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handoutMasterIdLst>
    <p:handoutMasterId r:id="rId26"/>
  </p:handoutMasterIdLst>
  <p:sldIdLst>
    <p:sldId id="256" r:id="rId2"/>
    <p:sldId id="265" r:id="rId3"/>
    <p:sldId id="303" r:id="rId4"/>
    <p:sldId id="299" r:id="rId5"/>
    <p:sldId id="301" r:id="rId6"/>
    <p:sldId id="300" r:id="rId7"/>
    <p:sldId id="306" r:id="rId8"/>
    <p:sldId id="307" r:id="rId9"/>
    <p:sldId id="311" r:id="rId10"/>
    <p:sldId id="312" r:id="rId11"/>
    <p:sldId id="298" r:id="rId12"/>
    <p:sldId id="290" r:id="rId13"/>
    <p:sldId id="309" r:id="rId14"/>
    <p:sldId id="316" r:id="rId15"/>
    <p:sldId id="274" r:id="rId16"/>
    <p:sldId id="314" r:id="rId17"/>
    <p:sldId id="304" r:id="rId18"/>
    <p:sldId id="305" r:id="rId19"/>
    <p:sldId id="266" r:id="rId20"/>
    <p:sldId id="315" r:id="rId21"/>
    <p:sldId id="310" r:id="rId22"/>
    <p:sldId id="313" r:id="rId23"/>
    <p:sldId id="289" r:id="rId24"/>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73966" autoAdjust="0"/>
  </p:normalViewPr>
  <p:slideViewPr>
    <p:cSldViewPr>
      <p:cViewPr varScale="1">
        <p:scale>
          <a:sx n="64" d="100"/>
          <a:sy n="64" d="100"/>
        </p:scale>
        <p:origin x="678"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1632" y="52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13314A94-3441-4B53-883C-7398413A1233}" type="datetimeFigureOut">
              <a:rPr lang="en-US" smtClean="0"/>
              <a:t>12/2/2015</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98D2B050-5D1D-4C8C-A84A-BFFFCD25F3B4}" type="slidenum">
              <a:rPr lang="en-US" smtClean="0"/>
              <a:t>‹#›</a:t>
            </a:fld>
            <a:endParaRPr lang="en-US"/>
          </a:p>
        </p:txBody>
      </p:sp>
    </p:spTree>
    <p:extLst>
      <p:ext uri="{BB962C8B-B14F-4D97-AF65-F5344CB8AC3E}">
        <p14:creationId xmlns:p14="http://schemas.microsoft.com/office/powerpoint/2010/main" val="23004565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F4E99F20-E8CE-4368-A8AE-C7C389E0B789}" type="datetimeFigureOut">
              <a:rPr lang="en-US" smtClean="0"/>
              <a:t>12/2/2015</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8CA60029-694B-4343-B33B-1127069C47B6}" type="slidenum">
              <a:rPr lang="en-US" smtClean="0"/>
              <a:t>‹#›</a:t>
            </a:fld>
            <a:endParaRPr lang="en-US"/>
          </a:p>
        </p:txBody>
      </p:sp>
    </p:spTree>
    <p:extLst>
      <p:ext uri="{BB962C8B-B14F-4D97-AF65-F5344CB8AC3E}">
        <p14:creationId xmlns:p14="http://schemas.microsoft.com/office/powerpoint/2010/main" val="20893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8" Type="http://schemas.openxmlformats.org/officeDocument/2006/relationships/hyperlink" Target="http://en.wikipedia.org/wiki/Ultra_vires" TargetMode="External"/><Relationship Id="rId3" Type="http://schemas.openxmlformats.org/officeDocument/2006/relationships/hyperlink" Target="http://en.wikipedia.org/wiki/Judicial_Appointments_Commission" TargetMode="External"/><Relationship Id="rId7" Type="http://schemas.openxmlformats.org/officeDocument/2006/relationships/hyperlink" Target="http://en.wikipedia.org/wiki/Secondary_legislation" TargetMode="External"/><Relationship Id="rId2" Type="http://schemas.openxmlformats.org/officeDocument/2006/relationships/slide" Target="../slides/slide23.xml"/><Relationship Id="rId1" Type="http://schemas.openxmlformats.org/officeDocument/2006/relationships/notesMaster" Target="../notesMasters/notesMaster1.xml"/><Relationship Id="rId6" Type="http://schemas.openxmlformats.org/officeDocument/2006/relationships/hyperlink" Target="http://en.wikipedia.org/wiki/Parliament_of_the_United_Kingdom" TargetMode="External"/><Relationship Id="rId5" Type="http://schemas.openxmlformats.org/officeDocument/2006/relationships/hyperlink" Target="http://en.wikipedia.org/wiki/Primary_legislation" TargetMode="External"/><Relationship Id="rId4" Type="http://schemas.openxmlformats.org/officeDocument/2006/relationships/hyperlink" Target="http://en.wikipedia.org/wiki/Judicial_Appointments_Board_for_Scotland"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A60029-694B-4343-B33B-1127069C47B6}" type="slidenum">
              <a:rPr lang="en-US" smtClean="0"/>
              <a:t>1</a:t>
            </a:fld>
            <a:endParaRPr lang="en-US"/>
          </a:p>
        </p:txBody>
      </p:sp>
    </p:spTree>
    <p:extLst>
      <p:ext uri="{BB962C8B-B14F-4D97-AF65-F5344CB8AC3E}">
        <p14:creationId xmlns:p14="http://schemas.microsoft.com/office/powerpoint/2010/main" val="2104671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HOL is the only hereditary parliamentary</a:t>
            </a:r>
            <a:r>
              <a:rPr lang="en-US" baseline="0" dirty="0" smtClean="0"/>
              <a:t> house in existence today</a:t>
            </a:r>
          </a:p>
          <a:p>
            <a:pPr marL="171450" indent="-171450">
              <a:buFont typeface="Arial" pitchFamily="34" charset="0"/>
              <a:buChar char="•"/>
            </a:pPr>
            <a:r>
              <a:rPr lang="en-US" baseline="0" dirty="0" smtClean="0"/>
              <a:t>Although historically it was the original parliament, today it has minimal influence</a:t>
            </a:r>
          </a:p>
          <a:p>
            <a:pPr marL="171450" indent="-171450">
              <a:buFont typeface="Arial" pitchFamily="34" charset="0"/>
              <a:buChar char="•"/>
            </a:pPr>
            <a:r>
              <a:rPr lang="en-US" baseline="0" dirty="0" smtClean="0"/>
              <a:t>HOC established supremacy during the 17</a:t>
            </a:r>
            <a:r>
              <a:rPr lang="en-US" baseline="30000" dirty="0" smtClean="0"/>
              <a:t>th</a:t>
            </a:r>
            <a:r>
              <a:rPr lang="en-US" baseline="0" dirty="0" smtClean="0"/>
              <a:t> cent and Lords gradually declined in authority</a:t>
            </a:r>
          </a:p>
          <a:p>
            <a:pPr marL="171450" indent="-171450">
              <a:buFont typeface="Arial" pitchFamily="34" charset="0"/>
              <a:buChar char="•"/>
            </a:pPr>
            <a:r>
              <a:rPr lang="en-US" baseline="0" dirty="0" smtClean="0"/>
              <a:t>May add amendments to bills, but HOC can delete changes with majority vote</a:t>
            </a:r>
          </a:p>
          <a:p>
            <a:pPr marL="171450" indent="-171450">
              <a:buFont typeface="Arial" pitchFamily="34" charset="0"/>
              <a:buChar char="•"/>
            </a:pPr>
            <a:r>
              <a:rPr lang="en-US" baseline="0" dirty="0" smtClean="0"/>
              <a:t>Until 2009 included 5 law lords who served as Britain’s highest court of appeals (could never rule acts of Parl. unconstitutional)</a:t>
            </a:r>
          </a:p>
          <a:p>
            <a:pPr marL="0" indent="0">
              <a:buFont typeface="Arial" pitchFamily="34" charset="0"/>
              <a:buNone/>
            </a:pPr>
            <a:r>
              <a:rPr lang="en-US" b="1" baseline="0" dirty="0" smtClean="0"/>
              <a:t>Hereditary Peers</a:t>
            </a:r>
          </a:p>
          <a:p>
            <a:pPr marL="171450" indent="-171450">
              <a:buFont typeface="Arial" pitchFamily="34" charset="0"/>
              <a:buChar char="•"/>
            </a:pPr>
            <a:r>
              <a:rPr lang="en-US" baseline="0" dirty="0" smtClean="0"/>
              <a:t>Hold seats that have been passed down through family ties over centuries</a:t>
            </a:r>
          </a:p>
          <a:p>
            <a:pPr marL="171450" indent="-171450">
              <a:buFont typeface="Arial" pitchFamily="34" charset="0"/>
              <a:buChar char="•"/>
            </a:pPr>
            <a:r>
              <a:rPr lang="en-US" baseline="0" dirty="0" smtClean="0"/>
              <a:t>Until 1999 </a:t>
            </a:r>
            <a:r>
              <a:rPr lang="en-US" baseline="0" dirty="0" err="1" smtClean="0"/>
              <a:t>abt</a:t>
            </a:r>
            <a:r>
              <a:rPr lang="en-US" baseline="0" dirty="0" smtClean="0"/>
              <a:t> one-half of members</a:t>
            </a:r>
          </a:p>
          <a:p>
            <a:pPr marL="171450" indent="-171450">
              <a:buFont typeface="Arial" pitchFamily="34" charset="0"/>
              <a:buChar char="•"/>
            </a:pPr>
            <a:r>
              <a:rPr lang="en-US" baseline="0" dirty="0" smtClean="0"/>
              <a:t>Today only 92 </a:t>
            </a:r>
          </a:p>
          <a:p>
            <a:r>
              <a:rPr lang="en-US" b="1" dirty="0" smtClean="0"/>
              <a:t>Life Peers</a:t>
            </a:r>
          </a:p>
          <a:p>
            <a:r>
              <a:rPr lang="en-US" dirty="0" smtClean="0"/>
              <a:t>Majority – about 700 members</a:t>
            </a:r>
          </a:p>
          <a:p>
            <a:r>
              <a:rPr lang="en-US" dirty="0" smtClean="0"/>
              <a:t>Any British, Irish or Commonwealth citizen who is a UK resident age 21+ is eligible to be nominated or apply</a:t>
            </a:r>
          </a:p>
          <a:p>
            <a:r>
              <a:rPr lang="en-US" dirty="0" smtClean="0"/>
              <a:t>Appointed on basis of their knowledge and experience</a:t>
            </a:r>
          </a:p>
          <a:p>
            <a:r>
              <a:rPr lang="en-US" dirty="0" smtClean="0"/>
              <a:t>Many are experienced politicians, or may have expertise in business, arts, education, sports</a:t>
            </a:r>
          </a:p>
          <a:p>
            <a:r>
              <a:rPr lang="en-US" b="1" dirty="0" smtClean="0"/>
              <a:t>Lords Spiritual:</a:t>
            </a:r>
          </a:p>
          <a:p>
            <a:pPr marL="171450" indent="-171450">
              <a:buFont typeface="Arial" pitchFamily="34" charset="0"/>
              <a:buChar char="•"/>
            </a:pPr>
            <a:r>
              <a:rPr lang="en-US" dirty="0" smtClean="0"/>
              <a:t>26 archbishops and bishops from Church of England</a:t>
            </a:r>
          </a:p>
          <a:p>
            <a:pPr marL="0" indent="0">
              <a:buFont typeface="Arial" pitchFamily="34" charset="0"/>
              <a:buNone/>
            </a:pPr>
            <a:r>
              <a:rPr lang="en-US" b="1" dirty="0" smtClean="0"/>
              <a:t>Crossbenchers:  </a:t>
            </a:r>
          </a:p>
          <a:p>
            <a:pPr marL="171450" indent="-171450">
              <a:buFont typeface="Arial" pitchFamily="34" charset="0"/>
              <a:buChar char="•"/>
            </a:pPr>
            <a:r>
              <a:rPr lang="en-US" dirty="0" smtClean="0"/>
              <a:t>Peers that sit on benches between the </a:t>
            </a:r>
            <a:r>
              <a:rPr lang="en-US" dirty="0" err="1" smtClean="0"/>
              <a:t>govt</a:t>
            </a:r>
            <a:r>
              <a:rPr lang="en-US" dirty="0" smtClean="0"/>
              <a:t> and opposition</a:t>
            </a:r>
          </a:p>
          <a:p>
            <a:pPr marL="171450" indent="-171450">
              <a:buFont typeface="Arial" pitchFamily="34" charset="0"/>
              <a:buChar char="•"/>
            </a:pPr>
            <a:r>
              <a:rPr lang="en-US" dirty="0" smtClean="0"/>
              <a:t>Independent</a:t>
            </a:r>
            <a:r>
              <a:rPr lang="en-US" baseline="0" dirty="0" smtClean="0"/>
              <a:t> members who don’t take a party whip</a:t>
            </a:r>
            <a:endParaRPr lang="en-US" dirty="0" smtClean="0"/>
          </a:p>
        </p:txBody>
      </p:sp>
      <p:sp>
        <p:nvSpPr>
          <p:cNvPr id="4" name="Slide Number Placeholder 3"/>
          <p:cNvSpPr>
            <a:spLocks noGrp="1"/>
          </p:cNvSpPr>
          <p:nvPr>
            <p:ph type="sldNum" sz="quarter" idx="10"/>
          </p:nvPr>
        </p:nvSpPr>
        <p:spPr/>
        <p:txBody>
          <a:bodyPr/>
          <a:lstStyle/>
          <a:p>
            <a:fld id="{8CA60029-694B-4343-B33B-1127069C47B6}" type="slidenum">
              <a:rPr lang="en-US" smtClean="0"/>
              <a:t>12</a:t>
            </a:fld>
            <a:endParaRPr lang="en-US"/>
          </a:p>
        </p:txBody>
      </p:sp>
    </p:spTree>
    <p:extLst>
      <p:ext uri="{BB962C8B-B14F-4D97-AF65-F5344CB8AC3E}">
        <p14:creationId xmlns:p14="http://schemas.microsoft.com/office/powerpoint/2010/main" val="24143733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A60029-694B-4343-B33B-1127069C47B6}" type="slidenum">
              <a:rPr lang="en-US" smtClean="0"/>
              <a:t>13</a:t>
            </a:fld>
            <a:endParaRPr lang="en-US"/>
          </a:p>
        </p:txBody>
      </p:sp>
    </p:spTree>
    <p:extLst>
      <p:ext uri="{BB962C8B-B14F-4D97-AF65-F5344CB8AC3E}">
        <p14:creationId xmlns:p14="http://schemas.microsoft.com/office/powerpoint/2010/main" val="11330334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Excludes</a:t>
            </a:r>
            <a:r>
              <a:rPr lang="en-US" baseline="0" dirty="0" smtClean="0"/>
              <a:t> some members (leave of absence, </a:t>
            </a:r>
            <a:r>
              <a:rPr lang="en-US" baseline="0" dirty="0" err="1" smtClean="0"/>
              <a:t>etc</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8CA60029-694B-4343-B33B-1127069C47B6}" type="slidenum">
              <a:rPr lang="en-US" smtClean="0"/>
              <a:t>14</a:t>
            </a:fld>
            <a:endParaRPr lang="en-US"/>
          </a:p>
        </p:txBody>
      </p:sp>
    </p:spTree>
    <p:extLst>
      <p:ext uri="{BB962C8B-B14F-4D97-AF65-F5344CB8AC3E}">
        <p14:creationId xmlns:p14="http://schemas.microsoft.com/office/powerpoint/2010/main" val="32141935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sz="1200" kern="1200" dirty="0" smtClean="0">
                <a:solidFill>
                  <a:schemeClr val="tx1"/>
                </a:solidFill>
                <a:effectLst/>
                <a:latin typeface="+mn-lt"/>
                <a:ea typeface="+mn-ea"/>
                <a:cs typeface="+mn-cs"/>
              </a:rPr>
              <a:t>Based on the assumption that one party will get the majority number of seats</a:t>
            </a:r>
            <a:r>
              <a:rPr lang="en-US" sz="1200" kern="1200" baseline="0" dirty="0" smtClean="0">
                <a:solidFill>
                  <a:schemeClr val="tx1"/>
                </a:solidFill>
                <a:effectLst/>
                <a:latin typeface="+mn-lt"/>
                <a:ea typeface="+mn-ea"/>
                <a:cs typeface="+mn-cs"/>
              </a:rPr>
              <a:t> and another will serve as the “opposition.”</a:t>
            </a:r>
          </a:p>
          <a:p>
            <a:pPr marL="171450" indent="-171450">
              <a:buFont typeface="Arial" pitchFamily="34" charset="0"/>
              <a:buChar char="•"/>
            </a:pPr>
            <a:r>
              <a:rPr lang="en-US" sz="1200" kern="1200" baseline="0" dirty="0" smtClean="0">
                <a:solidFill>
                  <a:schemeClr val="tx1"/>
                </a:solidFill>
                <a:effectLst/>
                <a:latin typeface="+mn-lt"/>
                <a:ea typeface="+mn-ea"/>
                <a:cs typeface="+mn-cs"/>
              </a:rPr>
              <a:t>Whatever party wins a plurality at the polls becomes majority party, 2</a:t>
            </a:r>
            <a:r>
              <a:rPr lang="en-US" sz="1200" kern="1200" baseline="30000" dirty="0" smtClean="0">
                <a:solidFill>
                  <a:schemeClr val="tx1"/>
                </a:solidFill>
                <a:effectLst/>
                <a:latin typeface="+mn-lt"/>
                <a:ea typeface="+mn-ea"/>
                <a:cs typeface="+mn-cs"/>
              </a:rPr>
              <a:t>nd</a:t>
            </a:r>
            <a:r>
              <a:rPr lang="en-US" sz="1200" kern="1200" baseline="0" dirty="0" smtClean="0">
                <a:solidFill>
                  <a:schemeClr val="tx1"/>
                </a:solidFill>
                <a:effectLst/>
                <a:latin typeface="+mn-lt"/>
                <a:ea typeface="+mn-ea"/>
                <a:cs typeface="+mn-cs"/>
              </a:rPr>
              <a:t> party becomes “loyal opposition.”</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Loyal Opposition</a:t>
            </a:r>
          </a:p>
          <a:p>
            <a:pPr marL="171450" indent="-171450">
              <a:buFont typeface="Arial" pitchFamily="34" charset="0"/>
              <a:buChar char="•"/>
            </a:pPr>
            <a:r>
              <a:rPr lang="en-US" sz="1200" kern="1200" dirty="0" smtClean="0">
                <a:solidFill>
                  <a:schemeClr val="tx1"/>
                </a:solidFill>
                <a:effectLst/>
                <a:latin typeface="+mn-lt"/>
                <a:ea typeface="+mn-ea"/>
                <a:cs typeface="+mn-cs"/>
              </a:rPr>
              <a:t>Front row – shadow cabinet.</a:t>
            </a:r>
          </a:p>
          <a:p>
            <a:pPr marL="171450" indent="-171450">
              <a:buFont typeface="Arial" pitchFamily="34" charset="0"/>
              <a:buChar char="•"/>
            </a:pPr>
            <a:r>
              <a:rPr lang="en-US" sz="1200" kern="1200" dirty="0" smtClean="0">
                <a:solidFill>
                  <a:schemeClr val="tx1"/>
                </a:solidFill>
                <a:effectLst/>
                <a:latin typeface="+mn-lt"/>
                <a:ea typeface="+mn-ea"/>
                <a:cs typeface="+mn-cs"/>
              </a:rPr>
              <a:t>If new party takes office – change in cabinet takes place quickly.</a:t>
            </a:r>
          </a:p>
          <a:p>
            <a:r>
              <a:rPr lang="en-US" sz="1200" b="1" kern="1200" dirty="0" smtClean="0">
                <a:solidFill>
                  <a:schemeClr val="tx1"/>
                </a:solidFill>
                <a:effectLst/>
                <a:latin typeface="+mn-lt"/>
                <a:ea typeface="+mn-ea"/>
                <a:cs typeface="+mn-cs"/>
              </a:rPr>
              <a:t>Question Time </a:t>
            </a:r>
          </a:p>
          <a:p>
            <a:pPr marL="171450" indent="-171450">
              <a:buFont typeface="Arial" pitchFamily="34" charset="0"/>
              <a:buChar char="•"/>
            </a:pPr>
            <a:r>
              <a:rPr lang="en-US" sz="1200" kern="1200" dirty="0" smtClean="0">
                <a:solidFill>
                  <a:schemeClr val="tx1"/>
                </a:solidFill>
                <a:effectLst/>
                <a:latin typeface="+mn-lt"/>
                <a:ea typeface="+mn-ea"/>
                <a:cs typeface="+mn-cs"/>
              </a:rPr>
              <a:t>one</a:t>
            </a:r>
            <a:r>
              <a:rPr lang="en-US" sz="1200" kern="1200" baseline="0" dirty="0" smtClean="0">
                <a:solidFill>
                  <a:schemeClr val="tx1"/>
                </a:solidFill>
                <a:effectLst/>
                <a:latin typeface="+mn-lt"/>
                <a:ea typeface="+mn-ea"/>
                <a:cs typeface="+mn-cs"/>
              </a:rPr>
              <a:t> hour weekly</a:t>
            </a:r>
          </a:p>
          <a:p>
            <a:pPr marL="171450" indent="-171450">
              <a:buFont typeface="Arial" pitchFamily="34" charset="0"/>
              <a:buChar char="•"/>
            </a:pPr>
            <a:r>
              <a:rPr lang="en-US" sz="1200" kern="1200" baseline="0" dirty="0" smtClean="0">
                <a:solidFill>
                  <a:schemeClr val="tx1"/>
                </a:solidFill>
                <a:effectLst/>
                <a:latin typeface="+mn-lt"/>
                <a:ea typeface="+mn-ea"/>
                <a:cs typeface="+mn-cs"/>
              </a:rPr>
              <a:t>PM and cabinet take questions/defend themselves</a:t>
            </a:r>
          </a:p>
          <a:p>
            <a:pPr marL="171450" indent="-171450">
              <a:buFont typeface="Arial" pitchFamily="34" charset="0"/>
              <a:buChar char="•"/>
            </a:pPr>
            <a:r>
              <a:rPr lang="en-US" sz="1200" kern="1200" baseline="0" dirty="0" smtClean="0">
                <a:solidFill>
                  <a:schemeClr val="tx1"/>
                </a:solidFill>
                <a:effectLst/>
                <a:latin typeface="+mn-lt"/>
                <a:ea typeface="+mn-ea"/>
                <a:cs typeface="+mn-cs"/>
              </a:rPr>
              <a:t>very spirited</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CA60029-694B-4343-B33B-1127069C47B6}" type="slidenum">
              <a:rPr lang="en-US" smtClean="0"/>
              <a:t>15</a:t>
            </a:fld>
            <a:endParaRPr lang="en-US"/>
          </a:p>
        </p:txBody>
      </p:sp>
    </p:spTree>
    <p:extLst>
      <p:ext uri="{BB962C8B-B14F-4D97-AF65-F5344CB8AC3E}">
        <p14:creationId xmlns:p14="http://schemas.microsoft.com/office/powerpoint/2010/main" val="15369033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sz="1200" kern="1200" dirty="0" smtClean="0">
                <a:solidFill>
                  <a:schemeClr val="tx1"/>
                </a:solidFill>
                <a:effectLst/>
                <a:latin typeface="+mn-lt"/>
                <a:ea typeface="+mn-ea"/>
                <a:cs typeface="+mn-cs"/>
              </a:rPr>
              <a:t>Votes – yea door and </a:t>
            </a:r>
            <a:r>
              <a:rPr lang="en-US" sz="1200" kern="1200" dirty="0" err="1" smtClean="0">
                <a:solidFill>
                  <a:schemeClr val="tx1"/>
                </a:solidFill>
                <a:effectLst/>
                <a:latin typeface="+mn-lt"/>
                <a:ea typeface="+mn-ea"/>
                <a:cs typeface="+mn-cs"/>
              </a:rPr>
              <a:t>nea</a:t>
            </a:r>
            <a:r>
              <a:rPr lang="en-US" sz="1200" kern="1200" dirty="0" smtClean="0">
                <a:solidFill>
                  <a:schemeClr val="tx1"/>
                </a:solidFill>
                <a:effectLst/>
                <a:latin typeface="+mn-lt"/>
                <a:ea typeface="+mn-ea"/>
                <a:cs typeface="+mn-cs"/>
              </a:rPr>
              <a:t> door they walk thru (issue now</a:t>
            </a:r>
            <a:r>
              <a:rPr lang="en-US" sz="1200" kern="1200" baseline="0" dirty="0" smtClean="0">
                <a:solidFill>
                  <a:schemeClr val="tx1"/>
                </a:solidFill>
                <a:effectLst/>
                <a:latin typeface="+mn-lt"/>
                <a:ea typeface="+mn-ea"/>
                <a:cs typeface="+mn-cs"/>
              </a:rPr>
              <a:t> with “M” part of alphabet because of all the new SNP members – names start with Mc)</a:t>
            </a:r>
            <a:endParaRPr lang="en-US" sz="1200" kern="1200" dirty="0" smtClean="0">
              <a:solidFill>
                <a:schemeClr val="tx1"/>
              </a:solidFill>
              <a:effectLst/>
              <a:latin typeface="+mn-lt"/>
              <a:ea typeface="+mn-ea"/>
              <a:cs typeface="+mn-cs"/>
            </a:endParaRPr>
          </a:p>
          <a:p>
            <a:pPr marL="171450" indent="-171450">
              <a:buFont typeface="Arial" pitchFamily="34" charset="0"/>
              <a:buChar char="•"/>
            </a:pPr>
            <a:r>
              <a:rPr lang="en-US" sz="1200" kern="1200" dirty="0" smtClean="0">
                <a:solidFill>
                  <a:schemeClr val="tx1"/>
                </a:solidFill>
                <a:effectLst/>
                <a:latin typeface="+mn-lt"/>
                <a:ea typeface="+mn-ea"/>
                <a:cs typeface="+mn-cs"/>
              </a:rPr>
              <a:t>3 line whip – vote in parliament – you have to be there – VERY important (changed recently saying only in hospital can not vote)</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Can veer from party vote </a:t>
            </a:r>
            <a:r>
              <a:rPr lang="en-US" sz="1200" kern="1200" dirty="0" err="1" smtClean="0">
                <a:solidFill>
                  <a:schemeClr val="tx1"/>
                </a:solidFill>
                <a:effectLst/>
                <a:latin typeface="+mn-lt"/>
                <a:ea typeface="+mn-ea"/>
                <a:cs typeface="+mn-cs"/>
              </a:rPr>
              <a:t>bc</a:t>
            </a:r>
            <a:r>
              <a:rPr lang="en-US" sz="1200" kern="1200" dirty="0" smtClean="0">
                <a:solidFill>
                  <a:schemeClr val="tx1"/>
                </a:solidFill>
                <a:effectLst/>
                <a:latin typeface="+mn-lt"/>
                <a:ea typeface="+mn-ea"/>
                <a:cs typeface="+mn-cs"/>
              </a:rPr>
              <a:t> of conscience (abortion, </a:t>
            </a:r>
            <a:r>
              <a:rPr lang="en-US" sz="1200" kern="1200" dirty="0" err="1" smtClean="0">
                <a:solidFill>
                  <a:schemeClr val="tx1"/>
                </a:solidFill>
                <a:effectLst/>
                <a:latin typeface="+mn-lt"/>
                <a:ea typeface="+mn-ea"/>
                <a:cs typeface="+mn-cs"/>
              </a:rPr>
              <a:t>etc</a:t>
            </a:r>
            <a:r>
              <a:rPr lang="en-US" sz="1200" kern="1200" dirty="0" smtClean="0">
                <a:solidFill>
                  <a:schemeClr val="tx1"/>
                </a:solidFill>
                <a:effectLst/>
                <a:latin typeface="+mn-lt"/>
                <a:ea typeface="+mn-ea"/>
                <a:cs typeface="+mn-cs"/>
              </a:rPr>
              <a:t>)</a:t>
            </a:r>
          </a:p>
          <a:p>
            <a:pPr marL="171450" indent="-171450">
              <a:buFont typeface="Arial" pitchFamily="34" charset="0"/>
              <a:buChar char="•"/>
            </a:pPr>
            <a:r>
              <a:rPr lang="en-US" sz="1200" b="1" kern="1200" dirty="0" smtClean="0">
                <a:solidFill>
                  <a:schemeClr val="tx1"/>
                </a:solidFill>
                <a:effectLst/>
                <a:latin typeface="+mn-lt"/>
                <a:ea typeface="+mn-ea"/>
                <a:cs typeface="+mn-cs"/>
              </a:rPr>
              <a:t>Vote of confidence </a:t>
            </a:r>
            <a:r>
              <a:rPr lang="en-US" sz="1200" kern="1200" dirty="0" smtClean="0">
                <a:solidFill>
                  <a:schemeClr val="tx1"/>
                </a:solidFill>
                <a:effectLst/>
                <a:latin typeface="+mn-lt"/>
                <a:ea typeface="+mn-ea"/>
                <a:cs typeface="+mn-cs"/>
              </a:rPr>
              <a:t>– PM says if you don’t pass, will dissolve parliament</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effectLst/>
              </a:rPr>
              <a:t>The government needs to retain the confidence of a majority in the House of Commons. If the House votes to indicate that it has no confidence in the government, either by defeating the government on a confidence motion or by defeating a policy that the government has indicated is a 'matter of confidence', then a General Election would be called if a confidence motion in the new government was not passed within 14 days of the original no confidence motion.</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effectLst/>
              </a:rPr>
              <a:t>If a government win a confidence motion they are able to remain in office. If a confidence motion is lost then the Government is obliged to resign or seek a dissolution of Parliament (and call a General Election). Although this is a convention, there is no law to say that the Government has to resign but it is very unlikely they wouldn't and it would cause uproar if they didn't. Modern practice shows dissolution rather than resignation to be the result of a defeat. The government is only obliged to resign if it loses a confidence vote although a significant defeat on a major issue may lead to a confidence motion.</a:t>
            </a:r>
          </a:p>
          <a:p>
            <a:pPr marL="171450" indent="-171450">
              <a:buFont typeface="Arial" pitchFamily="34" charset="0"/>
              <a:buChar cha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CA60029-694B-4343-B33B-1127069C47B6}" type="slidenum">
              <a:rPr lang="en-US" smtClean="0"/>
              <a:t>17</a:t>
            </a:fld>
            <a:endParaRPr lang="en-US"/>
          </a:p>
        </p:txBody>
      </p:sp>
    </p:spTree>
    <p:extLst>
      <p:ext uri="{BB962C8B-B14F-4D97-AF65-F5344CB8AC3E}">
        <p14:creationId xmlns:p14="http://schemas.microsoft.com/office/powerpoint/2010/main" val="15369033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Amendments considered; every clause in the Bill is agreed to, changed or removed from the Bill</a:t>
            </a:r>
          </a:p>
          <a:p>
            <a:endParaRPr lang="en-US" dirty="0"/>
          </a:p>
        </p:txBody>
      </p:sp>
      <p:sp>
        <p:nvSpPr>
          <p:cNvPr id="4" name="Slide Number Placeholder 3"/>
          <p:cNvSpPr>
            <a:spLocks noGrp="1"/>
          </p:cNvSpPr>
          <p:nvPr>
            <p:ph type="sldNum" sz="quarter" idx="10"/>
          </p:nvPr>
        </p:nvSpPr>
        <p:spPr/>
        <p:txBody>
          <a:bodyPr/>
          <a:lstStyle/>
          <a:p>
            <a:fld id="{8CA60029-694B-4343-B33B-1127069C47B6}" type="slidenum">
              <a:rPr lang="en-US" smtClean="0"/>
              <a:t>18</a:t>
            </a:fld>
            <a:endParaRPr lang="en-US"/>
          </a:p>
        </p:txBody>
      </p:sp>
    </p:spTree>
    <p:extLst>
      <p:ext uri="{BB962C8B-B14F-4D97-AF65-F5344CB8AC3E}">
        <p14:creationId xmlns:p14="http://schemas.microsoft.com/office/powerpoint/2010/main" val="22582099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effectLst/>
              </a:rPr>
              <a:t>When is the next general election? </a:t>
            </a:r>
          </a:p>
          <a:p>
            <a:r>
              <a:rPr lang="en-US" dirty="0" smtClean="0">
                <a:effectLst/>
              </a:rPr>
              <a:t>The Fixed-term Parliaments Act was enacted on the 15 September 2011 and the date of the last general election was Thursday 7 May 2015 with subsequent general elections to held on the first Thursday in May every five years. There are two provisions that trigger an election other than at five year intervals:</a:t>
            </a:r>
          </a:p>
          <a:p>
            <a:pPr marL="171450" indent="-171450">
              <a:buFont typeface="Arial" pitchFamily="34" charset="0"/>
              <a:buChar char="•"/>
            </a:pPr>
            <a:r>
              <a:rPr lang="en-US" dirty="0" smtClean="0">
                <a:effectLst/>
              </a:rPr>
              <a:t>A motion of no confidence is passed in Her Majesty's Government by a simple majority and 14 days elapses without the House passing a confidence motion in any new Government formed</a:t>
            </a:r>
          </a:p>
          <a:p>
            <a:pPr marL="171450" indent="-171450">
              <a:buFont typeface="Arial" pitchFamily="34" charset="0"/>
              <a:buChar char="•"/>
            </a:pPr>
            <a:r>
              <a:rPr lang="en-US" dirty="0" smtClean="0">
                <a:effectLst/>
              </a:rPr>
              <a:t>A motion for a general election is agreed by two thirds of the total number of seats in the Commons including vacant seats (currently 434 out of 650)</a:t>
            </a:r>
          </a:p>
          <a:p>
            <a:pPr marL="171450" indent="-171450">
              <a:buFont typeface="Arial" pitchFamily="34" charset="0"/>
              <a:buChar char="•"/>
            </a:pPr>
            <a:r>
              <a:rPr lang="en-US" dirty="0" smtClean="0">
                <a:effectLst/>
              </a:rPr>
              <a:t>Before this Act, the duration of a Parliament was set at a maximum of five years, although many were dissolved before that. The decision to call a general election was made by the Prime Minister by asking the Queen to dissolve Parliament.</a:t>
            </a:r>
          </a:p>
          <a:p>
            <a:endParaRPr lang="en-US" dirty="0"/>
          </a:p>
        </p:txBody>
      </p:sp>
      <p:sp>
        <p:nvSpPr>
          <p:cNvPr id="4" name="Slide Number Placeholder 3"/>
          <p:cNvSpPr>
            <a:spLocks noGrp="1"/>
          </p:cNvSpPr>
          <p:nvPr>
            <p:ph type="sldNum" sz="quarter" idx="10"/>
          </p:nvPr>
        </p:nvSpPr>
        <p:spPr/>
        <p:txBody>
          <a:bodyPr/>
          <a:lstStyle/>
          <a:p>
            <a:fld id="{8CA60029-694B-4343-B33B-1127069C47B6}" type="slidenum">
              <a:rPr lang="en-US" smtClean="0"/>
              <a:t>19</a:t>
            </a:fld>
            <a:endParaRPr lang="en-US"/>
          </a:p>
        </p:txBody>
      </p:sp>
    </p:spTree>
    <p:extLst>
      <p:ext uri="{BB962C8B-B14F-4D97-AF65-F5344CB8AC3E}">
        <p14:creationId xmlns:p14="http://schemas.microsoft.com/office/powerpoint/2010/main" val="10511787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Turnout = 66.1% of electorate</a:t>
            </a:r>
            <a:endParaRPr lang="en-US" dirty="0"/>
          </a:p>
        </p:txBody>
      </p:sp>
      <p:sp>
        <p:nvSpPr>
          <p:cNvPr id="4" name="Slide Number Placeholder 3"/>
          <p:cNvSpPr>
            <a:spLocks noGrp="1"/>
          </p:cNvSpPr>
          <p:nvPr>
            <p:ph type="sldNum" sz="quarter" idx="10"/>
          </p:nvPr>
        </p:nvSpPr>
        <p:spPr/>
        <p:txBody>
          <a:bodyPr/>
          <a:lstStyle/>
          <a:p>
            <a:fld id="{8CA60029-694B-4343-B33B-1127069C47B6}" type="slidenum">
              <a:rPr lang="en-US" smtClean="0"/>
              <a:t>20</a:t>
            </a:fld>
            <a:endParaRPr lang="en-US"/>
          </a:p>
        </p:txBody>
      </p:sp>
    </p:spTree>
    <p:extLst>
      <p:ext uri="{BB962C8B-B14F-4D97-AF65-F5344CB8AC3E}">
        <p14:creationId xmlns:p14="http://schemas.microsoft.com/office/powerpoint/2010/main" val="17801496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Turnout = 66.1% of electorate</a:t>
            </a:r>
          </a:p>
          <a:p>
            <a:endParaRPr lang="en-US" dirty="0"/>
          </a:p>
        </p:txBody>
      </p:sp>
      <p:sp>
        <p:nvSpPr>
          <p:cNvPr id="4" name="Slide Number Placeholder 3"/>
          <p:cNvSpPr>
            <a:spLocks noGrp="1"/>
          </p:cNvSpPr>
          <p:nvPr>
            <p:ph type="sldNum" sz="quarter" idx="10"/>
          </p:nvPr>
        </p:nvSpPr>
        <p:spPr/>
        <p:txBody>
          <a:bodyPr/>
          <a:lstStyle/>
          <a:p>
            <a:fld id="{8CA60029-694B-4343-B33B-1127069C47B6}" type="slidenum">
              <a:rPr lang="en-US" smtClean="0"/>
              <a:t>22</a:t>
            </a:fld>
            <a:endParaRPr lang="en-US"/>
          </a:p>
        </p:txBody>
      </p:sp>
    </p:spTree>
    <p:extLst>
      <p:ext uri="{BB962C8B-B14F-4D97-AF65-F5344CB8AC3E}">
        <p14:creationId xmlns:p14="http://schemas.microsoft.com/office/powerpoint/2010/main" val="29144468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opened 10/1/09</a:t>
            </a:r>
            <a:endParaRPr lang="en-US" dirty="0" smtClean="0">
              <a:effectLst/>
            </a:endParaRPr>
          </a:p>
          <a:p>
            <a:r>
              <a:rPr lang="en-US" dirty="0" smtClean="0">
                <a:effectLst/>
              </a:rPr>
              <a:t>Original 12 are Law</a:t>
            </a:r>
            <a:r>
              <a:rPr lang="en-US" baseline="0" dirty="0" smtClean="0">
                <a:effectLst/>
              </a:rPr>
              <a:t> Lords; </a:t>
            </a:r>
            <a:endParaRPr lang="en-US" dirty="0" smtClean="0">
              <a:effectLst/>
            </a:endParaRPr>
          </a:p>
          <a:p>
            <a:endParaRPr lang="en-US" dirty="0" smtClean="0">
              <a:effectLst/>
            </a:endParaRPr>
          </a:p>
          <a:p>
            <a:r>
              <a:rPr lang="en-US" dirty="0" smtClean="0">
                <a:effectLst/>
              </a:rPr>
              <a:t>twelve justices do not all hear every case; typically a case will be heard by a panel of five justices, but sometimes the panel may consist of three, seven or nine members. All twelve justices are also members of the Judicial Committee of the Privy Council, and spend some of their time in that capacity.</a:t>
            </a:r>
          </a:p>
          <a:p>
            <a:r>
              <a:rPr lang="en-US" dirty="0" smtClean="0">
                <a:effectLst/>
              </a:rPr>
              <a:t>selection commission is to be formed when vacancies arise. This is to be composed of the President and Deputy President of the Supreme Court and a member of the </a:t>
            </a:r>
            <a:r>
              <a:rPr lang="en-US" dirty="0" smtClean="0">
                <a:effectLst/>
                <a:hlinkClick r:id="rId3" action="ppaction://hlinkfile" tooltip="Judicial Appointments Commission"/>
              </a:rPr>
              <a:t>Judicial Appointments Commission</a:t>
            </a:r>
            <a:r>
              <a:rPr lang="en-US" dirty="0" smtClean="0">
                <a:effectLst/>
              </a:rPr>
              <a:t> of England and Wales, the </a:t>
            </a:r>
            <a:r>
              <a:rPr lang="en-US" dirty="0" smtClean="0">
                <a:effectLst/>
                <a:hlinkClick r:id="rId4" action="ppaction://hlinkfile" tooltip="Judicial Appointments Board for Scotland"/>
              </a:rPr>
              <a:t>Judicial Appointments Board for Scotland</a:t>
            </a:r>
            <a:r>
              <a:rPr lang="en-US" dirty="0" smtClean="0">
                <a:effectLst/>
              </a:rPr>
              <a:t> and the Northern Ireland Judicial Appointments Commission</a:t>
            </a:r>
          </a:p>
          <a:p>
            <a:endParaRPr lang="en-US"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cannot overturn any </a:t>
            </a:r>
            <a:r>
              <a:rPr lang="en-US" dirty="0" smtClean="0">
                <a:hlinkClick r:id="rId5" action="ppaction://hlinkfile" tooltip="Primary legislation"/>
              </a:rPr>
              <a:t>primary legislation</a:t>
            </a:r>
            <a:r>
              <a:rPr lang="en-US" dirty="0" smtClean="0"/>
              <a:t> made by </a:t>
            </a:r>
            <a:r>
              <a:rPr lang="en-US" dirty="0" smtClean="0">
                <a:hlinkClick r:id="rId6" action="ppaction://hlinkfile" tooltip="Parliament of the United Kingdom"/>
              </a:rPr>
              <a:t>Parliament</a:t>
            </a:r>
            <a:r>
              <a:rPr lang="en-US" dirty="0" smtClean="0"/>
              <a:t>.</a:t>
            </a:r>
            <a:r>
              <a:rPr lang="en-US" baseline="30000" dirty="0" smtClean="0">
                <a:hlinkClick r:id="" action="ppaction://hlinkfile"/>
              </a:rPr>
              <a:t>[3]</a:t>
            </a:r>
            <a:r>
              <a:rPr lang="en-US" dirty="0" smtClean="0"/>
              <a:t> However it can overturn </a:t>
            </a:r>
            <a:r>
              <a:rPr lang="en-US" dirty="0" smtClean="0">
                <a:hlinkClick r:id="rId7" action="ppaction://hlinkfile" tooltip="Secondary legislation"/>
              </a:rPr>
              <a:t>secondary legislation</a:t>
            </a:r>
            <a:r>
              <a:rPr lang="en-US" dirty="0" smtClean="0"/>
              <a:t> if, for example, that legislation is found to be </a:t>
            </a:r>
            <a:r>
              <a:rPr lang="en-US" i="1" dirty="0" smtClean="0">
                <a:hlinkClick r:id="rId8" action="ppaction://hlinkfile" tooltip="Ultra vires"/>
              </a:rPr>
              <a:t>ultra vires</a:t>
            </a:r>
            <a:r>
              <a:rPr lang="en-US" dirty="0" smtClean="0"/>
              <a:t> of the powers in primary legislation allowing it to be made. </a:t>
            </a:r>
          </a:p>
          <a:p>
            <a:endParaRPr lang="en-US" dirty="0"/>
          </a:p>
        </p:txBody>
      </p:sp>
      <p:sp>
        <p:nvSpPr>
          <p:cNvPr id="4" name="Slide Number Placeholder 3"/>
          <p:cNvSpPr>
            <a:spLocks noGrp="1"/>
          </p:cNvSpPr>
          <p:nvPr>
            <p:ph type="sldNum" sz="quarter" idx="10"/>
          </p:nvPr>
        </p:nvSpPr>
        <p:spPr/>
        <p:txBody>
          <a:bodyPr/>
          <a:lstStyle/>
          <a:p>
            <a:fld id="{8CA60029-694B-4343-B33B-1127069C47B6}" type="slidenum">
              <a:rPr lang="en-US" smtClean="0"/>
              <a:t>23</a:t>
            </a:fld>
            <a:endParaRPr lang="en-US"/>
          </a:p>
        </p:txBody>
      </p:sp>
    </p:spTree>
    <p:extLst>
      <p:ext uri="{BB962C8B-B14F-4D97-AF65-F5344CB8AC3E}">
        <p14:creationId xmlns:p14="http://schemas.microsoft.com/office/powerpoint/2010/main" val="279832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Unitary</a:t>
            </a:r>
            <a:r>
              <a:rPr lang="en-US" dirty="0" smtClean="0"/>
              <a:t>: system of government in which no powers are reserved for subnational units of government</a:t>
            </a:r>
          </a:p>
          <a:p>
            <a:r>
              <a:rPr lang="en-US" b="1" dirty="0" smtClean="0"/>
              <a:t>Devolution:</a:t>
            </a:r>
          </a:p>
          <a:p>
            <a:pPr marL="171450" indent="-171450">
              <a:buFont typeface="Arial" pitchFamily="34" charset="0"/>
              <a:buChar char="•"/>
            </a:pPr>
            <a:r>
              <a:rPr lang="en-US" dirty="0" smtClean="0"/>
              <a:t>1997</a:t>
            </a:r>
            <a:r>
              <a:rPr lang="en-US" baseline="0" dirty="0" smtClean="0"/>
              <a:t> Referendums to Scotland and Wales</a:t>
            </a:r>
          </a:p>
          <a:p>
            <a:pPr marL="171450" indent="-171450">
              <a:buFont typeface="Arial" pitchFamily="34" charset="0"/>
              <a:buChar char="•"/>
            </a:pPr>
            <a:r>
              <a:rPr lang="en-US" baseline="0" dirty="0" smtClean="0"/>
              <a:t>Northern Ireland and Wales – National Assemblies</a:t>
            </a:r>
          </a:p>
          <a:p>
            <a:pPr marL="171450" indent="-171450">
              <a:buFont typeface="Arial" pitchFamily="34" charset="0"/>
              <a:buChar char="•"/>
            </a:pPr>
            <a:r>
              <a:rPr lang="en-US" baseline="0" dirty="0" smtClean="0"/>
              <a:t>Scotland- Scottish Parliaments</a:t>
            </a:r>
          </a:p>
          <a:p>
            <a:pPr marL="171450" indent="-171450">
              <a:buFont typeface="Arial" pitchFamily="34" charset="0"/>
              <a:buChar char="•"/>
            </a:pPr>
            <a:r>
              <a:rPr lang="en-US" baseline="0" dirty="0" smtClean="0"/>
              <a:t>Power to decide on matters such as education, health, and social services</a:t>
            </a:r>
            <a:endParaRPr lang="en-US" dirty="0" smtClean="0"/>
          </a:p>
          <a:p>
            <a:pPr marL="171450" indent="-171450">
              <a:buFont typeface="Arial" pitchFamily="34" charset="0"/>
              <a:buChar char="•"/>
            </a:pPr>
            <a:r>
              <a:rPr lang="en-US" b="1" dirty="0" smtClean="0"/>
              <a:t>West Lothian Question</a:t>
            </a:r>
            <a:r>
              <a:rPr lang="en-US" dirty="0" smtClean="0"/>
              <a:t>: What right should a Scottish MP have to vote on laws that might relate to England or Wales, while English and Welsh MPs cannot vote on some matters related to Scotland, in areas where policy had been devolved from the Westminster to Scottish Parliament</a:t>
            </a:r>
            <a:endParaRPr lang="en-US" dirty="0"/>
          </a:p>
        </p:txBody>
      </p:sp>
      <p:sp>
        <p:nvSpPr>
          <p:cNvPr id="4" name="Slide Number Placeholder 3"/>
          <p:cNvSpPr>
            <a:spLocks noGrp="1"/>
          </p:cNvSpPr>
          <p:nvPr>
            <p:ph type="sldNum" sz="quarter" idx="10"/>
          </p:nvPr>
        </p:nvSpPr>
        <p:spPr/>
        <p:txBody>
          <a:bodyPr/>
          <a:lstStyle/>
          <a:p>
            <a:fld id="{8CA60029-694B-4343-B33B-1127069C47B6}" type="slidenum">
              <a:rPr lang="en-US" smtClean="0"/>
              <a:t>2</a:t>
            </a:fld>
            <a:endParaRPr lang="en-US"/>
          </a:p>
        </p:txBody>
      </p:sp>
    </p:spTree>
    <p:extLst>
      <p:ext uri="{BB962C8B-B14F-4D97-AF65-F5344CB8AC3E}">
        <p14:creationId xmlns:p14="http://schemas.microsoft.com/office/powerpoint/2010/main" val="11330334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effectLst/>
              </a:rPr>
              <a:t>Black Rod</a:t>
            </a:r>
          </a:p>
          <a:p>
            <a:pPr marL="171450" indent="-171450">
              <a:buFont typeface="Arial" pitchFamily="34" charset="0"/>
              <a:buChar char="•"/>
            </a:pPr>
            <a:r>
              <a:rPr lang="en-US" dirty="0" smtClean="0">
                <a:effectLst/>
              </a:rPr>
              <a:t>Black Rod is a senior officer in the House of Lords (Crown</a:t>
            </a:r>
            <a:r>
              <a:rPr lang="en-US" baseline="0" dirty="0" smtClean="0">
                <a:effectLst/>
              </a:rPr>
              <a:t> appointment)</a:t>
            </a:r>
            <a:r>
              <a:rPr lang="en-US" dirty="0" smtClean="0">
                <a:effectLst/>
              </a:rPr>
              <a:t>. He is responsible for security, controlling access to and maintaining order within the House and its precincts. </a:t>
            </a:r>
          </a:p>
          <a:p>
            <a:pPr marL="171450" indent="-171450">
              <a:buFont typeface="Arial" pitchFamily="34" charset="0"/>
              <a:buChar char="•"/>
            </a:pPr>
            <a:r>
              <a:rPr lang="en-US" b="1" dirty="0" smtClean="0">
                <a:effectLst/>
              </a:rPr>
              <a:t>Ceremonial duties: State Opening</a:t>
            </a:r>
          </a:p>
          <a:p>
            <a:pPr marL="171450" indent="-171450">
              <a:buFont typeface="Arial" pitchFamily="34" charset="0"/>
              <a:buChar char="•"/>
            </a:pPr>
            <a:r>
              <a:rPr lang="en-US" dirty="0" smtClean="0">
                <a:effectLst/>
              </a:rPr>
              <a:t>Black Rod's role at the State Opening of Parliament is one of the most well-known images of Parliament. </a:t>
            </a:r>
          </a:p>
          <a:p>
            <a:pPr marL="171450" indent="-171450">
              <a:buFont typeface="Arial" pitchFamily="34" charset="0"/>
              <a:buChar char="•"/>
            </a:pPr>
            <a:r>
              <a:rPr lang="en-US" dirty="0" smtClean="0">
                <a:effectLst/>
              </a:rPr>
              <a:t>Black Rod is sent from the Lords Chamber to the Commons Chamber to summon MPs to hear the Queen's Speech. Traditionally the door of the Commons is slammed in Black Rod's face to symbolize the Commons independence.</a:t>
            </a:r>
          </a:p>
          <a:p>
            <a:pPr marL="171450" indent="-171450">
              <a:buFont typeface="Arial" pitchFamily="34" charset="0"/>
              <a:buChar char="•"/>
            </a:pPr>
            <a:r>
              <a:rPr lang="en-US" dirty="0" smtClean="0">
                <a:effectLst/>
              </a:rPr>
              <a:t>He then bangs three times on the door with the rod. The door to the Commons Chamber is then opened and all MPs – talking loudly – follow Black Rod back to the Lords to hear the Queen's Speech.</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dirty="0" smtClean="0">
              <a:effectLst/>
            </a:endParaRP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dirty="0" smtClean="0">
              <a:effectLst/>
            </a:endParaRPr>
          </a:p>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CA60029-694B-4343-B33B-1127069C47B6}" type="slidenum">
              <a:rPr lang="en-US" smtClean="0"/>
              <a:t>3</a:t>
            </a:fld>
            <a:endParaRPr lang="en-US"/>
          </a:p>
        </p:txBody>
      </p:sp>
    </p:spTree>
    <p:extLst>
      <p:ext uri="{BB962C8B-B14F-4D97-AF65-F5344CB8AC3E}">
        <p14:creationId xmlns:p14="http://schemas.microsoft.com/office/powerpoint/2010/main" val="2222063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dirty="0" smtClean="0">
                <a:effectLst/>
              </a:rPr>
              <a:t>Following the </a:t>
            </a:r>
            <a:r>
              <a:rPr lang="en-US" b="1" dirty="0" smtClean="0">
                <a:effectLst/>
              </a:rPr>
              <a:t>Fixed-term Parliaments Act 2011 </a:t>
            </a:r>
            <a:r>
              <a:rPr lang="en-US" dirty="0" smtClean="0">
                <a:effectLst/>
              </a:rPr>
              <a:t>the date of the next general election has been set at the 7 May 2015</a:t>
            </a:r>
            <a:endParaRPr lang="en-US" sz="1200" b="1" kern="1200" dirty="0" smtClean="0">
              <a:solidFill>
                <a:schemeClr val="tx1"/>
              </a:solidFill>
              <a:effectLst/>
              <a:latin typeface="+mn-lt"/>
              <a:ea typeface="+mn-ea"/>
              <a:cs typeface="+mn-cs"/>
            </a:endParaRPr>
          </a:p>
          <a:p>
            <a:pPr marL="0" indent="0">
              <a:buFont typeface="Arial" pitchFamily="34" charset="0"/>
              <a:buNone/>
            </a:pPr>
            <a:r>
              <a:rPr lang="en-US" sz="1200" b="1" kern="1200" dirty="0" smtClean="0">
                <a:solidFill>
                  <a:schemeClr val="tx1"/>
                </a:solidFill>
                <a:effectLst/>
                <a:latin typeface="+mn-lt"/>
                <a:ea typeface="+mn-ea"/>
                <a:cs typeface="+mn-cs"/>
              </a:rPr>
              <a:t>Befor</a:t>
            </a:r>
            <a:r>
              <a:rPr lang="en-US" sz="1200" b="1" kern="1200" baseline="0" dirty="0" smtClean="0">
                <a:solidFill>
                  <a:schemeClr val="tx1"/>
                </a:solidFill>
                <a:effectLst/>
                <a:latin typeface="+mn-lt"/>
                <a:ea typeface="+mn-ea"/>
                <a:cs typeface="+mn-cs"/>
              </a:rPr>
              <a:t>e 2011…</a:t>
            </a:r>
            <a:endParaRPr lang="en-US" sz="1200" b="1" kern="1200" dirty="0" smtClean="0">
              <a:solidFill>
                <a:schemeClr val="tx1"/>
              </a:solidFill>
              <a:effectLst/>
              <a:latin typeface="+mn-lt"/>
              <a:ea typeface="+mn-ea"/>
              <a:cs typeface="+mn-cs"/>
            </a:endParaRPr>
          </a:p>
          <a:p>
            <a:pPr marL="171450" indent="-171450">
              <a:buFont typeface="Arial" pitchFamily="34" charset="0"/>
              <a:buChar char="•"/>
            </a:pPr>
            <a:r>
              <a:rPr lang="en-US" sz="1200" kern="1200" dirty="0" smtClean="0">
                <a:solidFill>
                  <a:schemeClr val="tx1"/>
                </a:solidFill>
                <a:effectLst/>
                <a:latin typeface="+mn-lt"/>
                <a:ea typeface="+mn-ea"/>
                <a:cs typeface="+mn-cs"/>
              </a:rPr>
              <a:t>PM has 5 </a:t>
            </a:r>
            <a:r>
              <a:rPr lang="en-US" sz="1200" kern="1200" dirty="0" err="1" smtClean="0">
                <a:solidFill>
                  <a:schemeClr val="tx1"/>
                </a:solidFill>
                <a:effectLst/>
                <a:latin typeface="+mn-lt"/>
                <a:ea typeface="+mn-ea"/>
                <a:cs typeface="+mn-cs"/>
              </a:rPr>
              <a:t>yrs</a:t>
            </a:r>
            <a:r>
              <a:rPr lang="en-US" sz="1200" kern="1200" dirty="0" smtClean="0">
                <a:solidFill>
                  <a:schemeClr val="tx1"/>
                </a:solidFill>
                <a:effectLst/>
                <a:latin typeface="+mn-lt"/>
                <a:ea typeface="+mn-ea"/>
                <a:cs typeface="+mn-cs"/>
              </a:rPr>
              <a:t> to call next election, can call at anytime</a:t>
            </a:r>
          </a:p>
          <a:p>
            <a:pPr marL="171450" indent="-171450">
              <a:buFont typeface="Arial" pitchFamily="34" charset="0"/>
              <a:buChar char="•"/>
            </a:pPr>
            <a:r>
              <a:rPr lang="en-US" sz="1200" kern="1200" dirty="0" smtClean="0">
                <a:solidFill>
                  <a:schemeClr val="tx1"/>
                </a:solidFill>
                <a:effectLst/>
                <a:latin typeface="+mn-lt"/>
                <a:ea typeface="+mn-ea"/>
                <a:cs typeface="+mn-cs"/>
              </a:rPr>
              <a:t>Once there is a new election, clock starts over</a:t>
            </a:r>
          </a:p>
          <a:p>
            <a:pPr marL="171450" indent="-171450">
              <a:buFont typeface="Arial" pitchFamily="34" charset="0"/>
              <a:buChar char="•"/>
            </a:pPr>
            <a:r>
              <a:rPr lang="en-US" sz="1200" kern="1200" dirty="0" smtClean="0">
                <a:solidFill>
                  <a:schemeClr val="tx1"/>
                </a:solidFill>
                <a:effectLst/>
                <a:latin typeface="+mn-lt"/>
                <a:ea typeface="+mn-ea"/>
                <a:cs typeface="+mn-cs"/>
              </a:rPr>
              <a:t>PM decides on timing best for him/his party.</a:t>
            </a:r>
          </a:p>
          <a:p>
            <a:pPr marL="171450" indent="-171450">
              <a:buFont typeface="Arial" pitchFamily="34" charset="0"/>
              <a:buChar char="•"/>
            </a:pPr>
            <a:r>
              <a:rPr lang="en-US" sz="1200" kern="1200" dirty="0" smtClean="0">
                <a:solidFill>
                  <a:schemeClr val="tx1"/>
                </a:solidFill>
                <a:effectLst/>
                <a:latin typeface="+mn-lt"/>
                <a:ea typeface="+mn-ea"/>
                <a:cs typeface="+mn-cs"/>
              </a:rPr>
              <a:t>Once called 39 days later, election, up and running quickly</a:t>
            </a:r>
          </a:p>
          <a:p>
            <a:pPr marL="171450" indent="-171450">
              <a:buFont typeface="Arial" pitchFamily="34" charset="0"/>
              <a:buChar char="•"/>
            </a:pPr>
            <a:r>
              <a:rPr lang="en-US" sz="1200" kern="1200" dirty="0" smtClean="0">
                <a:solidFill>
                  <a:schemeClr val="tx1"/>
                </a:solidFill>
                <a:effectLst/>
                <a:latin typeface="+mn-lt"/>
                <a:ea typeface="+mn-ea"/>
                <a:cs typeface="+mn-cs"/>
              </a:rPr>
              <a:t>Bi-elections held if someone dies/resigns</a:t>
            </a:r>
          </a:p>
          <a:p>
            <a:pPr marL="0" indent="0">
              <a:buFont typeface="Arial" pitchFamily="34" charset="0"/>
              <a:buNone/>
            </a:pPr>
            <a:r>
              <a:rPr lang="en-US" sz="1200" kern="1200" dirty="0" smtClean="0">
                <a:solidFill>
                  <a:schemeClr val="tx1"/>
                </a:solidFill>
                <a:effectLst/>
                <a:latin typeface="+mn-lt"/>
                <a:ea typeface="+mn-ea"/>
                <a:cs typeface="+mn-cs"/>
              </a:rPr>
              <a:t>Since 2011:</a:t>
            </a:r>
          </a:p>
          <a:p>
            <a:pPr marL="0" indent="0">
              <a:buFont typeface="Arial" pitchFamily="34" charset="0"/>
              <a:buNone/>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CA60029-694B-4343-B33B-1127069C47B6}" type="slidenum">
              <a:rPr lang="en-US" smtClean="0"/>
              <a:t>4</a:t>
            </a:fld>
            <a:endParaRPr lang="en-US"/>
          </a:p>
        </p:txBody>
      </p:sp>
    </p:spTree>
    <p:extLst>
      <p:ext uri="{BB962C8B-B14F-4D97-AF65-F5344CB8AC3E}">
        <p14:creationId xmlns:p14="http://schemas.microsoft.com/office/powerpoint/2010/main" val="11330334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Minority</a:t>
            </a:r>
            <a:r>
              <a:rPr lang="en-US" baseline="0" dirty="0" smtClean="0"/>
              <a:t> Government: Harold Wilson: 7 months in 1974;collapse of Lib-Lab pact in 1977; Callaghan in 1977; Major in 1997</a:t>
            </a:r>
          </a:p>
        </p:txBody>
      </p:sp>
      <p:sp>
        <p:nvSpPr>
          <p:cNvPr id="4" name="Slide Number Placeholder 3"/>
          <p:cNvSpPr>
            <a:spLocks noGrp="1"/>
          </p:cNvSpPr>
          <p:nvPr>
            <p:ph type="sldNum" sz="quarter" idx="10"/>
          </p:nvPr>
        </p:nvSpPr>
        <p:spPr/>
        <p:txBody>
          <a:bodyPr/>
          <a:lstStyle/>
          <a:p>
            <a:fld id="{8CA60029-694B-4343-B33B-1127069C47B6}" type="slidenum">
              <a:rPr lang="en-US" smtClean="0"/>
              <a:t>5</a:t>
            </a:fld>
            <a:endParaRPr lang="en-US"/>
          </a:p>
        </p:txBody>
      </p:sp>
    </p:spTree>
    <p:extLst>
      <p:ext uri="{BB962C8B-B14F-4D97-AF65-F5344CB8AC3E}">
        <p14:creationId xmlns:p14="http://schemas.microsoft.com/office/powerpoint/2010/main" val="22955834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Approx</a:t>
            </a:r>
            <a:r>
              <a:rPr lang="en-US" dirty="0" smtClean="0"/>
              <a:t> 2 dozens ministers for the cabinet</a:t>
            </a:r>
          </a:p>
          <a:p>
            <a:r>
              <a:rPr lang="en-US" dirty="0" smtClean="0"/>
              <a:t>Include Foreign</a:t>
            </a:r>
            <a:r>
              <a:rPr lang="en-US" baseline="0" dirty="0" smtClean="0"/>
              <a:t> Office (like U.S. Sec of State), Home Office  (like Attorney Gen), and Chancellor of the Exchequer (Finance Minister)</a:t>
            </a:r>
          </a:p>
        </p:txBody>
      </p:sp>
      <p:sp>
        <p:nvSpPr>
          <p:cNvPr id="4" name="Slide Number Placeholder 3"/>
          <p:cNvSpPr>
            <a:spLocks noGrp="1"/>
          </p:cNvSpPr>
          <p:nvPr>
            <p:ph type="sldNum" sz="quarter" idx="10"/>
          </p:nvPr>
        </p:nvSpPr>
        <p:spPr/>
        <p:txBody>
          <a:bodyPr/>
          <a:lstStyle/>
          <a:p>
            <a:fld id="{8CA60029-694B-4343-B33B-1127069C47B6}" type="slidenum">
              <a:rPr lang="en-US" smtClean="0"/>
              <a:t>6</a:t>
            </a:fld>
            <a:endParaRPr lang="en-US"/>
          </a:p>
        </p:txBody>
      </p:sp>
    </p:spTree>
    <p:extLst>
      <p:ext uri="{BB962C8B-B14F-4D97-AF65-F5344CB8AC3E}">
        <p14:creationId xmlns:p14="http://schemas.microsoft.com/office/powerpoint/2010/main" val="11330334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A60029-694B-4343-B33B-1127069C47B6}" type="slidenum">
              <a:rPr lang="en-US" smtClean="0"/>
              <a:t>7</a:t>
            </a:fld>
            <a:endParaRPr lang="en-US"/>
          </a:p>
        </p:txBody>
      </p:sp>
    </p:spTree>
    <p:extLst>
      <p:ext uri="{BB962C8B-B14F-4D97-AF65-F5344CB8AC3E}">
        <p14:creationId xmlns:p14="http://schemas.microsoft.com/office/powerpoint/2010/main" val="11330334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A60029-694B-4343-B33B-1127069C47B6}" type="slidenum">
              <a:rPr lang="en-US" smtClean="0"/>
              <a:t>8</a:t>
            </a:fld>
            <a:endParaRPr lang="en-US"/>
          </a:p>
        </p:txBody>
      </p:sp>
    </p:spTree>
    <p:extLst>
      <p:ext uri="{BB962C8B-B14F-4D97-AF65-F5344CB8AC3E}">
        <p14:creationId xmlns:p14="http://schemas.microsoft.com/office/powerpoint/2010/main" val="11330334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sz="1200" kern="1200" dirty="0" smtClean="0">
                <a:solidFill>
                  <a:schemeClr val="tx1"/>
                </a:solidFill>
                <a:effectLst/>
                <a:latin typeface="+mn-lt"/>
                <a:ea typeface="+mn-ea"/>
                <a:cs typeface="+mn-cs"/>
              </a:rPr>
              <a:t>Distance between two red lines = two sword lengths – if you step over the line you will be removed</a:t>
            </a:r>
          </a:p>
          <a:p>
            <a:pPr marL="171450" indent="-171450">
              <a:buFont typeface="Arial" pitchFamily="34" charset="0"/>
              <a:buChar char="•"/>
            </a:pPr>
            <a:r>
              <a:rPr lang="en-US" sz="1200" kern="1200" dirty="0" smtClean="0">
                <a:solidFill>
                  <a:schemeClr val="tx1"/>
                </a:solidFill>
                <a:effectLst/>
                <a:latin typeface="+mn-lt"/>
                <a:ea typeface="+mn-ea"/>
                <a:cs typeface="+mn-cs"/>
              </a:rPr>
              <a:t>Scepter represents queen/monarchy</a:t>
            </a:r>
          </a:p>
          <a:p>
            <a:pPr marL="171450" indent="-171450">
              <a:buFont typeface="Arial" pitchFamily="34" charset="0"/>
              <a:buChar char="•"/>
            </a:pPr>
            <a:r>
              <a:rPr lang="en-US" sz="1200" kern="1200" dirty="0" smtClean="0">
                <a:solidFill>
                  <a:schemeClr val="tx1"/>
                </a:solidFill>
                <a:effectLst/>
                <a:latin typeface="+mn-lt"/>
                <a:ea typeface="+mn-ea"/>
                <a:cs typeface="+mn-cs"/>
              </a:rPr>
              <a:t>Books represent constitution</a:t>
            </a:r>
          </a:p>
          <a:p>
            <a:pPr marL="171450" indent="-171450">
              <a:buFont typeface="Arial" pitchFamily="34" charset="0"/>
              <a:buChar char="•"/>
            </a:pPr>
            <a:r>
              <a:rPr lang="en-US" sz="1200" kern="1200" dirty="0" smtClean="0">
                <a:solidFill>
                  <a:schemeClr val="tx1"/>
                </a:solidFill>
                <a:effectLst/>
                <a:latin typeface="+mn-lt"/>
                <a:ea typeface="+mn-ea"/>
                <a:cs typeface="+mn-cs"/>
              </a:rPr>
              <a:t>Front row of gov’t is cabinet members (ministers) </a:t>
            </a:r>
          </a:p>
          <a:p>
            <a:endParaRPr lang="en-US" dirty="0"/>
          </a:p>
        </p:txBody>
      </p:sp>
      <p:sp>
        <p:nvSpPr>
          <p:cNvPr id="4" name="Slide Number Placeholder 3"/>
          <p:cNvSpPr>
            <a:spLocks noGrp="1"/>
          </p:cNvSpPr>
          <p:nvPr>
            <p:ph type="sldNum" sz="quarter" idx="10"/>
          </p:nvPr>
        </p:nvSpPr>
        <p:spPr/>
        <p:txBody>
          <a:bodyPr/>
          <a:lstStyle/>
          <a:p>
            <a:fld id="{8CA60029-694B-4343-B33B-1127069C47B6}" type="slidenum">
              <a:rPr lang="en-US" smtClean="0"/>
              <a:t>11</a:t>
            </a:fld>
            <a:endParaRPr lang="en-US"/>
          </a:p>
        </p:txBody>
      </p:sp>
    </p:spTree>
    <p:extLst>
      <p:ext uri="{BB962C8B-B14F-4D97-AF65-F5344CB8AC3E}">
        <p14:creationId xmlns:p14="http://schemas.microsoft.com/office/powerpoint/2010/main" val="1133033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09F8B829-D395-4259-9DFB-68B08025CFF0}" type="datetimeFigureOut">
              <a:rPr lang="en-US" smtClean="0"/>
              <a:t>12/2/2015</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F9C029A9-F959-467B-B70E-DC67773EFC7D}"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F8B829-D395-4259-9DFB-68B08025CFF0}"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029A9-F959-467B-B70E-DC67773EFC7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F8B829-D395-4259-9DFB-68B08025CFF0}"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029A9-F959-467B-B70E-DC67773EFC7D}"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9F8B829-D395-4259-9DFB-68B08025CFF0}"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029A9-F959-467B-B70E-DC67773EFC7D}"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09F8B829-D395-4259-9DFB-68B08025CFF0}" type="datetimeFigureOut">
              <a:rPr lang="en-US" smtClean="0"/>
              <a:t>12/2/2015</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F9C029A9-F959-467B-B70E-DC67773EFC7D}"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9F8B829-D395-4259-9DFB-68B08025CFF0}"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C029A9-F959-467B-B70E-DC67773EFC7D}"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9F8B829-D395-4259-9DFB-68B08025CFF0}" type="datetimeFigureOut">
              <a:rPr lang="en-US" smtClean="0"/>
              <a:t>12/2/2015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C029A9-F959-467B-B70E-DC67773EFC7D}"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9F8B829-D395-4259-9DFB-68B08025CFF0}" type="datetimeFigureOut">
              <a:rPr lang="en-US" smtClean="0"/>
              <a:t>12/2/2015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C029A9-F959-467B-B70E-DC67773EFC7D}"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F8B829-D395-4259-9DFB-68B08025CFF0}" type="datetimeFigureOut">
              <a:rPr lang="en-US" smtClean="0"/>
              <a:t>12/2/2015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C029A9-F959-467B-B70E-DC67773EFC7D}"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9F8B829-D395-4259-9DFB-68B08025CFF0}"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C029A9-F959-467B-B70E-DC67773EFC7D}"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9F8B829-D395-4259-9DFB-68B08025CFF0}"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C029A9-F959-467B-B70E-DC67773EFC7D}"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09F8B829-D395-4259-9DFB-68B08025CFF0}" type="datetimeFigureOut">
              <a:rPr lang="en-US" smtClean="0"/>
              <a:t>12/2/2015</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F9C029A9-F959-467B-B70E-DC67773EFC7D}"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www.c-span.org/search/?searchtype=All&amp;query=question+time"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7.xml"/><Relationship Id="rId1" Type="http://schemas.openxmlformats.org/officeDocument/2006/relationships/slideLayout" Target="../slideLayouts/slideLayout6.xml"/><Relationship Id="rId4" Type="http://schemas.openxmlformats.org/officeDocument/2006/relationships/image" Target="../media/image15.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huffingtonpost.co.uk/2012/06/01/diamond-jubilee-the-queen_n_1561973.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s://www.youtube.com/watch?v=cub19x2VX_I"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solidFill>
                  <a:srgbClr val="002060"/>
                </a:solidFill>
                <a:latin typeface="Bookman Old Style" pitchFamily="18" charset="0"/>
              </a:rPr>
              <a:t>Part 2:  Governance &amp; Policy-Making</a:t>
            </a:r>
            <a:endParaRPr lang="en-US" b="1" dirty="0">
              <a:solidFill>
                <a:srgbClr val="002060"/>
              </a:solidFill>
              <a:latin typeface="Bookman Old Style" pitchFamily="18" charset="0"/>
            </a:endParaRPr>
          </a:p>
        </p:txBody>
      </p:sp>
      <p:sp>
        <p:nvSpPr>
          <p:cNvPr id="3" name="Subtitle 2"/>
          <p:cNvSpPr>
            <a:spLocks noGrp="1"/>
          </p:cNvSpPr>
          <p:nvPr>
            <p:ph type="subTitle" idx="1"/>
          </p:nvPr>
        </p:nvSpPr>
        <p:spPr/>
        <p:txBody>
          <a:bodyPr/>
          <a:lstStyle/>
          <a:p>
            <a:r>
              <a:rPr lang="en-US" b="1" dirty="0" smtClean="0">
                <a:latin typeface="Segoe Print" panose="02000600000000000000" pitchFamily="2" charset="0"/>
              </a:rPr>
              <a:t>FALL 2015</a:t>
            </a:r>
            <a:endParaRPr lang="en-US" b="1" dirty="0">
              <a:latin typeface="Segoe Print" panose="02000600000000000000" pitchFamily="2" charset="0"/>
            </a:endParaRPr>
          </a:p>
        </p:txBody>
      </p:sp>
      <p:pic>
        <p:nvPicPr>
          <p:cNvPr id="6146" name="Picture 2" descr="http://upload.wikimedia.org/wikipedia/commons/thumb/f/f2/United_Kingdom_labelled_map7.png/227px-United_Kingdom_labelled_map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1" y="455354"/>
            <a:ext cx="1752600" cy="2933868"/>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https://www.cia.gov/library/publications/the-world-factbook/graphics/flags/newflags/uk-lgflag.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5706" y="455354"/>
            <a:ext cx="5862822" cy="29314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27470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latin typeface="Segoe Print" pitchFamily="2" charset="0"/>
              </a:rPr>
              <a:t>Comparative Executives</a:t>
            </a:r>
            <a:endParaRPr lang="en-US" dirty="0">
              <a:latin typeface="Segoe Print" pitchFamily="2" charset="0"/>
            </a:endParaRPr>
          </a:p>
        </p:txBody>
      </p:sp>
      <p:graphicFrame>
        <p:nvGraphicFramePr>
          <p:cNvPr id="9" name="Content Placeholder 8"/>
          <p:cNvGraphicFramePr>
            <a:graphicFrameLocks noGrp="1"/>
          </p:cNvGraphicFramePr>
          <p:nvPr>
            <p:ph sz="quarter" idx="1"/>
            <p:extLst>
              <p:ext uri="{D42A27DB-BD31-4B8C-83A1-F6EECF244321}">
                <p14:modId xmlns:p14="http://schemas.microsoft.com/office/powerpoint/2010/main" val="2030746228"/>
              </p:ext>
            </p:extLst>
          </p:nvPr>
        </p:nvGraphicFramePr>
        <p:xfrm>
          <a:off x="457200" y="1219200"/>
          <a:ext cx="8229600" cy="4953000"/>
        </p:xfrm>
        <a:graphic>
          <a:graphicData uri="http://schemas.openxmlformats.org/drawingml/2006/table">
            <a:tbl>
              <a:tblPr firstRow="1" bandRow="1">
                <a:tableStyleId>{5C22544A-7EE6-4342-B048-85BDC9FD1C3A}</a:tableStyleId>
              </a:tblPr>
              <a:tblGrid>
                <a:gridCol w="4114800"/>
                <a:gridCol w="4114800"/>
              </a:tblGrid>
              <a:tr h="457200">
                <a:tc>
                  <a:txBody>
                    <a:bodyPr/>
                    <a:lstStyle/>
                    <a:p>
                      <a:r>
                        <a:rPr lang="en-US" b="1" dirty="0" smtClean="0"/>
                        <a:t>Prime Minister of Britain</a:t>
                      </a:r>
                      <a:endParaRPr lang="en-US" b="1" dirty="0"/>
                    </a:p>
                  </a:txBody>
                  <a:tcPr/>
                </a:tc>
                <a:tc>
                  <a:txBody>
                    <a:bodyPr/>
                    <a:lstStyle/>
                    <a:p>
                      <a:r>
                        <a:rPr lang="en-US" dirty="0" smtClean="0"/>
                        <a:t>President of the U.S.</a:t>
                      </a:r>
                      <a:endParaRPr lang="en-US" dirty="0"/>
                    </a:p>
                  </a:txBody>
                  <a:tcPr/>
                </a:tc>
              </a:tr>
              <a:tr h="838200">
                <a:tc>
                  <a:txBody>
                    <a:bodyPr/>
                    <a:lstStyle/>
                    <a:p>
                      <a:r>
                        <a:rPr lang="en-US" dirty="0" smtClean="0"/>
                        <a:t>Serves only as long as he/she remains leader of majority party/coalition</a:t>
                      </a:r>
                    </a:p>
                    <a:p>
                      <a:endParaRPr lang="en-US" dirty="0"/>
                    </a:p>
                  </a:txBody>
                  <a:tcPr/>
                </a:tc>
                <a:tc>
                  <a:txBody>
                    <a:bodyPr/>
                    <a:lstStyle/>
                    <a:p>
                      <a:endParaRPr lang="en-US" dirty="0"/>
                    </a:p>
                  </a:txBody>
                  <a:tcPr/>
                </a:tc>
              </a:tr>
              <a:tr h="838200">
                <a:tc>
                  <a:txBody>
                    <a:bodyPr/>
                    <a:lstStyle/>
                    <a:p>
                      <a:r>
                        <a:rPr lang="en-US" dirty="0" smtClean="0"/>
                        <a:t>Elected as a member of Parliament</a:t>
                      </a:r>
                    </a:p>
                    <a:p>
                      <a:endParaRPr lang="en-US" dirty="0"/>
                    </a:p>
                  </a:txBody>
                  <a:tcPr/>
                </a:tc>
                <a:tc>
                  <a:txBody>
                    <a:bodyPr/>
                    <a:lstStyle/>
                    <a:p>
                      <a:endParaRPr lang="en-US" dirty="0"/>
                    </a:p>
                  </a:txBody>
                  <a:tcPr/>
                </a:tc>
              </a:tr>
              <a:tr h="838200">
                <a:tc>
                  <a:txBody>
                    <a:bodyPr/>
                    <a:lstStyle/>
                    <a:p>
                      <a:r>
                        <a:rPr lang="en-US" dirty="0" smtClean="0"/>
                        <a:t>Has an excellent chance of getting his/her programs past Parliament</a:t>
                      </a:r>
                    </a:p>
                    <a:p>
                      <a:endParaRPr lang="en-US" dirty="0"/>
                    </a:p>
                  </a:txBody>
                  <a:tcPr/>
                </a:tc>
                <a:tc>
                  <a:txBody>
                    <a:bodyPr/>
                    <a:lstStyle/>
                    <a:p>
                      <a:endParaRPr lang="en-US" dirty="0"/>
                    </a:p>
                  </a:txBody>
                  <a:tcPr/>
                </a:tc>
              </a:tr>
              <a:tr h="838200">
                <a:tc>
                  <a:txBody>
                    <a:bodyPr/>
                    <a:lstStyle/>
                    <a:p>
                      <a:r>
                        <a:rPr lang="en-US" dirty="0" smtClean="0"/>
                        <a:t>Cabinet members are always MP’s &amp; leaders of majority party</a:t>
                      </a:r>
                    </a:p>
                    <a:p>
                      <a:endParaRPr lang="en-US" dirty="0"/>
                    </a:p>
                  </a:txBody>
                  <a:tcPr/>
                </a:tc>
                <a:tc>
                  <a:txBody>
                    <a:bodyPr/>
                    <a:lstStyle/>
                    <a:p>
                      <a:endParaRPr lang="en-US" dirty="0"/>
                    </a:p>
                  </a:txBody>
                  <a:tcPr/>
                </a:tc>
              </a:tr>
              <a:tr h="838200">
                <a:tc>
                  <a:txBody>
                    <a:bodyPr/>
                    <a:lstStyle/>
                    <a:p>
                      <a:r>
                        <a:rPr lang="en-US" dirty="0" smtClean="0"/>
                        <a:t>Cabinet members not experts in policy areas; rely on Whitehall</a:t>
                      </a:r>
                    </a:p>
                    <a:p>
                      <a:endParaRPr lang="en-US" dirty="0"/>
                    </a:p>
                  </a:txBody>
                  <a:tcPr/>
                </a:tc>
                <a:tc>
                  <a:txBody>
                    <a:bodyPr/>
                    <a:lstStyle/>
                    <a:p>
                      <a:endParaRPr lang="en-US" dirty="0"/>
                    </a:p>
                  </a:txBody>
                  <a:tcPr/>
                </a:tc>
              </a:tr>
            </a:tbl>
          </a:graphicData>
        </a:graphic>
      </p:graphicFrame>
      <p:sp>
        <p:nvSpPr>
          <p:cNvPr id="2" name="TextBox 1"/>
          <p:cNvSpPr txBox="1"/>
          <p:nvPr/>
        </p:nvSpPr>
        <p:spPr>
          <a:xfrm>
            <a:off x="4572000" y="1676400"/>
            <a:ext cx="3657600" cy="646331"/>
          </a:xfrm>
          <a:prstGeom prst="rect">
            <a:avLst/>
          </a:prstGeom>
          <a:noFill/>
        </p:spPr>
        <p:txBody>
          <a:bodyPr wrap="square" rtlCol="0">
            <a:spAutoFit/>
          </a:bodyPr>
          <a:lstStyle/>
          <a:p>
            <a:r>
              <a:rPr lang="en-US" dirty="0"/>
              <a:t>Elected every 4 years by electoral college based on pop election</a:t>
            </a:r>
          </a:p>
        </p:txBody>
      </p:sp>
      <p:sp>
        <p:nvSpPr>
          <p:cNvPr id="5" name="TextBox 4"/>
          <p:cNvSpPr txBox="1"/>
          <p:nvPr/>
        </p:nvSpPr>
        <p:spPr>
          <a:xfrm>
            <a:off x="4572000" y="2666999"/>
            <a:ext cx="3657600" cy="646331"/>
          </a:xfrm>
          <a:prstGeom prst="rect">
            <a:avLst/>
          </a:prstGeom>
          <a:noFill/>
        </p:spPr>
        <p:txBody>
          <a:bodyPr wrap="square" rtlCol="0">
            <a:spAutoFit/>
          </a:bodyPr>
          <a:lstStyle/>
          <a:p>
            <a:r>
              <a:rPr lang="en-US" dirty="0"/>
              <a:t>Elected </a:t>
            </a:r>
            <a:r>
              <a:rPr lang="en-US" dirty="0" smtClean="0"/>
              <a:t>directly as </a:t>
            </a:r>
            <a:r>
              <a:rPr lang="en-US" dirty="0"/>
              <a:t>President</a:t>
            </a:r>
          </a:p>
          <a:p>
            <a:endParaRPr lang="en-US" dirty="0"/>
          </a:p>
        </p:txBody>
      </p:sp>
      <p:sp>
        <p:nvSpPr>
          <p:cNvPr id="6" name="TextBox 5"/>
          <p:cNvSpPr txBox="1"/>
          <p:nvPr/>
        </p:nvSpPr>
        <p:spPr>
          <a:xfrm>
            <a:off x="4572000" y="3505200"/>
            <a:ext cx="3657600" cy="923330"/>
          </a:xfrm>
          <a:prstGeom prst="rect">
            <a:avLst/>
          </a:prstGeom>
          <a:noFill/>
        </p:spPr>
        <p:txBody>
          <a:bodyPr wrap="square" rtlCol="0">
            <a:spAutoFit/>
          </a:bodyPr>
          <a:lstStyle/>
          <a:p>
            <a:r>
              <a:rPr lang="en-US" dirty="0"/>
              <a:t>Has an excellent chance of ending up in gridlock with Congress</a:t>
            </a:r>
          </a:p>
          <a:p>
            <a:endParaRPr lang="en-US" dirty="0"/>
          </a:p>
        </p:txBody>
      </p:sp>
      <p:sp>
        <p:nvSpPr>
          <p:cNvPr id="8" name="TextBox 7"/>
          <p:cNvSpPr txBox="1"/>
          <p:nvPr/>
        </p:nvSpPr>
        <p:spPr>
          <a:xfrm>
            <a:off x="4572000" y="4428530"/>
            <a:ext cx="3657600" cy="923330"/>
          </a:xfrm>
          <a:prstGeom prst="rect">
            <a:avLst/>
          </a:prstGeom>
          <a:noFill/>
        </p:spPr>
        <p:txBody>
          <a:bodyPr wrap="square" rtlCol="0">
            <a:spAutoFit/>
          </a:bodyPr>
          <a:lstStyle/>
          <a:p>
            <a:r>
              <a:rPr lang="en-US" dirty="0"/>
              <a:t>Cabinet members usually not from Congress (although they may be)</a:t>
            </a:r>
          </a:p>
          <a:p>
            <a:endParaRPr lang="en-US" dirty="0"/>
          </a:p>
        </p:txBody>
      </p:sp>
      <p:sp>
        <p:nvSpPr>
          <p:cNvPr id="10" name="TextBox 9"/>
          <p:cNvSpPr txBox="1"/>
          <p:nvPr/>
        </p:nvSpPr>
        <p:spPr>
          <a:xfrm>
            <a:off x="4572000" y="5338189"/>
            <a:ext cx="3657600" cy="923330"/>
          </a:xfrm>
          <a:prstGeom prst="rect">
            <a:avLst/>
          </a:prstGeom>
          <a:noFill/>
        </p:spPr>
        <p:txBody>
          <a:bodyPr wrap="square" rtlCol="0">
            <a:spAutoFit/>
          </a:bodyPr>
          <a:lstStyle/>
          <a:p>
            <a:r>
              <a:rPr lang="en-US" dirty="0"/>
              <a:t>Expertise in policy area one criteria for </a:t>
            </a:r>
            <a:r>
              <a:rPr lang="en-US" dirty="0" err="1"/>
              <a:t>appt</a:t>
            </a:r>
            <a:r>
              <a:rPr lang="en-US" dirty="0"/>
              <a:t> to cabinet; members head vast bureaucracies</a:t>
            </a:r>
          </a:p>
        </p:txBody>
      </p:sp>
    </p:spTree>
    <p:extLst>
      <p:ext uri="{BB962C8B-B14F-4D97-AF65-F5344CB8AC3E}">
        <p14:creationId xmlns:p14="http://schemas.microsoft.com/office/powerpoint/2010/main" val="4236211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8"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62455" y="4876800"/>
            <a:ext cx="4038600" cy="849313"/>
          </a:xfrm>
        </p:spPr>
        <p:txBody>
          <a:bodyPr>
            <a:normAutofit lnSpcReduction="10000"/>
          </a:bodyPr>
          <a:lstStyle/>
          <a:p>
            <a:pPr algn="ctr"/>
            <a:r>
              <a:rPr lang="en-US" dirty="0" smtClean="0"/>
              <a:t>House of Commons (Lower House)</a:t>
            </a:r>
          </a:p>
          <a:p>
            <a:pPr marL="0" indent="0">
              <a:buNone/>
            </a:pPr>
            <a:endParaRPr lang="en-US" dirty="0" smtClean="0"/>
          </a:p>
          <a:p>
            <a:pPr marL="0" indent="0">
              <a:buNone/>
            </a:pPr>
            <a:endParaRPr lang="en-US" dirty="0"/>
          </a:p>
        </p:txBody>
      </p:sp>
      <p:sp>
        <p:nvSpPr>
          <p:cNvPr id="4" name="Content Placeholder 3"/>
          <p:cNvSpPr>
            <a:spLocks noGrp="1"/>
          </p:cNvSpPr>
          <p:nvPr>
            <p:ph sz="quarter" idx="2"/>
          </p:nvPr>
        </p:nvSpPr>
        <p:spPr>
          <a:xfrm>
            <a:off x="5734050" y="1396086"/>
            <a:ext cx="3276600" cy="914400"/>
          </a:xfrm>
        </p:spPr>
        <p:txBody>
          <a:bodyPr>
            <a:normAutofit lnSpcReduction="10000"/>
          </a:bodyPr>
          <a:lstStyle/>
          <a:p>
            <a:r>
              <a:rPr lang="en-US" dirty="0" smtClean="0"/>
              <a:t>House of Lords (Upper House)</a:t>
            </a:r>
          </a:p>
          <a:p>
            <a:pPr marL="0" indent="0">
              <a:buNone/>
            </a:pPr>
            <a:endParaRPr lang="en-US" dirty="0" smtClean="0"/>
          </a:p>
          <a:p>
            <a:pPr marL="0" indent="0">
              <a:buNone/>
            </a:pPr>
            <a:endParaRPr lang="en-US" dirty="0"/>
          </a:p>
        </p:txBody>
      </p:sp>
      <p:pic>
        <p:nvPicPr>
          <p:cNvPr id="5" name="Picture 2" descr="http://denning.law.ox.ac.uk/lrsp/images/parliament_00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467784" y="2057400"/>
            <a:ext cx="4275196" cy="2679123"/>
          </a:xfrm>
          <a:prstGeom prst="rect">
            <a:avLst/>
          </a:prstGeom>
          <a:noFill/>
          <a:ln w="38100">
            <a:solidFill>
              <a:schemeClr val="accent1"/>
            </a:solidFill>
          </a:ln>
          <a:extLst>
            <a:ext uri="{909E8E84-426E-40DD-AFC4-6F175D3DCCD1}">
              <a14:hiddenFill xmlns:a14="http://schemas.microsoft.com/office/drawing/2010/main">
                <a:solidFill>
                  <a:srgbClr val="FFFFFF"/>
                </a:solidFill>
              </a14:hiddenFill>
            </a:ext>
          </a:extLst>
        </p:spPr>
      </p:pic>
      <p:pic>
        <p:nvPicPr>
          <p:cNvPr id="6" name="Picture 2" descr="http://www.nripad.com/wp-content/uploads/2010/05/House-of-Lord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600" y="2286000"/>
            <a:ext cx="3829050" cy="3829050"/>
          </a:xfrm>
          <a:prstGeom prst="rect">
            <a:avLst/>
          </a:prstGeom>
          <a:noFill/>
          <a:ln w="38100">
            <a:solidFill>
              <a:schemeClr val="accent1"/>
            </a:solidFill>
          </a:ln>
          <a:extLst>
            <a:ext uri="{909E8E84-426E-40DD-AFC4-6F175D3DCCD1}">
              <a14:hiddenFill xmlns:a14="http://schemas.microsoft.com/office/drawing/2010/main">
                <a:solidFill>
                  <a:srgbClr val="FFFFFF"/>
                </a:solidFill>
              </a14:hiddenFill>
            </a:ext>
          </a:extLst>
        </p:spPr>
      </p:pic>
      <p:sp>
        <p:nvSpPr>
          <p:cNvPr id="7" name="Rectangle 6"/>
          <p:cNvSpPr/>
          <p:nvPr/>
        </p:nvSpPr>
        <p:spPr>
          <a:xfrm>
            <a:off x="29164" y="1295400"/>
            <a:ext cx="5152436" cy="523220"/>
          </a:xfrm>
          <a:prstGeom prst="rect">
            <a:avLst/>
          </a:prstGeom>
        </p:spPr>
        <p:txBody>
          <a:bodyPr wrap="none">
            <a:spAutoFit/>
          </a:bodyPr>
          <a:lstStyle/>
          <a:p>
            <a:r>
              <a:rPr lang="en-US" sz="2800" dirty="0"/>
              <a:t>Bicameral </a:t>
            </a:r>
            <a:r>
              <a:rPr lang="en-US" sz="2800" dirty="0" smtClean="0"/>
              <a:t>Legislature: Two Houses</a:t>
            </a:r>
            <a:endParaRPr lang="en-US" sz="2800" dirty="0"/>
          </a:p>
        </p:txBody>
      </p:sp>
      <p:sp>
        <p:nvSpPr>
          <p:cNvPr id="9" name="Title 1"/>
          <p:cNvSpPr>
            <a:spLocks noGrp="1"/>
          </p:cNvSpPr>
          <p:nvPr>
            <p:ph type="title"/>
          </p:nvPr>
        </p:nvSpPr>
        <p:spPr/>
        <p:txBody>
          <a:bodyPr/>
          <a:lstStyle/>
          <a:p>
            <a:r>
              <a:rPr lang="en-US" b="1" dirty="0" smtClean="0">
                <a:latin typeface="Segoe Print" pitchFamily="2" charset="0"/>
              </a:rPr>
              <a:t>Parliament</a:t>
            </a:r>
            <a:endParaRPr lang="en-US" b="1" dirty="0">
              <a:latin typeface="Segoe Print" pitchFamily="2" charset="0"/>
            </a:endParaRPr>
          </a:p>
        </p:txBody>
      </p:sp>
    </p:spTree>
    <p:extLst>
      <p:ext uri="{BB962C8B-B14F-4D97-AF65-F5344CB8AC3E}">
        <p14:creationId xmlns:p14="http://schemas.microsoft.com/office/powerpoint/2010/main" val="34858552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normAutofit/>
          </a:bodyPr>
          <a:lstStyle/>
          <a:p>
            <a:r>
              <a:rPr lang="en-US" dirty="0" smtClean="0"/>
              <a:t>Membership:   About </a:t>
            </a:r>
            <a:r>
              <a:rPr lang="en-US" dirty="0" smtClean="0">
                <a:solidFill>
                  <a:srgbClr val="FF0000"/>
                </a:solidFill>
              </a:rPr>
              <a:t>800 </a:t>
            </a:r>
            <a:r>
              <a:rPr lang="en-US" dirty="0" smtClean="0"/>
              <a:t>members</a:t>
            </a:r>
          </a:p>
          <a:p>
            <a:pPr lvl="1"/>
            <a:r>
              <a:rPr lang="en-US" dirty="0" smtClean="0"/>
              <a:t>Life peers: appointed by monarch on advice of PM</a:t>
            </a:r>
          </a:p>
          <a:p>
            <a:pPr lvl="1"/>
            <a:r>
              <a:rPr lang="en-US" dirty="0" smtClean="0"/>
              <a:t>Hereditary peers</a:t>
            </a:r>
          </a:p>
          <a:p>
            <a:pPr lvl="1"/>
            <a:r>
              <a:rPr lang="en-US" dirty="0" smtClean="0"/>
              <a:t>Lords spiritual: Church of England officials</a:t>
            </a:r>
          </a:p>
          <a:p>
            <a:endParaRPr lang="en-US" dirty="0" smtClean="0"/>
          </a:p>
          <a:p>
            <a:r>
              <a:rPr lang="en-US" dirty="0" smtClean="0"/>
              <a:t>Role in Legislation</a:t>
            </a:r>
          </a:p>
          <a:p>
            <a:pPr lvl="1"/>
            <a:r>
              <a:rPr lang="en-US" dirty="0" smtClean="0"/>
              <a:t>Debate</a:t>
            </a:r>
            <a:r>
              <a:rPr lang="en-US" dirty="0"/>
              <a:t>, refine, amend, delay, but not block legislation</a:t>
            </a:r>
          </a:p>
          <a:p>
            <a:endParaRPr lang="en-US" dirty="0" smtClean="0"/>
          </a:p>
          <a:p>
            <a:endParaRPr lang="en-US" dirty="0" smtClean="0"/>
          </a:p>
          <a:p>
            <a:endParaRPr lang="en-US" dirty="0"/>
          </a:p>
        </p:txBody>
      </p:sp>
      <p:sp>
        <p:nvSpPr>
          <p:cNvPr id="4" name="Title 1"/>
          <p:cNvSpPr txBox="1">
            <a:spLocks/>
          </p:cNvSpPr>
          <p:nvPr/>
        </p:nvSpPr>
        <p:spPr>
          <a:xfrm>
            <a:off x="457200" y="228600"/>
            <a:ext cx="8229600" cy="914400"/>
          </a:xfrm>
          <a:prstGeom prst="rect">
            <a:avLst/>
          </a:prstGeom>
        </p:spPr>
        <p:txBody>
          <a:bodyPr vert="horz" anchor="b" anchorCtr="0">
            <a:normAutofit/>
          </a:bodyPr>
          <a:lstStyle>
            <a:lvl1pPr algn="l" rtl="0" eaLnBrk="1" latinLnBrk="0" hangingPunct="1">
              <a:spcBef>
                <a:spcPct val="0"/>
              </a:spcBef>
              <a:buNone/>
              <a:defRPr kumimoji="0" sz="3200" kern="1200">
                <a:solidFill>
                  <a:schemeClr val="tx2"/>
                </a:solidFill>
                <a:latin typeface="+mj-lt"/>
                <a:ea typeface="+mj-ea"/>
                <a:cs typeface="+mj-cs"/>
              </a:defRPr>
            </a:lvl1pPr>
          </a:lstStyle>
          <a:p>
            <a:r>
              <a:rPr lang="en-US" b="1" dirty="0" smtClean="0">
                <a:latin typeface="Segoe Print" pitchFamily="2" charset="0"/>
              </a:rPr>
              <a:t>House of Lords (Upper House)</a:t>
            </a:r>
            <a:endParaRPr lang="en-US" b="1" dirty="0">
              <a:latin typeface="Segoe Print" pitchFamily="2" charset="0"/>
            </a:endParaRPr>
          </a:p>
        </p:txBody>
      </p:sp>
      <p:pic>
        <p:nvPicPr>
          <p:cNvPr id="3074" name="Picture 2" descr="House of Lord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228600"/>
            <a:ext cx="1447800" cy="14478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3333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p:txBody>
          <a:bodyPr/>
          <a:lstStyle/>
          <a:p>
            <a:r>
              <a:rPr lang="en-US" b="1" dirty="0" smtClean="0">
                <a:latin typeface="Segoe Print" pitchFamily="2" charset="0"/>
              </a:rPr>
              <a:t>House of Lords</a:t>
            </a:r>
            <a:endParaRPr lang="en-US" b="1" dirty="0">
              <a:latin typeface="Segoe Print" pitchFamily="2" charset="0"/>
            </a:endParaRPr>
          </a:p>
        </p:txBody>
      </p:sp>
      <p:sp>
        <p:nvSpPr>
          <p:cNvPr id="12" name="Content Placeholder 11"/>
          <p:cNvSpPr>
            <a:spLocks noGrp="1"/>
          </p:cNvSpPr>
          <p:nvPr>
            <p:ph sz="quarter" idx="1"/>
          </p:nvPr>
        </p:nvSpPr>
        <p:spPr/>
        <p:txBody>
          <a:bodyPr>
            <a:normAutofit fontScale="92500" lnSpcReduction="10000"/>
          </a:bodyPr>
          <a:lstStyle/>
          <a:p>
            <a:r>
              <a:rPr lang="en-US" u="sng" dirty="0" smtClean="0"/>
              <a:t>Discussion Questions:</a:t>
            </a:r>
            <a:r>
              <a:rPr lang="en-US" dirty="0" smtClean="0"/>
              <a:t>  </a:t>
            </a:r>
          </a:p>
          <a:p>
            <a:r>
              <a:rPr lang="en-US" dirty="0" smtClean="0">
                <a:latin typeface="Segoe Print" pitchFamily="2" charset="0"/>
              </a:rPr>
              <a:t>Should the remaining hereditary peers be removed from the House of Lords?</a:t>
            </a:r>
          </a:p>
          <a:p>
            <a:endParaRPr lang="en-US" dirty="0" smtClean="0">
              <a:latin typeface="Segoe Print" pitchFamily="2" charset="0"/>
            </a:endParaRPr>
          </a:p>
          <a:p>
            <a:r>
              <a:rPr lang="en-US" dirty="0" smtClean="0">
                <a:latin typeface="Segoe Print" pitchFamily="2" charset="0"/>
              </a:rPr>
              <a:t>Should the House of Lords have elected members instead of appointed and hereditary peers?</a:t>
            </a:r>
          </a:p>
          <a:p>
            <a:endParaRPr lang="en-US" dirty="0">
              <a:latin typeface="Segoe Print" pitchFamily="2" charset="0"/>
            </a:endParaRPr>
          </a:p>
          <a:p>
            <a:r>
              <a:rPr lang="en-US" dirty="0" smtClean="0">
                <a:latin typeface="Segoe Print" pitchFamily="2" charset="0"/>
              </a:rPr>
              <a:t>Or should there be a limit on the number of members a PM can appoint?</a:t>
            </a:r>
          </a:p>
          <a:p>
            <a:endParaRPr lang="en-US" dirty="0" smtClean="0">
              <a:latin typeface="Segoe Print" pitchFamily="2" charset="0"/>
            </a:endParaRPr>
          </a:p>
          <a:p>
            <a:r>
              <a:rPr lang="en-US" dirty="0" smtClean="0">
                <a:latin typeface="Segoe Print" pitchFamily="2" charset="0"/>
              </a:rPr>
              <a:t>Should members have to participate in debate in order to receive compensation?</a:t>
            </a:r>
          </a:p>
        </p:txBody>
      </p:sp>
    </p:spTree>
    <p:extLst>
      <p:ext uri="{BB962C8B-B14F-4D97-AF65-F5344CB8AC3E}">
        <p14:creationId xmlns:p14="http://schemas.microsoft.com/office/powerpoint/2010/main" val="3317721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fade">
                                      <p:cBhvr>
                                        <p:cTn id="12" dur="500"/>
                                        <p:tgtEl>
                                          <p:spTgt spid="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xEl>
                                              <p:pRg st="3" end="3"/>
                                            </p:txEl>
                                          </p:spTgt>
                                        </p:tgtEl>
                                        <p:attrNameLst>
                                          <p:attrName>style.visibility</p:attrName>
                                        </p:attrNameLst>
                                      </p:cBhvr>
                                      <p:to>
                                        <p:strVal val="visible"/>
                                      </p:to>
                                    </p:set>
                                    <p:animEffect transition="in" filter="fade">
                                      <p:cBhvr>
                                        <p:cTn id="17" dur="500"/>
                                        <p:tgtEl>
                                          <p:spTgt spid="1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xEl>
                                              <p:pRg st="5" end="5"/>
                                            </p:txEl>
                                          </p:spTgt>
                                        </p:tgtEl>
                                        <p:attrNameLst>
                                          <p:attrName>style.visibility</p:attrName>
                                        </p:attrNameLst>
                                      </p:cBhvr>
                                      <p:to>
                                        <p:strVal val="visible"/>
                                      </p:to>
                                    </p:set>
                                    <p:animEffect transition="in" filter="fade">
                                      <p:cBhvr>
                                        <p:cTn id="22" dur="500"/>
                                        <p:tgtEl>
                                          <p:spTgt spid="1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xEl>
                                              <p:pRg st="7" end="7"/>
                                            </p:txEl>
                                          </p:spTgt>
                                        </p:tgtEl>
                                        <p:attrNameLst>
                                          <p:attrName>style.visibility</p:attrName>
                                        </p:attrNameLst>
                                      </p:cBhvr>
                                      <p:to>
                                        <p:strVal val="visible"/>
                                      </p:to>
                                    </p:set>
                                    <p:animEffect transition="in" filter="fade">
                                      <p:cBhvr>
                                        <p:cTn id="27" dur="500"/>
                                        <p:tgtEl>
                                          <p:spTgt spid="1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222297" y="1008702"/>
            <a:ext cx="8616903" cy="4377685"/>
          </a:xfrm>
          <a:prstGeom prst="rect">
            <a:avLst/>
          </a:prstGeom>
        </p:spPr>
      </p:pic>
    </p:spTree>
    <p:extLst>
      <p:ext uri="{BB962C8B-B14F-4D97-AF65-F5344CB8AC3E}">
        <p14:creationId xmlns:p14="http://schemas.microsoft.com/office/powerpoint/2010/main" val="30720739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Segoe Print" pitchFamily="2" charset="0"/>
              </a:rPr>
              <a:t>House of Commons</a:t>
            </a:r>
            <a:r>
              <a:rPr lang="en-US" b="1" dirty="0">
                <a:latin typeface="Segoe Print" pitchFamily="2" charset="0"/>
              </a:rPr>
              <a:t> </a:t>
            </a:r>
            <a:r>
              <a:rPr lang="en-US" b="1" dirty="0" smtClean="0">
                <a:latin typeface="Segoe Print" pitchFamily="2" charset="0"/>
              </a:rPr>
              <a:t>(Lower House)</a:t>
            </a:r>
            <a:endParaRPr lang="en-US" b="1" dirty="0">
              <a:latin typeface="Segoe Print" pitchFamily="2" charset="0"/>
            </a:endParaRPr>
          </a:p>
        </p:txBody>
      </p:sp>
      <p:sp>
        <p:nvSpPr>
          <p:cNvPr id="3" name="Content Placeholder 2"/>
          <p:cNvSpPr>
            <a:spLocks noGrp="1"/>
          </p:cNvSpPr>
          <p:nvPr>
            <p:ph sz="quarter" idx="1"/>
          </p:nvPr>
        </p:nvSpPr>
        <p:spPr>
          <a:xfrm>
            <a:off x="457200" y="1481328"/>
            <a:ext cx="8229600" cy="5224272"/>
          </a:xfrm>
        </p:spPr>
        <p:txBody>
          <a:bodyPr>
            <a:normAutofit/>
          </a:bodyPr>
          <a:lstStyle/>
          <a:p>
            <a:r>
              <a:rPr lang="en-US" b="1" dirty="0" smtClean="0"/>
              <a:t>Government</a:t>
            </a:r>
            <a:r>
              <a:rPr lang="en-US" dirty="0" smtClean="0"/>
              <a:t>: PM, Cabinet, and Collective Responsibility</a:t>
            </a:r>
          </a:p>
          <a:p>
            <a:r>
              <a:rPr lang="en-US" b="1" dirty="0" smtClean="0"/>
              <a:t>Shadow Government </a:t>
            </a:r>
            <a:r>
              <a:rPr lang="en-US" dirty="0" smtClean="0"/>
              <a:t>referred to as </a:t>
            </a:r>
            <a:r>
              <a:rPr lang="en-US" b="1" dirty="0" smtClean="0"/>
              <a:t>“Loyal Opposition”</a:t>
            </a:r>
            <a:endParaRPr lang="en-US" dirty="0" smtClean="0"/>
          </a:p>
          <a:p>
            <a:r>
              <a:rPr lang="en-US" b="1" dirty="0" smtClean="0"/>
              <a:t>Backbenchers</a:t>
            </a:r>
            <a:r>
              <a:rPr lang="en-US" dirty="0" smtClean="0"/>
              <a:t>: not in government or shadow government</a:t>
            </a:r>
          </a:p>
          <a:p>
            <a:r>
              <a:rPr lang="en-US" b="1" dirty="0" smtClean="0"/>
              <a:t>Speaker</a:t>
            </a:r>
            <a:r>
              <a:rPr lang="en-US" dirty="0" smtClean="0"/>
              <a:t>:</a:t>
            </a:r>
          </a:p>
          <a:p>
            <a:pPr lvl="1">
              <a:buFont typeface="Courier New" pitchFamily="49" charset="0"/>
              <a:buChar char="o"/>
            </a:pPr>
            <a:r>
              <a:rPr lang="en-US" dirty="0" smtClean="0"/>
              <a:t>Non-Partisan MP</a:t>
            </a:r>
          </a:p>
          <a:p>
            <a:pPr lvl="1">
              <a:buFont typeface="Courier New" pitchFamily="49" charset="0"/>
              <a:buChar char="o"/>
            </a:pPr>
            <a:r>
              <a:rPr lang="en-US" dirty="0" smtClean="0"/>
              <a:t>Decides who speaks during debate and </a:t>
            </a:r>
            <a:r>
              <a:rPr lang="en-US" dirty="0" smtClean="0">
                <a:hlinkClick r:id="rId3"/>
              </a:rPr>
              <a:t>Question Time</a:t>
            </a:r>
            <a:endParaRPr lang="en-US" dirty="0" smtClean="0"/>
          </a:p>
          <a:p>
            <a:pPr lvl="1">
              <a:buFont typeface="Courier New" pitchFamily="49" charset="0"/>
              <a:buChar char="o"/>
            </a:pPr>
            <a:r>
              <a:rPr lang="en-US" dirty="0" smtClean="0"/>
              <a:t>Keeps order</a:t>
            </a:r>
          </a:p>
          <a:p>
            <a:pPr lvl="1">
              <a:buFont typeface="Courier New" pitchFamily="49" charset="0"/>
              <a:buChar char="o"/>
            </a:pPr>
            <a:r>
              <a:rPr lang="en-US" dirty="0" smtClean="0"/>
              <a:t>Votes only in the case of a tie</a:t>
            </a:r>
          </a:p>
          <a:p>
            <a:endParaRPr lang="en-US" dirty="0"/>
          </a:p>
        </p:txBody>
      </p:sp>
      <p:pic>
        <p:nvPicPr>
          <p:cNvPr id="2050" name="Picture 2" descr="House of Common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18051" y="276882"/>
            <a:ext cx="1047749" cy="1047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6851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arl.gc.ca/procedure-book-livre/SmartBook/Documents/1b08a55c-743c-47db-92e0-898d41340504/77160c1a-3ffa-4793-8b4d-41987000e6d4_files/image00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844"/>
            <a:ext cx="6400800" cy="66847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55713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Segoe Print" pitchFamily="2" charset="0"/>
              </a:rPr>
              <a:t>Party Discipline</a:t>
            </a:r>
            <a:endParaRPr lang="en-US" b="1" dirty="0">
              <a:latin typeface="Segoe Print" pitchFamily="2" charset="0"/>
            </a:endParaRPr>
          </a:p>
        </p:txBody>
      </p:sp>
      <p:sp>
        <p:nvSpPr>
          <p:cNvPr id="3" name="Content Placeholder 2"/>
          <p:cNvSpPr>
            <a:spLocks noGrp="1"/>
          </p:cNvSpPr>
          <p:nvPr>
            <p:ph sz="quarter" idx="1"/>
          </p:nvPr>
        </p:nvSpPr>
        <p:spPr>
          <a:xfrm>
            <a:off x="457200" y="1481328"/>
            <a:ext cx="8229600" cy="5224272"/>
          </a:xfrm>
        </p:spPr>
        <p:txBody>
          <a:bodyPr>
            <a:normAutofit/>
          </a:bodyPr>
          <a:lstStyle/>
          <a:p>
            <a:r>
              <a:rPr lang="en-US" dirty="0" smtClean="0"/>
              <a:t>Since majority party = </a:t>
            </a:r>
            <a:r>
              <a:rPr lang="en-US" dirty="0" err="1" smtClean="0"/>
              <a:t>Govt</a:t>
            </a:r>
            <a:r>
              <a:rPr lang="en-US" dirty="0" smtClean="0"/>
              <a:t>, party discipline very important</a:t>
            </a:r>
          </a:p>
          <a:p>
            <a:r>
              <a:rPr lang="en-US" dirty="0" smtClean="0"/>
              <a:t>Must vote party line</a:t>
            </a:r>
          </a:p>
          <a:p>
            <a:r>
              <a:rPr lang="en-US" dirty="0" smtClean="0"/>
              <a:t>Majority party wants to avoid losing </a:t>
            </a:r>
            <a:r>
              <a:rPr lang="en-US" b="1" dirty="0" smtClean="0"/>
              <a:t>“vote of no confidence”</a:t>
            </a:r>
          </a:p>
          <a:p>
            <a:r>
              <a:rPr lang="en-US" dirty="0" smtClean="0"/>
              <a:t>If issue is not supported, cabinet must resign immediately and elections for new MP’s must be held as soon as possible</a:t>
            </a:r>
            <a:endParaRPr lang="en-US" dirty="0"/>
          </a:p>
        </p:txBody>
      </p:sp>
    </p:spTree>
    <p:extLst>
      <p:ext uri="{BB962C8B-B14F-4D97-AF65-F5344CB8AC3E}">
        <p14:creationId xmlns:p14="http://schemas.microsoft.com/office/powerpoint/2010/main" val="1898765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57200" y="1066800"/>
            <a:ext cx="8229600" cy="5638800"/>
          </a:xfrm>
        </p:spPr>
        <p:txBody>
          <a:bodyPr>
            <a:normAutofit/>
          </a:bodyPr>
          <a:lstStyle/>
          <a:p>
            <a:r>
              <a:rPr lang="en-US" sz="2400" b="1" dirty="0"/>
              <a:t>First Reading</a:t>
            </a:r>
            <a:r>
              <a:rPr lang="en-US" sz="2400" dirty="0"/>
              <a:t>: The short title of the Bill is read out and then an order for the Bill to be printed</a:t>
            </a:r>
            <a:r>
              <a:rPr lang="en-US" sz="2400" dirty="0" smtClean="0"/>
              <a:t>.</a:t>
            </a:r>
          </a:p>
          <a:p>
            <a:r>
              <a:rPr lang="en-US" sz="2400" b="1" dirty="0" smtClean="0"/>
              <a:t>Second Reading</a:t>
            </a:r>
            <a:r>
              <a:rPr lang="en-US" sz="2400" dirty="0" smtClean="0"/>
              <a:t>: </a:t>
            </a:r>
            <a:r>
              <a:rPr lang="en-US" sz="2400" dirty="0"/>
              <a:t>MPs to debate the main principles of the Bill. </a:t>
            </a:r>
            <a:endParaRPr lang="en-US" sz="2400" dirty="0" smtClean="0"/>
          </a:p>
          <a:p>
            <a:r>
              <a:rPr lang="en-US" sz="2400" b="1" dirty="0" smtClean="0"/>
              <a:t>Committee</a:t>
            </a:r>
            <a:r>
              <a:rPr lang="en-US" sz="2400" dirty="0" smtClean="0"/>
              <a:t>: Line by line examination of bill</a:t>
            </a:r>
          </a:p>
          <a:p>
            <a:r>
              <a:rPr lang="en-US" sz="2400" dirty="0" smtClean="0"/>
              <a:t>Report Stage: Chance </a:t>
            </a:r>
            <a:r>
              <a:rPr lang="en-US" sz="2400" dirty="0"/>
              <a:t>for the whole House to discuss and amend the Bill</a:t>
            </a:r>
            <a:endParaRPr lang="en-US" sz="2400" dirty="0" smtClean="0"/>
          </a:p>
          <a:p>
            <a:r>
              <a:rPr lang="en-US" sz="2400" b="1" dirty="0" smtClean="0"/>
              <a:t>Third Reading</a:t>
            </a:r>
            <a:r>
              <a:rPr lang="en-US" sz="2400" dirty="0" smtClean="0"/>
              <a:t>: </a:t>
            </a:r>
            <a:r>
              <a:rPr lang="en-US" sz="2400" dirty="0"/>
              <a:t>Opportunity for final debate on the </a:t>
            </a:r>
            <a:r>
              <a:rPr lang="en-US" sz="2400" dirty="0" smtClean="0"/>
              <a:t>Bill</a:t>
            </a:r>
          </a:p>
          <a:p>
            <a:r>
              <a:rPr lang="en-US" sz="2400" dirty="0" smtClean="0"/>
              <a:t>Bill goes to other house</a:t>
            </a:r>
          </a:p>
          <a:p>
            <a:r>
              <a:rPr lang="en-US" sz="2400" dirty="0" smtClean="0"/>
              <a:t>“</a:t>
            </a:r>
            <a:r>
              <a:rPr lang="en-US" sz="2400" b="1" dirty="0" smtClean="0"/>
              <a:t>Ping Pong</a:t>
            </a:r>
            <a:r>
              <a:rPr lang="en-US" sz="2400" dirty="0" smtClean="0"/>
              <a:t>”: Each house considers amendments of other house</a:t>
            </a:r>
          </a:p>
          <a:p>
            <a:r>
              <a:rPr lang="en-US" sz="2400" b="1" dirty="0" smtClean="0"/>
              <a:t>Royal Assent</a:t>
            </a:r>
            <a:r>
              <a:rPr lang="en-US" sz="2400" dirty="0" smtClean="0"/>
              <a:t>: Monarch's </a:t>
            </a:r>
            <a:r>
              <a:rPr lang="en-US" sz="2400" dirty="0"/>
              <a:t>agreement to make the Bill into an Act </a:t>
            </a:r>
          </a:p>
        </p:txBody>
      </p:sp>
      <p:sp>
        <p:nvSpPr>
          <p:cNvPr id="4" name="TextBox 3"/>
          <p:cNvSpPr txBox="1"/>
          <p:nvPr/>
        </p:nvSpPr>
        <p:spPr>
          <a:xfrm>
            <a:off x="757084" y="381000"/>
            <a:ext cx="6526146" cy="646331"/>
          </a:xfrm>
          <a:prstGeom prst="rect">
            <a:avLst/>
          </a:prstGeom>
          <a:noFill/>
        </p:spPr>
        <p:txBody>
          <a:bodyPr wrap="none" rtlCol="0">
            <a:spAutoFit/>
          </a:bodyPr>
          <a:lstStyle/>
          <a:p>
            <a:r>
              <a:rPr lang="en-US" sz="3600" b="1" dirty="0" smtClean="0">
                <a:latin typeface="Segoe Print" pitchFamily="2" charset="0"/>
              </a:rPr>
              <a:t>How a Bill Becomes an Act</a:t>
            </a:r>
            <a:endParaRPr lang="en-US" sz="3600" b="1" dirty="0">
              <a:latin typeface="Segoe Print" pitchFamily="2" charset="0"/>
            </a:endParaRPr>
          </a:p>
        </p:txBody>
      </p:sp>
    </p:spTree>
    <p:extLst>
      <p:ext uri="{BB962C8B-B14F-4D97-AF65-F5344CB8AC3E}">
        <p14:creationId xmlns:p14="http://schemas.microsoft.com/office/powerpoint/2010/main" val="39669180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Segoe Print" pitchFamily="2" charset="0"/>
              </a:rPr>
              <a:t>How to Get Elected to House of Commons</a:t>
            </a:r>
            <a:endParaRPr lang="en-US" b="1" dirty="0">
              <a:latin typeface="Segoe Print" pitchFamily="2" charset="0"/>
            </a:endParaRPr>
          </a:p>
        </p:txBody>
      </p:sp>
      <p:sp>
        <p:nvSpPr>
          <p:cNvPr id="3" name="Content Placeholder 2"/>
          <p:cNvSpPr>
            <a:spLocks noGrp="1"/>
          </p:cNvSpPr>
          <p:nvPr>
            <p:ph sz="quarter" idx="1"/>
          </p:nvPr>
        </p:nvSpPr>
        <p:spPr>
          <a:xfrm>
            <a:off x="457200" y="1371600"/>
            <a:ext cx="8229600" cy="5257800"/>
          </a:xfrm>
        </p:spPr>
        <p:txBody>
          <a:bodyPr/>
          <a:lstStyle/>
          <a:p>
            <a:r>
              <a:rPr lang="en-US" b="1" dirty="0" smtClean="0"/>
              <a:t>650 members</a:t>
            </a:r>
            <a:r>
              <a:rPr lang="en-US" dirty="0" smtClean="0"/>
              <a:t>; 650 districts</a:t>
            </a:r>
          </a:p>
          <a:p>
            <a:r>
              <a:rPr lang="en-US" dirty="0" smtClean="0"/>
              <a:t>Single Member District Plurality (First-Past-The-Post)</a:t>
            </a:r>
          </a:p>
          <a:p>
            <a:r>
              <a:rPr lang="en-US" dirty="0" smtClean="0"/>
              <a:t>One MP (member of Parliament) per district</a:t>
            </a:r>
          </a:p>
          <a:p>
            <a:pPr lvl="1"/>
            <a:r>
              <a:rPr lang="en-US" dirty="0" smtClean="0"/>
              <a:t>Represent about 70,000 people per MP</a:t>
            </a:r>
          </a:p>
          <a:p>
            <a:r>
              <a:rPr lang="en-US" dirty="0" smtClean="0"/>
              <a:t>Do NOT have to live in district</a:t>
            </a:r>
          </a:p>
          <a:p>
            <a:pPr lvl="1"/>
            <a:r>
              <a:rPr lang="en-US" dirty="0" smtClean="0"/>
              <a:t>Party leaders run in “safe” districts</a:t>
            </a:r>
            <a:endParaRPr lang="en-US" dirty="0"/>
          </a:p>
          <a:p>
            <a:r>
              <a:rPr lang="en-US" dirty="0" smtClean="0"/>
              <a:t>Most votes wins (do not need majority - 50% + 1 more): First-Past-the-Post</a:t>
            </a:r>
          </a:p>
          <a:p>
            <a:r>
              <a:rPr lang="en-US" dirty="0" smtClean="0"/>
              <a:t>Serve fixed 5 – year terms*</a:t>
            </a:r>
          </a:p>
          <a:p>
            <a:pPr lvl="1"/>
            <a:r>
              <a:rPr lang="en-US" dirty="0" smtClean="0"/>
              <a:t>Last general election was May 2015</a:t>
            </a:r>
          </a:p>
        </p:txBody>
      </p:sp>
    </p:spTree>
    <p:extLst>
      <p:ext uri="{BB962C8B-B14F-4D97-AF65-F5344CB8AC3E}">
        <p14:creationId xmlns:p14="http://schemas.microsoft.com/office/powerpoint/2010/main" val="2326110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p:txBody>
          <a:bodyPr/>
          <a:lstStyle/>
          <a:p>
            <a:r>
              <a:rPr lang="en-US" b="1" dirty="0" smtClean="0">
                <a:latin typeface="Segoe Print" pitchFamily="2" charset="0"/>
              </a:rPr>
              <a:t>Organization of the State</a:t>
            </a:r>
            <a:endParaRPr lang="en-US" b="1" dirty="0">
              <a:latin typeface="Segoe Print" pitchFamily="2" charset="0"/>
            </a:endParaRPr>
          </a:p>
        </p:txBody>
      </p:sp>
      <p:sp>
        <p:nvSpPr>
          <p:cNvPr id="12" name="Content Placeholder 11"/>
          <p:cNvSpPr>
            <a:spLocks noGrp="1"/>
          </p:cNvSpPr>
          <p:nvPr>
            <p:ph sz="quarter" idx="1"/>
          </p:nvPr>
        </p:nvSpPr>
        <p:spPr/>
        <p:txBody>
          <a:bodyPr/>
          <a:lstStyle/>
          <a:p>
            <a:r>
              <a:rPr lang="en-US" dirty="0" smtClean="0"/>
              <a:t>Parliamentary Democracy</a:t>
            </a:r>
          </a:p>
          <a:p>
            <a:r>
              <a:rPr lang="en-US" dirty="0" smtClean="0"/>
              <a:t>Parliamentary Sovereignty</a:t>
            </a:r>
          </a:p>
          <a:p>
            <a:pPr lvl="1"/>
            <a:r>
              <a:rPr lang="en-US" dirty="0" smtClean="0"/>
              <a:t>Parliament </a:t>
            </a:r>
            <a:r>
              <a:rPr lang="en-US" dirty="0"/>
              <a:t>can make or overturn any </a:t>
            </a:r>
            <a:r>
              <a:rPr lang="en-US" dirty="0" smtClean="0"/>
              <a:t>law</a:t>
            </a:r>
          </a:p>
          <a:p>
            <a:pPr lvl="1"/>
            <a:r>
              <a:rPr lang="en-US" dirty="0" smtClean="0"/>
              <a:t>Limited now by EU law – overrides British law</a:t>
            </a:r>
            <a:endParaRPr lang="en-US" dirty="0"/>
          </a:p>
          <a:p>
            <a:r>
              <a:rPr lang="en-US" dirty="0"/>
              <a:t>Unitary State</a:t>
            </a:r>
          </a:p>
          <a:p>
            <a:pPr lvl="1"/>
            <a:r>
              <a:rPr lang="en-US" dirty="0"/>
              <a:t>With devolved powers to Scotland, Wales &amp; Northern Ireland</a:t>
            </a:r>
          </a:p>
          <a:p>
            <a:r>
              <a:rPr lang="en-US" dirty="0"/>
              <a:t>Fusion of Powers</a:t>
            </a:r>
          </a:p>
          <a:p>
            <a:pPr lvl="1"/>
            <a:r>
              <a:rPr lang="en-US" dirty="0"/>
              <a:t>Fusion of Executive and Legislative branches</a:t>
            </a:r>
          </a:p>
          <a:p>
            <a:r>
              <a:rPr lang="en-US" dirty="0" smtClean="0"/>
              <a:t>Constitutional Monarchy</a:t>
            </a:r>
          </a:p>
        </p:txBody>
      </p:sp>
      <p:pic>
        <p:nvPicPr>
          <p:cNvPr id="1026" name="Picture 2" descr="Working at the House of Commo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4816366"/>
            <a:ext cx="3467100" cy="1733550"/>
          </a:xfrm>
          <a:prstGeom prst="rect">
            <a:avLst/>
          </a:prstGeom>
          <a:noFill/>
          <a:ln w="38100">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7353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fade">
                                      <p:cBhvr>
                                        <p:cTn id="12" dur="500"/>
                                        <p:tgtEl>
                                          <p:spTgt spid="12">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animEffect transition="in" filter="fade">
                                      <p:cBhvr>
                                        <p:cTn id="15" dur="500"/>
                                        <p:tgtEl>
                                          <p:spTgt spid="12">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2">
                                            <p:txEl>
                                              <p:pRg st="3" end="3"/>
                                            </p:txEl>
                                          </p:spTgt>
                                        </p:tgtEl>
                                        <p:attrNameLst>
                                          <p:attrName>style.visibility</p:attrName>
                                        </p:attrNameLst>
                                      </p:cBhvr>
                                      <p:to>
                                        <p:strVal val="visible"/>
                                      </p:to>
                                    </p:set>
                                    <p:animEffect transition="in" filter="fade">
                                      <p:cBhvr>
                                        <p:cTn id="18" dur="500"/>
                                        <p:tgtEl>
                                          <p:spTgt spid="12">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2">
                                            <p:txEl>
                                              <p:pRg st="4" end="4"/>
                                            </p:txEl>
                                          </p:spTgt>
                                        </p:tgtEl>
                                        <p:attrNameLst>
                                          <p:attrName>style.visibility</p:attrName>
                                        </p:attrNameLst>
                                      </p:cBhvr>
                                      <p:to>
                                        <p:strVal val="visible"/>
                                      </p:to>
                                    </p:set>
                                    <p:animEffect transition="in" filter="fade">
                                      <p:cBhvr>
                                        <p:cTn id="23" dur="500"/>
                                        <p:tgtEl>
                                          <p:spTgt spid="12">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2">
                                            <p:txEl>
                                              <p:pRg st="5" end="5"/>
                                            </p:txEl>
                                          </p:spTgt>
                                        </p:tgtEl>
                                        <p:attrNameLst>
                                          <p:attrName>style.visibility</p:attrName>
                                        </p:attrNameLst>
                                      </p:cBhvr>
                                      <p:to>
                                        <p:strVal val="visible"/>
                                      </p:to>
                                    </p:set>
                                    <p:animEffect transition="in" filter="fade">
                                      <p:cBhvr>
                                        <p:cTn id="26" dur="500"/>
                                        <p:tgtEl>
                                          <p:spTgt spid="12">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2">
                                            <p:txEl>
                                              <p:pRg st="6" end="6"/>
                                            </p:txEl>
                                          </p:spTgt>
                                        </p:tgtEl>
                                        <p:attrNameLst>
                                          <p:attrName>style.visibility</p:attrName>
                                        </p:attrNameLst>
                                      </p:cBhvr>
                                      <p:to>
                                        <p:strVal val="visible"/>
                                      </p:to>
                                    </p:set>
                                    <p:animEffect transition="in" filter="fade">
                                      <p:cBhvr>
                                        <p:cTn id="31" dur="500"/>
                                        <p:tgtEl>
                                          <p:spTgt spid="12">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2">
                                            <p:txEl>
                                              <p:pRg st="7" end="7"/>
                                            </p:txEl>
                                          </p:spTgt>
                                        </p:tgtEl>
                                        <p:attrNameLst>
                                          <p:attrName>style.visibility</p:attrName>
                                        </p:attrNameLst>
                                      </p:cBhvr>
                                      <p:to>
                                        <p:strVal val="visible"/>
                                      </p:to>
                                    </p:set>
                                    <p:animEffect transition="in" filter="fade">
                                      <p:cBhvr>
                                        <p:cTn id="34" dur="500"/>
                                        <p:tgtEl>
                                          <p:spTgt spid="12">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2">
                                            <p:txEl>
                                              <p:pRg st="8" end="8"/>
                                            </p:txEl>
                                          </p:spTgt>
                                        </p:tgtEl>
                                        <p:attrNameLst>
                                          <p:attrName>style.visibility</p:attrName>
                                        </p:attrNameLst>
                                      </p:cBhvr>
                                      <p:to>
                                        <p:strVal val="visible"/>
                                      </p:to>
                                    </p:set>
                                    <p:animEffect transition="in" filter="fade">
                                      <p:cBhvr>
                                        <p:cTn id="39" dur="500"/>
                                        <p:tgtEl>
                                          <p:spTgt spid="1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93702734"/>
              </p:ext>
            </p:extLst>
          </p:nvPr>
        </p:nvGraphicFramePr>
        <p:xfrm>
          <a:off x="381000" y="1235743"/>
          <a:ext cx="5537200" cy="5341037"/>
        </p:xfrm>
        <a:graphic>
          <a:graphicData uri="http://schemas.openxmlformats.org/drawingml/2006/table">
            <a:tbl>
              <a:tblPr/>
              <a:tblGrid>
                <a:gridCol w="2768600"/>
                <a:gridCol w="2768600"/>
              </a:tblGrid>
              <a:tr h="339141">
                <a:tc>
                  <a:txBody>
                    <a:bodyPr/>
                    <a:lstStyle/>
                    <a:p>
                      <a:r>
                        <a:rPr lang="en-US" sz="1600" b="1" dirty="0"/>
                        <a:t>Party</a:t>
                      </a:r>
                    </a:p>
                  </a:txBody>
                  <a:tcPr marL="81836" marR="81836" marT="40918" marB="40918" anchor="ctr">
                    <a:lnL>
                      <a:noFill/>
                    </a:lnL>
                    <a:lnR>
                      <a:noFill/>
                    </a:lnR>
                    <a:lnT>
                      <a:noFill/>
                    </a:lnT>
                    <a:lnB>
                      <a:noFill/>
                    </a:lnB>
                  </a:tcPr>
                </a:tc>
                <a:tc>
                  <a:txBody>
                    <a:bodyPr/>
                    <a:lstStyle/>
                    <a:p>
                      <a:r>
                        <a:rPr lang="en-US" sz="1600" b="1" dirty="0" smtClean="0"/>
                        <a:t>2015</a:t>
                      </a:r>
                      <a:r>
                        <a:rPr lang="en-US" sz="1600" b="1" baseline="0" dirty="0" smtClean="0"/>
                        <a:t> </a:t>
                      </a:r>
                      <a:r>
                        <a:rPr lang="en-US" sz="1600" b="1" dirty="0" smtClean="0"/>
                        <a:t>Seats (+/-</a:t>
                      </a:r>
                      <a:r>
                        <a:rPr lang="en-US" sz="1600" b="1" baseline="0" dirty="0" smtClean="0"/>
                        <a:t> from 2010</a:t>
                      </a:r>
                      <a:r>
                        <a:rPr lang="en-US" sz="1600" b="1" dirty="0" smtClean="0"/>
                        <a:t>)</a:t>
                      </a:r>
                      <a:endParaRPr lang="en-US" sz="1600" b="1" dirty="0"/>
                    </a:p>
                  </a:txBody>
                  <a:tcPr marL="81836" marR="81836" marT="40918" marB="40918" anchor="ctr">
                    <a:lnL>
                      <a:noFill/>
                    </a:lnL>
                    <a:lnR>
                      <a:noFill/>
                    </a:lnR>
                    <a:lnT>
                      <a:noFill/>
                    </a:lnT>
                    <a:lnB>
                      <a:noFill/>
                    </a:lnB>
                  </a:tcPr>
                </a:tc>
              </a:tr>
              <a:tr h="339141">
                <a:tc>
                  <a:txBody>
                    <a:bodyPr/>
                    <a:lstStyle/>
                    <a:p>
                      <a:r>
                        <a:rPr lang="en-US" sz="1600"/>
                        <a:t>Conservative</a:t>
                      </a:r>
                    </a:p>
                  </a:txBody>
                  <a:tcPr marL="81836" marR="81836" marT="40918" marB="40918" anchor="ctr">
                    <a:lnL>
                      <a:noFill/>
                    </a:lnL>
                    <a:lnR>
                      <a:noFill/>
                    </a:lnR>
                    <a:lnT>
                      <a:noFill/>
                    </a:lnT>
                    <a:lnB>
                      <a:noFill/>
                    </a:lnB>
                  </a:tcPr>
                </a:tc>
                <a:tc>
                  <a:txBody>
                    <a:bodyPr/>
                    <a:lstStyle/>
                    <a:p>
                      <a:r>
                        <a:rPr lang="en-US" sz="1600" dirty="0" smtClean="0"/>
                        <a:t>331 (+24)</a:t>
                      </a:r>
                      <a:endParaRPr lang="en-US" sz="1600" dirty="0"/>
                    </a:p>
                  </a:txBody>
                  <a:tcPr marL="81836" marR="81836" marT="40918" marB="40918" anchor="ctr">
                    <a:lnL>
                      <a:noFill/>
                    </a:lnL>
                    <a:lnR>
                      <a:noFill/>
                    </a:lnR>
                    <a:lnT>
                      <a:noFill/>
                    </a:lnT>
                    <a:lnB>
                      <a:noFill/>
                    </a:lnB>
                  </a:tcPr>
                </a:tc>
              </a:tr>
              <a:tr h="339141">
                <a:tc>
                  <a:txBody>
                    <a:bodyPr/>
                    <a:lstStyle/>
                    <a:p>
                      <a:r>
                        <a:rPr lang="en-US" sz="1600" dirty="0" err="1" smtClean="0"/>
                        <a:t>Labour</a:t>
                      </a:r>
                      <a:endParaRPr lang="en-US" sz="1600" dirty="0"/>
                    </a:p>
                  </a:txBody>
                  <a:tcPr marL="81836" marR="81836" marT="40918" marB="40918" anchor="ctr">
                    <a:lnL>
                      <a:noFill/>
                    </a:lnL>
                    <a:lnR>
                      <a:noFill/>
                    </a:lnR>
                    <a:lnT>
                      <a:noFill/>
                    </a:lnT>
                    <a:lnB>
                      <a:noFill/>
                    </a:lnB>
                  </a:tcPr>
                </a:tc>
                <a:tc>
                  <a:txBody>
                    <a:bodyPr/>
                    <a:lstStyle/>
                    <a:p>
                      <a:r>
                        <a:rPr lang="en-US" sz="1600" dirty="0" smtClean="0"/>
                        <a:t>232 (-26)</a:t>
                      </a:r>
                      <a:endParaRPr lang="en-US" sz="1600" dirty="0"/>
                    </a:p>
                  </a:txBody>
                  <a:tcPr marL="81836" marR="81836" marT="40918" marB="40918" anchor="ctr">
                    <a:lnL>
                      <a:noFill/>
                    </a:lnL>
                    <a:lnR>
                      <a:noFill/>
                    </a:lnR>
                    <a:lnT>
                      <a:noFill/>
                    </a:lnT>
                    <a:lnB>
                      <a:noFill/>
                    </a:lnB>
                  </a:tcPr>
                </a:tc>
              </a:tr>
              <a:tr h="339141">
                <a:tc>
                  <a:txBody>
                    <a:bodyPr/>
                    <a:lstStyle/>
                    <a:p>
                      <a:r>
                        <a:rPr lang="en-US" sz="1600" dirty="0"/>
                        <a:t>Scottish National</a:t>
                      </a:r>
                    </a:p>
                  </a:txBody>
                  <a:tcPr marL="81836" marR="81836" marT="40918" marB="40918" anchor="ctr">
                    <a:lnL>
                      <a:noFill/>
                    </a:lnL>
                    <a:lnR>
                      <a:noFill/>
                    </a:lnR>
                    <a:lnT>
                      <a:noFill/>
                    </a:lnT>
                    <a:lnB>
                      <a:noFill/>
                    </a:lnB>
                  </a:tcPr>
                </a:tc>
                <a:tc>
                  <a:txBody>
                    <a:bodyPr/>
                    <a:lstStyle/>
                    <a:p>
                      <a:r>
                        <a:rPr lang="en-US" sz="1600" dirty="0" smtClean="0"/>
                        <a:t>56 (+50)</a:t>
                      </a:r>
                      <a:endParaRPr lang="en-US" sz="1600" dirty="0"/>
                    </a:p>
                  </a:txBody>
                  <a:tcPr marL="81836" marR="81836" marT="40918" marB="40918" anchor="ctr">
                    <a:lnL>
                      <a:noFill/>
                    </a:lnL>
                    <a:lnR>
                      <a:noFill/>
                    </a:lnR>
                    <a:lnT>
                      <a:noFill/>
                    </a:lnT>
                    <a:lnB>
                      <a:noFill/>
                    </a:lnB>
                  </a:tcPr>
                </a:tc>
              </a:tr>
              <a:tr h="339141">
                <a:tc>
                  <a:txBody>
                    <a:bodyPr/>
                    <a:lstStyle/>
                    <a:p>
                      <a:r>
                        <a:rPr lang="en-US" sz="1600" dirty="0"/>
                        <a:t>Liberal Democrat</a:t>
                      </a:r>
                    </a:p>
                  </a:txBody>
                  <a:tcPr marL="81836" marR="81836" marT="40918" marB="40918" anchor="ctr">
                    <a:lnL>
                      <a:noFill/>
                    </a:lnL>
                    <a:lnR>
                      <a:noFill/>
                    </a:lnR>
                    <a:lnT>
                      <a:noFill/>
                    </a:lnT>
                    <a:lnB>
                      <a:noFill/>
                    </a:lnB>
                  </a:tcPr>
                </a:tc>
                <a:tc>
                  <a:txBody>
                    <a:bodyPr/>
                    <a:lstStyle/>
                    <a:p>
                      <a:r>
                        <a:rPr lang="en-US" sz="1600" dirty="0" smtClean="0"/>
                        <a:t>8 (-49)</a:t>
                      </a:r>
                      <a:endParaRPr lang="en-US" sz="1600" dirty="0"/>
                    </a:p>
                  </a:txBody>
                  <a:tcPr marL="81836" marR="81836" marT="40918" marB="40918" anchor="ctr">
                    <a:lnL>
                      <a:noFill/>
                    </a:lnL>
                    <a:lnR>
                      <a:noFill/>
                    </a:lnR>
                    <a:lnT>
                      <a:noFill/>
                    </a:lnT>
                    <a:lnB>
                      <a:noFill/>
                    </a:lnB>
                  </a:tcPr>
                </a:tc>
              </a:tr>
              <a:tr h="339141">
                <a:tc>
                  <a:txBody>
                    <a:bodyPr/>
                    <a:lstStyle/>
                    <a:p>
                      <a:r>
                        <a:rPr lang="en-US" sz="1600" dirty="0"/>
                        <a:t>Democratic Unionist</a:t>
                      </a:r>
                    </a:p>
                  </a:txBody>
                  <a:tcPr marL="81836" marR="81836" marT="40918" marB="40918" anchor="ctr">
                    <a:lnL>
                      <a:noFill/>
                    </a:lnL>
                    <a:lnR>
                      <a:noFill/>
                    </a:lnR>
                    <a:lnT>
                      <a:noFill/>
                    </a:lnT>
                    <a:lnB>
                      <a:noFill/>
                    </a:lnB>
                  </a:tcPr>
                </a:tc>
                <a:tc>
                  <a:txBody>
                    <a:bodyPr/>
                    <a:lstStyle/>
                    <a:p>
                      <a:r>
                        <a:rPr lang="en-US" sz="1600" dirty="0" smtClean="0"/>
                        <a:t>8 (0)</a:t>
                      </a:r>
                      <a:endParaRPr lang="en-US" sz="1600" dirty="0"/>
                    </a:p>
                  </a:txBody>
                  <a:tcPr marL="81836" marR="81836" marT="40918" marB="40918" anchor="ctr">
                    <a:lnL>
                      <a:noFill/>
                    </a:lnL>
                    <a:lnR>
                      <a:noFill/>
                    </a:lnR>
                    <a:lnT>
                      <a:noFill/>
                    </a:lnT>
                    <a:lnB>
                      <a:noFill/>
                    </a:lnB>
                  </a:tcPr>
                </a:tc>
              </a:tr>
              <a:tr h="339141">
                <a:tc>
                  <a:txBody>
                    <a:bodyPr/>
                    <a:lstStyle/>
                    <a:p>
                      <a:r>
                        <a:rPr lang="en-US" sz="1600" dirty="0"/>
                        <a:t>Sinn Fein</a:t>
                      </a:r>
                    </a:p>
                  </a:txBody>
                  <a:tcPr marL="81836" marR="81836" marT="40918" marB="40918" anchor="ctr">
                    <a:lnL>
                      <a:noFill/>
                    </a:lnL>
                    <a:lnR>
                      <a:noFill/>
                    </a:lnR>
                    <a:lnT>
                      <a:noFill/>
                    </a:lnT>
                    <a:lnB>
                      <a:noFill/>
                    </a:lnB>
                  </a:tcPr>
                </a:tc>
                <a:tc>
                  <a:txBody>
                    <a:bodyPr/>
                    <a:lstStyle/>
                    <a:p>
                      <a:r>
                        <a:rPr lang="en-US" sz="1600" dirty="0" smtClean="0"/>
                        <a:t>4 (-1)</a:t>
                      </a:r>
                      <a:endParaRPr lang="en-US" sz="1600" dirty="0"/>
                    </a:p>
                  </a:txBody>
                  <a:tcPr marL="81836" marR="81836" marT="40918" marB="40918" anchor="ctr">
                    <a:lnL>
                      <a:noFill/>
                    </a:lnL>
                    <a:lnR>
                      <a:noFill/>
                    </a:lnR>
                    <a:lnT>
                      <a:noFill/>
                    </a:lnT>
                    <a:lnB>
                      <a:noFill/>
                    </a:lnB>
                  </a:tcPr>
                </a:tc>
              </a:tr>
              <a:tr h="339141">
                <a:tc>
                  <a:txBody>
                    <a:bodyPr/>
                    <a:lstStyle/>
                    <a:p>
                      <a:r>
                        <a:rPr lang="en-US" sz="1600"/>
                        <a:t>Plaid Cymru</a:t>
                      </a:r>
                    </a:p>
                  </a:txBody>
                  <a:tcPr marL="81836" marR="81836" marT="40918" marB="40918" anchor="ctr">
                    <a:lnL>
                      <a:noFill/>
                    </a:lnL>
                    <a:lnR>
                      <a:noFill/>
                    </a:lnR>
                    <a:lnT>
                      <a:noFill/>
                    </a:lnT>
                    <a:lnB>
                      <a:noFill/>
                    </a:lnB>
                  </a:tcPr>
                </a:tc>
                <a:tc>
                  <a:txBody>
                    <a:bodyPr/>
                    <a:lstStyle/>
                    <a:p>
                      <a:r>
                        <a:rPr lang="en-US" sz="1600" dirty="0" smtClean="0"/>
                        <a:t>3 (0)</a:t>
                      </a:r>
                      <a:endParaRPr lang="en-US" sz="1600" dirty="0"/>
                    </a:p>
                  </a:txBody>
                  <a:tcPr marL="81836" marR="81836" marT="40918" marB="40918" anchor="ctr">
                    <a:lnL>
                      <a:noFill/>
                    </a:lnL>
                    <a:lnR>
                      <a:noFill/>
                    </a:lnR>
                    <a:lnT>
                      <a:noFill/>
                    </a:lnT>
                    <a:lnB>
                      <a:noFill/>
                    </a:lnB>
                  </a:tcPr>
                </a:tc>
              </a:tr>
              <a:tr h="593063">
                <a:tc>
                  <a:txBody>
                    <a:bodyPr/>
                    <a:lstStyle/>
                    <a:p>
                      <a:r>
                        <a:rPr lang="en-US" sz="1600" dirty="0"/>
                        <a:t>Social Democratic &amp; </a:t>
                      </a:r>
                      <a:r>
                        <a:rPr lang="en-US" sz="1600" dirty="0" err="1"/>
                        <a:t>Labour</a:t>
                      </a:r>
                      <a:r>
                        <a:rPr lang="en-US" sz="1600" dirty="0"/>
                        <a:t> Party</a:t>
                      </a:r>
                    </a:p>
                  </a:txBody>
                  <a:tcPr marL="81836" marR="81836" marT="40918" marB="40918" anchor="ctr">
                    <a:lnL>
                      <a:noFill/>
                    </a:lnL>
                    <a:lnR>
                      <a:noFill/>
                    </a:lnR>
                    <a:lnT>
                      <a:noFill/>
                    </a:lnT>
                    <a:lnB>
                      <a:noFill/>
                    </a:lnB>
                  </a:tcPr>
                </a:tc>
                <a:tc>
                  <a:txBody>
                    <a:bodyPr/>
                    <a:lstStyle/>
                    <a:p>
                      <a:r>
                        <a:rPr lang="en-US" sz="1600" dirty="0" smtClean="0"/>
                        <a:t>3 (0)</a:t>
                      </a:r>
                      <a:endParaRPr lang="en-US" sz="1600" dirty="0"/>
                    </a:p>
                  </a:txBody>
                  <a:tcPr marL="81836" marR="81836" marT="40918" marB="40918" anchor="ctr">
                    <a:lnL>
                      <a:noFill/>
                    </a:lnL>
                    <a:lnR>
                      <a:noFill/>
                    </a:lnR>
                    <a:lnT>
                      <a:noFill/>
                    </a:lnT>
                    <a:lnB>
                      <a:noFill/>
                    </a:lnB>
                  </a:tcPr>
                </a:tc>
              </a:tr>
              <a:tr h="339141">
                <a:tc>
                  <a:txBody>
                    <a:bodyPr/>
                    <a:lstStyle/>
                    <a:p>
                      <a:r>
                        <a:rPr lang="en-US" sz="1600" dirty="0" smtClean="0"/>
                        <a:t>Ulster Unionist Party</a:t>
                      </a:r>
                      <a:endParaRPr lang="en-US" sz="1600" dirty="0"/>
                    </a:p>
                  </a:txBody>
                  <a:tcPr marL="81836" marR="81836" marT="40918" marB="40918" anchor="ctr">
                    <a:lnL>
                      <a:noFill/>
                    </a:lnL>
                    <a:lnR>
                      <a:noFill/>
                    </a:lnR>
                    <a:lnT>
                      <a:noFill/>
                    </a:lnT>
                    <a:lnB>
                      <a:noFill/>
                    </a:lnB>
                  </a:tcPr>
                </a:tc>
                <a:tc>
                  <a:txBody>
                    <a:bodyPr/>
                    <a:lstStyle/>
                    <a:p>
                      <a:r>
                        <a:rPr lang="en-US" sz="1600" dirty="0" smtClean="0"/>
                        <a:t>2 (+2)</a:t>
                      </a:r>
                      <a:endParaRPr lang="en-US" sz="1600" dirty="0"/>
                    </a:p>
                  </a:txBody>
                  <a:tcPr marL="81836" marR="81836" marT="40918" marB="40918" anchor="ctr">
                    <a:lnL>
                      <a:noFill/>
                    </a:lnL>
                    <a:lnR>
                      <a:noFill/>
                    </a:lnR>
                    <a:lnT>
                      <a:noFill/>
                    </a:lnT>
                    <a:lnB>
                      <a:noFill/>
                    </a:lnB>
                  </a:tcPr>
                </a:tc>
              </a:tr>
              <a:tr h="339141">
                <a:tc>
                  <a:txBody>
                    <a:bodyPr/>
                    <a:lstStyle/>
                    <a:p>
                      <a:r>
                        <a:rPr lang="en-US" sz="1600" dirty="0" smtClean="0"/>
                        <a:t>UKIP</a:t>
                      </a:r>
                      <a:endParaRPr lang="en-US" sz="1600" dirty="0"/>
                    </a:p>
                  </a:txBody>
                  <a:tcPr marL="81836" marR="81836" marT="40918" marB="40918" anchor="ctr">
                    <a:lnL>
                      <a:noFill/>
                    </a:lnL>
                    <a:lnR>
                      <a:noFill/>
                    </a:lnR>
                    <a:lnT>
                      <a:noFill/>
                    </a:lnT>
                    <a:lnB>
                      <a:noFill/>
                    </a:lnB>
                  </a:tcPr>
                </a:tc>
                <a:tc>
                  <a:txBody>
                    <a:bodyPr/>
                    <a:lstStyle/>
                    <a:p>
                      <a:r>
                        <a:rPr lang="en-US" sz="1600" dirty="0" smtClean="0"/>
                        <a:t>1</a:t>
                      </a:r>
                      <a:r>
                        <a:rPr lang="en-US" sz="1600" baseline="0" dirty="0" smtClean="0"/>
                        <a:t> (+1)</a:t>
                      </a:r>
                      <a:endParaRPr lang="en-US" sz="1600" dirty="0"/>
                    </a:p>
                  </a:txBody>
                  <a:tcPr marL="81836" marR="81836" marT="40918" marB="40918" anchor="ctr">
                    <a:lnL>
                      <a:noFill/>
                    </a:lnL>
                    <a:lnR>
                      <a:noFill/>
                    </a:lnR>
                    <a:lnT>
                      <a:noFill/>
                    </a:lnT>
                    <a:lnB>
                      <a:noFill/>
                    </a:lnB>
                  </a:tcPr>
                </a:tc>
              </a:tr>
              <a:tr h="339141">
                <a:tc>
                  <a:txBody>
                    <a:bodyPr/>
                    <a:lstStyle/>
                    <a:p>
                      <a:r>
                        <a:rPr lang="en-US" sz="1600" dirty="0"/>
                        <a:t>Green</a:t>
                      </a:r>
                    </a:p>
                  </a:txBody>
                  <a:tcPr marL="81836" marR="81836" marT="40918" marB="40918" anchor="ctr">
                    <a:lnL>
                      <a:noFill/>
                    </a:lnL>
                    <a:lnR>
                      <a:noFill/>
                    </a:lnR>
                    <a:lnT>
                      <a:noFill/>
                    </a:lnT>
                    <a:lnB>
                      <a:noFill/>
                    </a:lnB>
                  </a:tcPr>
                </a:tc>
                <a:tc>
                  <a:txBody>
                    <a:bodyPr/>
                    <a:lstStyle/>
                    <a:p>
                      <a:r>
                        <a:rPr lang="en-US" sz="1600" dirty="0" smtClean="0"/>
                        <a:t>1 (0)</a:t>
                      </a:r>
                      <a:endParaRPr lang="en-US" sz="1600" dirty="0"/>
                    </a:p>
                  </a:txBody>
                  <a:tcPr marL="81836" marR="81836" marT="40918" marB="40918" anchor="ctr">
                    <a:lnL>
                      <a:noFill/>
                    </a:lnL>
                    <a:lnR>
                      <a:noFill/>
                    </a:lnR>
                    <a:lnT>
                      <a:noFill/>
                    </a:lnT>
                    <a:lnB>
                      <a:noFill/>
                    </a:lnB>
                  </a:tcPr>
                </a:tc>
              </a:tr>
              <a:tr h="339141">
                <a:tc>
                  <a:txBody>
                    <a:bodyPr/>
                    <a:lstStyle/>
                    <a:p>
                      <a:r>
                        <a:rPr lang="en-US" sz="1600" dirty="0" smtClean="0"/>
                        <a:t>Others</a:t>
                      </a:r>
                      <a:endParaRPr lang="en-US" sz="1600" dirty="0"/>
                    </a:p>
                  </a:txBody>
                  <a:tcPr marL="81836" marR="81836" marT="40918" marB="40918" anchor="ctr">
                    <a:lnL>
                      <a:noFill/>
                    </a:lnL>
                    <a:lnR>
                      <a:noFill/>
                    </a:lnR>
                    <a:lnT>
                      <a:noFill/>
                    </a:lnT>
                    <a:lnB>
                      <a:noFill/>
                    </a:lnB>
                  </a:tcPr>
                </a:tc>
                <a:tc>
                  <a:txBody>
                    <a:bodyPr/>
                    <a:lstStyle/>
                    <a:p>
                      <a:r>
                        <a:rPr lang="en-US" sz="1600" dirty="0" smtClean="0"/>
                        <a:t>1 </a:t>
                      </a:r>
                      <a:endParaRPr lang="en-US" sz="1600" dirty="0"/>
                    </a:p>
                  </a:txBody>
                  <a:tcPr marL="81836" marR="81836" marT="40918" marB="40918" anchor="ctr">
                    <a:lnL>
                      <a:noFill/>
                    </a:lnL>
                    <a:lnR>
                      <a:noFill/>
                    </a:lnR>
                    <a:lnT>
                      <a:noFill/>
                    </a:lnT>
                    <a:lnB>
                      <a:noFill/>
                    </a:lnB>
                  </a:tcPr>
                </a:tc>
              </a:tr>
              <a:tr h="339141">
                <a:tc>
                  <a:txBody>
                    <a:bodyPr/>
                    <a:lstStyle/>
                    <a:p>
                      <a:endParaRPr lang="en-US" sz="1600" dirty="0"/>
                    </a:p>
                  </a:txBody>
                  <a:tcPr marL="81836" marR="81836" marT="40918" marB="40918" anchor="ctr">
                    <a:lnL>
                      <a:noFill/>
                    </a:lnL>
                    <a:lnR>
                      <a:noFill/>
                    </a:lnR>
                    <a:lnT>
                      <a:noFill/>
                    </a:lnT>
                    <a:lnB>
                      <a:noFill/>
                    </a:lnB>
                  </a:tcPr>
                </a:tc>
                <a:tc>
                  <a:txBody>
                    <a:bodyPr/>
                    <a:lstStyle/>
                    <a:p>
                      <a:endParaRPr lang="en-US" sz="1600" dirty="0"/>
                    </a:p>
                  </a:txBody>
                  <a:tcPr marL="81836" marR="81836" marT="40918" marB="40918" anchor="ctr">
                    <a:lnL>
                      <a:noFill/>
                    </a:lnL>
                    <a:lnR>
                      <a:noFill/>
                    </a:lnR>
                    <a:lnT>
                      <a:noFill/>
                    </a:lnT>
                    <a:lnB>
                      <a:noFill/>
                    </a:lnB>
                  </a:tcPr>
                </a:tc>
              </a:tr>
              <a:tr h="339141">
                <a:tc>
                  <a:txBody>
                    <a:bodyPr/>
                    <a:lstStyle/>
                    <a:p>
                      <a:r>
                        <a:rPr lang="en-US" sz="1600" b="1" dirty="0"/>
                        <a:t>Total number of seats </a:t>
                      </a:r>
                    </a:p>
                  </a:txBody>
                  <a:tcPr marL="81836" marR="81836" marT="40918" marB="40918" anchor="ctr">
                    <a:lnL>
                      <a:noFill/>
                    </a:lnL>
                    <a:lnR>
                      <a:noFill/>
                    </a:lnR>
                    <a:lnT>
                      <a:noFill/>
                    </a:lnT>
                    <a:lnB>
                      <a:noFill/>
                    </a:lnB>
                  </a:tcPr>
                </a:tc>
                <a:tc>
                  <a:txBody>
                    <a:bodyPr/>
                    <a:lstStyle/>
                    <a:p>
                      <a:r>
                        <a:rPr lang="en-US" sz="1600" b="1" dirty="0" smtClean="0"/>
                        <a:t>650</a:t>
                      </a:r>
                      <a:endParaRPr lang="en-US" sz="1600" b="1" dirty="0"/>
                    </a:p>
                  </a:txBody>
                  <a:tcPr marL="81836" marR="81836" marT="40918" marB="40918" anchor="ctr">
                    <a:lnL>
                      <a:noFill/>
                    </a:lnL>
                    <a:lnR>
                      <a:noFill/>
                    </a:lnR>
                    <a:lnT>
                      <a:noFill/>
                    </a:lnT>
                    <a:lnB>
                      <a:noFill/>
                    </a:lnB>
                  </a:tcPr>
                </a:tc>
              </a:tr>
            </a:tbl>
          </a:graphicData>
        </a:graphic>
      </p:graphicFrame>
      <p:sp>
        <p:nvSpPr>
          <p:cNvPr id="3" name="Title 2"/>
          <p:cNvSpPr>
            <a:spLocks noGrp="1"/>
          </p:cNvSpPr>
          <p:nvPr>
            <p:ph type="title"/>
          </p:nvPr>
        </p:nvSpPr>
        <p:spPr/>
        <p:txBody>
          <a:bodyPr/>
          <a:lstStyle/>
          <a:p>
            <a:r>
              <a:rPr lang="en-US" b="1" dirty="0" smtClean="0">
                <a:latin typeface="Segoe Print" pitchFamily="2" charset="0"/>
              </a:rPr>
              <a:t>Current House of Commons by Party</a:t>
            </a:r>
            <a:endParaRPr lang="en-US" b="1" dirty="0">
              <a:latin typeface="Segoe Print" pitchFamily="2" charset="0"/>
            </a:endParaRPr>
          </a:p>
        </p:txBody>
      </p:sp>
      <p:pic>
        <p:nvPicPr>
          <p:cNvPr id="4" name="Picture 3"/>
          <p:cNvPicPr>
            <a:picLocks noChangeAspect="1"/>
          </p:cNvPicPr>
          <p:nvPr/>
        </p:nvPicPr>
        <p:blipFill rotWithShape="1">
          <a:blip r:embed="rId3"/>
          <a:srcRect r="39879"/>
          <a:stretch/>
        </p:blipFill>
        <p:spPr>
          <a:xfrm>
            <a:off x="4169695" y="1752600"/>
            <a:ext cx="4862512" cy="1804987"/>
          </a:xfrm>
          <a:prstGeom prst="rect">
            <a:avLst/>
          </a:prstGeom>
        </p:spPr>
      </p:pic>
      <p:pic>
        <p:nvPicPr>
          <p:cNvPr id="5" name="Picture 4"/>
          <p:cNvPicPr>
            <a:picLocks noChangeAspect="1"/>
          </p:cNvPicPr>
          <p:nvPr/>
        </p:nvPicPr>
        <p:blipFill>
          <a:blip r:embed="rId4"/>
          <a:stretch>
            <a:fillRect/>
          </a:stretch>
        </p:blipFill>
        <p:spPr>
          <a:xfrm>
            <a:off x="4376863" y="3733800"/>
            <a:ext cx="4448175" cy="2076450"/>
          </a:xfrm>
          <a:prstGeom prst="rect">
            <a:avLst/>
          </a:prstGeom>
        </p:spPr>
      </p:pic>
    </p:spTree>
    <p:extLst>
      <p:ext uri="{BB962C8B-B14F-4D97-AF65-F5344CB8AC3E}">
        <p14:creationId xmlns:p14="http://schemas.microsoft.com/office/powerpoint/2010/main" val="38064118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Segoe Print" pitchFamily="2" charset="0"/>
              </a:rPr>
              <a:t>U.S. </a:t>
            </a:r>
            <a:r>
              <a:rPr lang="en-US" dirty="0" err="1" smtClean="0">
                <a:latin typeface="Segoe Print" pitchFamily="2" charset="0"/>
              </a:rPr>
              <a:t>vs</a:t>
            </a:r>
            <a:r>
              <a:rPr lang="en-US" dirty="0" smtClean="0">
                <a:latin typeface="Segoe Print" pitchFamily="2" charset="0"/>
              </a:rPr>
              <a:t> British Elections</a:t>
            </a:r>
            <a:endParaRPr lang="en-US" dirty="0">
              <a:latin typeface="Segoe Print" pitchFamily="2"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338206537"/>
              </p:ext>
            </p:extLst>
          </p:nvPr>
        </p:nvGraphicFramePr>
        <p:xfrm>
          <a:off x="457200" y="1219200"/>
          <a:ext cx="8229600" cy="4663440"/>
        </p:xfrm>
        <a:graphic>
          <a:graphicData uri="http://schemas.openxmlformats.org/drawingml/2006/table">
            <a:tbl>
              <a:tblPr firstRow="1" bandRow="1">
                <a:tableStyleId>{5C22544A-7EE6-4342-B048-85BDC9FD1C3A}</a:tableStyleId>
              </a:tblPr>
              <a:tblGrid>
                <a:gridCol w="4114800"/>
                <a:gridCol w="4114800"/>
              </a:tblGrid>
              <a:tr h="609600">
                <a:tc>
                  <a:txBody>
                    <a:bodyPr/>
                    <a:lstStyle/>
                    <a:p>
                      <a:r>
                        <a:rPr lang="en-US" dirty="0" smtClean="0"/>
                        <a:t>United States</a:t>
                      </a:r>
                      <a:endParaRPr lang="en-US" dirty="0"/>
                    </a:p>
                  </a:txBody>
                  <a:tcPr/>
                </a:tc>
                <a:tc>
                  <a:txBody>
                    <a:bodyPr/>
                    <a:lstStyle/>
                    <a:p>
                      <a:r>
                        <a:rPr lang="en-US" dirty="0" smtClean="0"/>
                        <a:t>Britain</a:t>
                      </a:r>
                      <a:endParaRPr lang="en-US" dirty="0"/>
                    </a:p>
                  </a:txBody>
                  <a:tcPr/>
                </a:tc>
              </a:tr>
              <a:tr h="609600">
                <a:tc>
                  <a:txBody>
                    <a:bodyPr/>
                    <a:lstStyle/>
                    <a:p>
                      <a:r>
                        <a:rPr lang="en-US" dirty="0" smtClean="0"/>
                        <a:t>Parties are less powerful</a:t>
                      </a:r>
                      <a:endParaRPr lang="en-US" dirty="0"/>
                    </a:p>
                  </a:txBody>
                  <a:tcPr/>
                </a:tc>
                <a:tc>
                  <a:txBody>
                    <a:bodyPr/>
                    <a:lstStyle/>
                    <a:p>
                      <a:endParaRPr lang="en-US" dirty="0"/>
                    </a:p>
                  </a:txBody>
                  <a:tcPr/>
                </a:tc>
              </a:tr>
              <a:tr h="609600">
                <a:tc>
                  <a:txBody>
                    <a:bodyPr/>
                    <a:lstStyle/>
                    <a:p>
                      <a:r>
                        <a:rPr lang="en-US" dirty="0" smtClean="0"/>
                        <a:t>Members must live in districts</a:t>
                      </a:r>
                      <a:endParaRPr lang="en-US" dirty="0"/>
                    </a:p>
                  </a:txBody>
                  <a:tcPr/>
                </a:tc>
                <a:tc>
                  <a:txBody>
                    <a:bodyPr/>
                    <a:lstStyle/>
                    <a:p>
                      <a:endParaRPr lang="en-US" dirty="0"/>
                    </a:p>
                  </a:txBody>
                  <a:tcPr/>
                </a:tc>
              </a:tr>
              <a:tr h="609600">
                <a:tc>
                  <a:txBody>
                    <a:bodyPr/>
                    <a:lstStyle/>
                    <a:p>
                      <a:r>
                        <a:rPr lang="en-US" dirty="0" smtClean="0"/>
                        <a:t>Party leaders run in their respective districts</a:t>
                      </a:r>
                      <a:endParaRPr lang="en-US" dirty="0"/>
                    </a:p>
                  </a:txBody>
                  <a:tcPr/>
                </a:tc>
                <a:tc>
                  <a:txBody>
                    <a:bodyPr/>
                    <a:lstStyle/>
                    <a:p>
                      <a:endParaRPr lang="en-US" dirty="0"/>
                    </a:p>
                  </a:txBody>
                  <a:tcPr/>
                </a:tc>
              </a:tr>
              <a:tr h="609600">
                <a:tc>
                  <a:txBody>
                    <a:bodyPr/>
                    <a:lstStyle/>
                    <a:p>
                      <a:r>
                        <a:rPr lang="en-US" dirty="0" smtClean="0"/>
                        <a:t>Individual votes for four officials on the national level</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tr>
              <a:tr h="609600">
                <a:tc>
                  <a:txBody>
                    <a:bodyPr/>
                    <a:lstStyle/>
                    <a:p>
                      <a:r>
                        <a:rPr lang="en-US" dirty="0" smtClean="0"/>
                        <a:t>Between 30 and</a:t>
                      </a:r>
                      <a:r>
                        <a:rPr lang="en-US" baseline="0" dirty="0" smtClean="0"/>
                        <a:t> 60% of eligible voters actually vote (more in recent elections)</a:t>
                      </a:r>
                      <a:endParaRPr lang="en-US" dirty="0"/>
                    </a:p>
                  </a:txBody>
                  <a:tcPr/>
                </a:tc>
                <a:tc>
                  <a:txBody>
                    <a:bodyPr/>
                    <a:lstStyle/>
                    <a:p>
                      <a:endParaRPr lang="en-US" dirty="0"/>
                    </a:p>
                  </a:txBody>
                  <a:tcPr/>
                </a:tc>
              </a:tr>
              <a:tr h="609600">
                <a:tc>
                  <a:txBody>
                    <a:bodyPr/>
                    <a:lstStyle/>
                    <a:p>
                      <a:r>
                        <a:rPr lang="en-US" dirty="0" smtClean="0"/>
                        <a:t>Elections</a:t>
                      </a:r>
                      <a:r>
                        <a:rPr lang="en-US" baseline="0" dirty="0" smtClean="0"/>
                        <a:t> are </a:t>
                      </a:r>
                      <a:r>
                        <a:rPr lang="en-US" baseline="0" smtClean="0"/>
                        <a:t>by first-past-the-post </a:t>
                      </a:r>
                      <a:r>
                        <a:rPr lang="en-US" baseline="0" dirty="0" smtClean="0"/>
                        <a:t>single-member districts; almost no minor parties get representation</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9141454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5105400" cy="990600"/>
          </a:xfrm>
        </p:spPr>
        <p:txBody>
          <a:bodyPr/>
          <a:lstStyle/>
          <a:p>
            <a:r>
              <a:rPr lang="en-US" dirty="0" smtClean="0">
                <a:latin typeface="Segoe Print" pitchFamily="2" charset="0"/>
              </a:rPr>
              <a:t>U.S. </a:t>
            </a:r>
            <a:r>
              <a:rPr lang="en-US" dirty="0" err="1" smtClean="0">
                <a:latin typeface="Segoe Print" pitchFamily="2" charset="0"/>
              </a:rPr>
              <a:t>vs</a:t>
            </a:r>
            <a:r>
              <a:rPr lang="en-US" dirty="0" smtClean="0">
                <a:latin typeface="Segoe Print" pitchFamily="2" charset="0"/>
              </a:rPr>
              <a:t> British Elections</a:t>
            </a:r>
            <a:endParaRPr lang="en-US" dirty="0">
              <a:latin typeface="Segoe Print" pitchFamily="2"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16182754"/>
              </p:ext>
            </p:extLst>
          </p:nvPr>
        </p:nvGraphicFramePr>
        <p:xfrm>
          <a:off x="457200" y="1219200"/>
          <a:ext cx="8229600" cy="4663440"/>
        </p:xfrm>
        <a:graphic>
          <a:graphicData uri="http://schemas.openxmlformats.org/drawingml/2006/table">
            <a:tbl>
              <a:tblPr firstRow="1" bandRow="1">
                <a:tableStyleId>{5C22544A-7EE6-4342-B048-85BDC9FD1C3A}</a:tableStyleId>
              </a:tblPr>
              <a:tblGrid>
                <a:gridCol w="4114800"/>
                <a:gridCol w="4114800"/>
              </a:tblGrid>
              <a:tr h="609600">
                <a:tc>
                  <a:txBody>
                    <a:bodyPr/>
                    <a:lstStyle/>
                    <a:p>
                      <a:r>
                        <a:rPr lang="en-US" dirty="0" smtClean="0"/>
                        <a:t>United States</a:t>
                      </a:r>
                      <a:endParaRPr lang="en-US" dirty="0"/>
                    </a:p>
                  </a:txBody>
                  <a:tcPr/>
                </a:tc>
                <a:tc>
                  <a:txBody>
                    <a:bodyPr/>
                    <a:lstStyle/>
                    <a:p>
                      <a:r>
                        <a:rPr lang="en-US" dirty="0" smtClean="0"/>
                        <a:t>Britain</a:t>
                      </a:r>
                      <a:endParaRPr lang="en-US" dirty="0"/>
                    </a:p>
                  </a:txBody>
                  <a:tcPr/>
                </a:tc>
              </a:tr>
              <a:tr h="609600">
                <a:tc>
                  <a:txBody>
                    <a:bodyPr/>
                    <a:lstStyle/>
                    <a:p>
                      <a:r>
                        <a:rPr lang="en-US" dirty="0" smtClean="0"/>
                        <a:t>Parties are less powerful</a:t>
                      </a:r>
                      <a:endParaRPr lang="en-US" dirty="0"/>
                    </a:p>
                  </a:txBody>
                  <a:tcPr/>
                </a:tc>
                <a:tc>
                  <a:txBody>
                    <a:bodyPr/>
                    <a:lstStyle/>
                    <a:p>
                      <a:endParaRPr lang="en-US" dirty="0"/>
                    </a:p>
                  </a:txBody>
                  <a:tcPr/>
                </a:tc>
              </a:tr>
              <a:tr h="609600">
                <a:tc>
                  <a:txBody>
                    <a:bodyPr/>
                    <a:lstStyle/>
                    <a:p>
                      <a:r>
                        <a:rPr lang="en-US" dirty="0" smtClean="0"/>
                        <a:t>Members must live in districts</a:t>
                      </a:r>
                      <a:endParaRPr lang="en-US" dirty="0"/>
                    </a:p>
                  </a:txBody>
                  <a:tcPr/>
                </a:tc>
                <a:tc>
                  <a:txBody>
                    <a:bodyPr/>
                    <a:lstStyle/>
                    <a:p>
                      <a:endParaRPr lang="en-US" dirty="0"/>
                    </a:p>
                  </a:txBody>
                  <a:tcPr/>
                </a:tc>
              </a:tr>
              <a:tr h="609600">
                <a:tc>
                  <a:txBody>
                    <a:bodyPr/>
                    <a:lstStyle/>
                    <a:p>
                      <a:r>
                        <a:rPr lang="en-US" dirty="0" smtClean="0"/>
                        <a:t>Party leaders run in their respective districts</a:t>
                      </a:r>
                      <a:endParaRPr lang="en-US" dirty="0"/>
                    </a:p>
                  </a:txBody>
                  <a:tcPr/>
                </a:tc>
                <a:tc>
                  <a:txBody>
                    <a:bodyPr/>
                    <a:lstStyle/>
                    <a:p>
                      <a:endParaRPr lang="en-US" dirty="0"/>
                    </a:p>
                  </a:txBody>
                  <a:tcPr/>
                </a:tc>
              </a:tr>
              <a:tr h="609600">
                <a:tc>
                  <a:txBody>
                    <a:bodyPr/>
                    <a:lstStyle/>
                    <a:p>
                      <a:r>
                        <a:rPr lang="en-US" dirty="0" smtClean="0"/>
                        <a:t>Individual votes for four officials on the national level</a:t>
                      </a:r>
                      <a:endParaRPr lang="en-US" dirty="0"/>
                    </a:p>
                  </a:txBody>
                  <a:tcPr/>
                </a:tc>
                <a:tc>
                  <a:txBody>
                    <a:bodyPr/>
                    <a:lstStyle/>
                    <a:p>
                      <a:endParaRPr lang="en-US" dirty="0"/>
                    </a:p>
                  </a:txBody>
                  <a:tcPr/>
                </a:tc>
              </a:tr>
              <a:tr h="609600">
                <a:tc>
                  <a:txBody>
                    <a:bodyPr/>
                    <a:lstStyle/>
                    <a:p>
                      <a:r>
                        <a:rPr lang="en-US" dirty="0" smtClean="0"/>
                        <a:t>Between 30 and</a:t>
                      </a:r>
                      <a:r>
                        <a:rPr lang="en-US" baseline="0" dirty="0" smtClean="0"/>
                        <a:t> 60% of eligible voters actually vote (more in recent elections)</a:t>
                      </a:r>
                      <a:endParaRPr lang="en-US" dirty="0"/>
                    </a:p>
                  </a:txBody>
                  <a:tcPr/>
                </a:tc>
                <a:tc>
                  <a:txBody>
                    <a:bodyPr/>
                    <a:lstStyle/>
                    <a:p>
                      <a:endParaRPr lang="en-US" dirty="0"/>
                    </a:p>
                  </a:txBody>
                  <a:tcPr/>
                </a:tc>
              </a:tr>
              <a:tr h="609600">
                <a:tc>
                  <a:txBody>
                    <a:bodyPr/>
                    <a:lstStyle/>
                    <a:p>
                      <a:r>
                        <a:rPr lang="en-US" dirty="0" smtClean="0"/>
                        <a:t>Elections</a:t>
                      </a:r>
                      <a:r>
                        <a:rPr lang="en-US" baseline="0" dirty="0" smtClean="0"/>
                        <a:t> are by first-past-the-post single-member districts; almost no minor parties get representation</a:t>
                      </a:r>
                      <a:endParaRPr lang="en-US" dirty="0"/>
                    </a:p>
                  </a:txBody>
                  <a:tcPr/>
                </a:tc>
                <a:tc>
                  <a:txBody>
                    <a:bodyPr/>
                    <a:lstStyle/>
                    <a:p>
                      <a:endParaRPr lang="en-US" dirty="0"/>
                    </a:p>
                  </a:txBody>
                  <a:tcPr/>
                </a:tc>
              </a:tr>
            </a:tbl>
          </a:graphicData>
        </a:graphic>
      </p:graphicFrame>
      <p:sp>
        <p:nvSpPr>
          <p:cNvPr id="5" name="TextBox 4"/>
          <p:cNvSpPr txBox="1"/>
          <p:nvPr/>
        </p:nvSpPr>
        <p:spPr>
          <a:xfrm>
            <a:off x="4572000" y="1905000"/>
            <a:ext cx="3657600" cy="369332"/>
          </a:xfrm>
          <a:prstGeom prst="rect">
            <a:avLst/>
          </a:prstGeom>
          <a:noFill/>
        </p:spPr>
        <p:txBody>
          <a:bodyPr wrap="square" rtlCol="0">
            <a:spAutoFit/>
          </a:bodyPr>
          <a:lstStyle/>
          <a:p>
            <a:r>
              <a:rPr lang="en-US" dirty="0"/>
              <a:t>Party determines who runs where</a:t>
            </a:r>
          </a:p>
        </p:txBody>
      </p:sp>
      <p:sp>
        <p:nvSpPr>
          <p:cNvPr id="6" name="TextBox 5"/>
          <p:cNvSpPr txBox="1"/>
          <p:nvPr/>
        </p:nvSpPr>
        <p:spPr>
          <a:xfrm>
            <a:off x="4577255" y="2438400"/>
            <a:ext cx="3657600" cy="646331"/>
          </a:xfrm>
          <a:prstGeom prst="rect">
            <a:avLst/>
          </a:prstGeom>
          <a:noFill/>
        </p:spPr>
        <p:txBody>
          <a:bodyPr wrap="square" rtlCol="0">
            <a:spAutoFit/>
          </a:bodyPr>
          <a:lstStyle/>
          <a:p>
            <a:r>
              <a:rPr lang="en-US" dirty="0"/>
              <a:t>Members usually don’t live in their districts</a:t>
            </a:r>
          </a:p>
        </p:txBody>
      </p:sp>
      <p:sp>
        <p:nvSpPr>
          <p:cNvPr id="7" name="TextBox 6"/>
          <p:cNvSpPr txBox="1"/>
          <p:nvPr/>
        </p:nvSpPr>
        <p:spPr>
          <a:xfrm>
            <a:off x="4593021" y="3184634"/>
            <a:ext cx="3657600" cy="369332"/>
          </a:xfrm>
          <a:prstGeom prst="rect">
            <a:avLst/>
          </a:prstGeom>
          <a:noFill/>
        </p:spPr>
        <p:txBody>
          <a:bodyPr wrap="square" rtlCol="0">
            <a:spAutoFit/>
          </a:bodyPr>
          <a:lstStyle/>
          <a:p>
            <a:r>
              <a:rPr lang="en-US" dirty="0"/>
              <a:t>Party leaders run in “safe districts”</a:t>
            </a:r>
          </a:p>
        </p:txBody>
      </p:sp>
      <p:sp>
        <p:nvSpPr>
          <p:cNvPr id="8" name="TextBox 7"/>
          <p:cNvSpPr txBox="1"/>
          <p:nvPr/>
        </p:nvSpPr>
        <p:spPr>
          <a:xfrm>
            <a:off x="4593021" y="3733800"/>
            <a:ext cx="3657600" cy="646331"/>
          </a:xfrm>
          <a:prstGeom prst="rect">
            <a:avLst/>
          </a:prstGeom>
          <a:noFill/>
        </p:spPr>
        <p:txBody>
          <a:bodyPr wrap="square" rtlCol="0">
            <a:spAutoFit/>
          </a:bodyPr>
          <a:lstStyle/>
          <a:p>
            <a:r>
              <a:rPr lang="en-US" dirty="0"/>
              <a:t>Individual votes for only one official on the national level</a:t>
            </a:r>
          </a:p>
        </p:txBody>
      </p:sp>
      <p:sp>
        <p:nvSpPr>
          <p:cNvPr id="9" name="TextBox 8"/>
          <p:cNvSpPr txBox="1"/>
          <p:nvPr/>
        </p:nvSpPr>
        <p:spPr>
          <a:xfrm>
            <a:off x="4593021" y="4380130"/>
            <a:ext cx="4078013" cy="646331"/>
          </a:xfrm>
          <a:prstGeom prst="rect">
            <a:avLst/>
          </a:prstGeom>
          <a:noFill/>
        </p:spPr>
        <p:txBody>
          <a:bodyPr wrap="square" rtlCol="0">
            <a:spAutoFit/>
          </a:bodyPr>
          <a:lstStyle/>
          <a:p>
            <a:r>
              <a:rPr lang="en-US" dirty="0"/>
              <a:t>About </a:t>
            </a:r>
            <a:r>
              <a:rPr lang="en-US" dirty="0" smtClean="0"/>
              <a:t>65% </a:t>
            </a:r>
            <a:r>
              <a:rPr lang="en-US" dirty="0"/>
              <a:t>of the eligible voters actually vote </a:t>
            </a:r>
          </a:p>
        </p:txBody>
      </p:sp>
      <p:sp>
        <p:nvSpPr>
          <p:cNvPr id="10" name="TextBox 9"/>
          <p:cNvSpPr txBox="1"/>
          <p:nvPr/>
        </p:nvSpPr>
        <p:spPr>
          <a:xfrm>
            <a:off x="4582510" y="5026461"/>
            <a:ext cx="4261945" cy="1200329"/>
          </a:xfrm>
          <a:prstGeom prst="rect">
            <a:avLst/>
          </a:prstGeom>
          <a:noFill/>
        </p:spPr>
        <p:txBody>
          <a:bodyPr wrap="square" rtlCol="0">
            <a:spAutoFit/>
          </a:bodyPr>
          <a:lstStyle/>
          <a:p>
            <a:r>
              <a:rPr lang="en-US" dirty="0"/>
              <a:t>Elections are FPTP, SMD; minor parties get some representation,  but less than if they had PR </a:t>
            </a:r>
            <a:r>
              <a:rPr lang="en-US" sz="1600" dirty="0"/>
              <a:t>(regional elections in Ireland, Scotland &amp; Wales use PR)</a:t>
            </a:r>
          </a:p>
        </p:txBody>
      </p:sp>
    </p:spTree>
    <p:extLst>
      <p:ext uri="{BB962C8B-B14F-4D97-AF65-F5344CB8AC3E}">
        <p14:creationId xmlns:p14="http://schemas.microsoft.com/office/powerpoint/2010/main" val="112830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152400"/>
            <a:ext cx="5410200" cy="868362"/>
          </a:xfrm>
        </p:spPr>
        <p:txBody>
          <a:bodyPr>
            <a:normAutofit fontScale="90000"/>
          </a:bodyPr>
          <a:lstStyle/>
          <a:p>
            <a:r>
              <a:rPr lang="en-US" b="1" dirty="0" smtClean="0">
                <a:latin typeface="Segoe Print" pitchFamily="2" charset="0"/>
              </a:rPr>
              <a:t>Judiciary - Supreme Court</a:t>
            </a:r>
            <a:endParaRPr lang="en-US" b="1" dirty="0">
              <a:latin typeface="Segoe Print" pitchFamily="2" charset="0"/>
            </a:endParaRPr>
          </a:p>
        </p:txBody>
      </p:sp>
      <p:sp>
        <p:nvSpPr>
          <p:cNvPr id="2" name="Content Placeholder 1"/>
          <p:cNvSpPr>
            <a:spLocks noGrp="1"/>
          </p:cNvSpPr>
          <p:nvPr>
            <p:ph sz="quarter" idx="1"/>
          </p:nvPr>
        </p:nvSpPr>
        <p:spPr>
          <a:xfrm>
            <a:off x="0" y="1295400"/>
            <a:ext cx="9144000" cy="5562600"/>
          </a:xfrm>
        </p:spPr>
        <p:txBody>
          <a:bodyPr>
            <a:normAutofit/>
          </a:bodyPr>
          <a:lstStyle/>
          <a:p>
            <a:r>
              <a:rPr lang="en-US" dirty="0" smtClean="0"/>
              <a:t>Established in 2009; 12 justices</a:t>
            </a:r>
          </a:p>
          <a:p>
            <a:r>
              <a:rPr lang="en-US" u="sng" dirty="0" smtClean="0"/>
              <a:t>Final </a:t>
            </a:r>
            <a:r>
              <a:rPr lang="en-US" u="sng" dirty="0"/>
              <a:t>court of appeal</a:t>
            </a:r>
            <a:r>
              <a:rPr lang="en-US" dirty="0"/>
              <a:t> in the UK for civil </a:t>
            </a:r>
            <a:r>
              <a:rPr lang="en-US" dirty="0" smtClean="0"/>
              <a:t>cases. </a:t>
            </a:r>
          </a:p>
          <a:p>
            <a:r>
              <a:rPr lang="en-US" dirty="0" smtClean="0"/>
              <a:t>Hears </a:t>
            </a:r>
            <a:r>
              <a:rPr lang="en-US" dirty="0"/>
              <a:t>appeals in criminal cases from England, Wales and Northern Ireland</a:t>
            </a:r>
            <a:endParaRPr lang="en-US" dirty="0" smtClean="0"/>
          </a:p>
          <a:p>
            <a:r>
              <a:rPr lang="en-US" dirty="0" smtClean="0"/>
              <a:t>Determines devolution issues </a:t>
            </a:r>
          </a:p>
          <a:p>
            <a:pPr lvl="1"/>
            <a:r>
              <a:rPr lang="en-US" dirty="0" smtClean="0"/>
              <a:t>have devolved governments acted within their powers?</a:t>
            </a:r>
          </a:p>
          <a:p>
            <a:r>
              <a:rPr lang="en-US" dirty="0" smtClean="0"/>
              <a:t>Ensures laws are consistent with EU laws and the European Convention on Human Rights</a:t>
            </a:r>
          </a:p>
          <a:p>
            <a:r>
              <a:rPr lang="en-US" b="1" u="sng" dirty="0" smtClean="0"/>
              <a:t>cannot</a:t>
            </a:r>
            <a:r>
              <a:rPr lang="en-US" b="1" dirty="0" smtClean="0"/>
              <a:t> overturn any primary legislation made by Parliament (judicial review)</a:t>
            </a:r>
          </a:p>
          <a:p>
            <a:r>
              <a:rPr lang="en-US" dirty="0" smtClean="0"/>
              <a:t>Common law--precedent</a:t>
            </a:r>
            <a:endParaRPr lang="en-US" dirty="0"/>
          </a:p>
        </p:txBody>
      </p:sp>
      <p:pic>
        <p:nvPicPr>
          <p:cNvPr id="8194" name="Picture 2" descr="https://encrypted-tbn1.google.com/images?q=tbn:ANd9GcSFHZt1eFmMTn6tSWZh_ylE6vQ_Lsi1AFjy9Q-GP3t6-5uFKX-tr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6879" y="0"/>
            <a:ext cx="3174998"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8470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Segoe Print" pitchFamily="2" charset="0"/>
              </a:rPr>
              <a:t>Constitutional Monarchy</a:t>
            </a:r>
            <a:endParaRPr lang="en-US" b="1" dirty="0">
              <a:latin typeface="Segoe Print" pitchFamily="2" charset="0"/>
            </a:endParaRPr>
          </a:p>
        </p:txBody>
      </p:sp>
      <p:sp>
        <p:nvSpPr>
          <p:cNvPr id="3" name="Content Placeholder 2"/>
          <p:cNvSpPr>
            <a:spLocks noGrp="1"/>
          </p:cNvSpPr>
          <p:nvPr>
            <p:ph sz="quarter" idx="1"/>
          </p:nvPr>
        </p:nvSpPr>
        <p:spPr>
          <a:xfrm>
            <a:off x="457200" y="1219200"/>
            <a:ext cx="5881474" cy="4937760"/>
          </a:xfrm>
        </p:spPr>
        <p:txBody>
          <a:bodyPr>
            <a:normAutofit/>
          </a:bodyPr>
          <a:lstStyle/>
          <a:p>
            <a:r>
              <a:rPr lang="en-US" dirty="0" smtClean="0"/>
              <a:t>Reigns but does not rule</a:t>
            </a:r>
          </a:p>
          <a:p>
            <a:r>
              <a:rPr lang="en-US" dirty="0" smtClean="0"/>
              <a:t>All the power but no power</a:t>
            </a:r>
          </a:p>
          <a:p>
            <a:r>
              <a:rPr lang="en-US" dirty="0" smtClean="0"/>
              <a:t>Head of state (PM = Head of Government)</a:t>
            </a:r>
          </a:p>
          <a:p>
            <a:r>
              <a:rPr lang="en-US" dirty="0" smtClean="0">
                <a:hlinkClick r:id="rId3"/>
              </a:rPr>
              <a:t>Gives advice to PM</a:t>
            </a:r>
            <a:r>
              <a:rPr lang="en-US" dirty="0" smtClean="0"/>
              <a:t> (weekly meeting)</a:t>
            </a:r>
          </a:p>
          <a:p>
            <a:r>
              <a:rPr lang="en-US" dirty="0" smtClean="0"/>
              <a:t>Speech from the Throne: “My government” (speech written by PM)</a:t>
            </a:r>
          </a:p>
          <a:p>
            <a:r>
              <a:rPr lang="en-US" dirty="0" smtClean="0"/>
              <a:t>Gives “Royal Assent” to bills</a:t>
            </a:r>
          </a:p>
          <a:p>
            <a:r>
              <a:rPr lang="en-US" dirty="0" smtClean="0">
                <a:hlinkClick r:id="rId4"/>
              </a:rPr>
              <a:t>Black Rod</a:t>
            </a:r>
            <a:endParaRPr lang="en-US" dirty="0" smtClean="0"/>
          </a:p>
          <a:p>
            <a:r>
              <a:rPr lang="en-US" dirty="0" smtClean="0"/>
              <a:t>Apolitical (neutral)</a:t>
            </a:r>
            <a:endParaRPr lang="en-US" dirty="0"/>
          </a:p>
        </p:txBody>
      </p:sp>
      <p:pic>
        <p:nvPicPr>
          <p:cNvPr id="4" name="Picture 2" descr="https://encrypted-tbn3.google.com/images?q=tbn:ANd9GcTGA0Xw9Jwt9S-P5LOWwJVcJFGMxqfFimfwAYZmiz3dtbsbB54XG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5383" y="19665"/>
            <a:ext cx="2806953" cy="3505200"/>
          </a:xfrm>
          <a:prstGeom prst="rect">
            <a:avLst/>
          </a:prstGeom>
          <a:noFill/>
          <a:ln w="38100">
            <a:solidFill>
              <a:schemeClr val="accent1"/>
            </a:solidFill>
          </a:ln>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715000" y="3585316"/>
            <a:ext cx="3657600" cy="707886"/>
          </a:xfrm>
          <a:prstGeom prst="rect">
            <a:avLst/>
          </a:prstGeom>
          <a:noFill/>
        </p:spPr>
        <p:txBody>
          <a:bodyPr wrap="square" rtlCol="0">
            <a:spAutoFit/>
          </a:bodyPr>
          <a:lstStyle/>
          <a:p>
            <a:pPr algn="ctr"/>
            <a:r>
              <a:rPr lang="en-US" sz="2000" b="1" dirty="0" smtClean="0"/>
              <a:t>Queen Elizabeth II </a:t>
            </a:r>
          </a:p>
          <a:p>
            <a:pPr algn="ctr"/>
            <a:r>
              <a:rPr lang="en-US" sz="2000" b="1" dirty="0" smtClean="0"/>
              <a:t>(1952  - Present)</a:t>
            </a:r>
            <a:endParaRPr lang="en-US" sz="2000" b="1" dirty="0"/>
          </a:p>
        </p:txBody>
      </p:sp>
    </p:spTree>
    <p:extLst>
      <p:ext uri="{BB962C8B-B14F-4D97-AF65-F5344CB8AC3E}">
        <p14:creationId xmlns:p14="http://schemas.microsoft.com/office/powerpoint/2010/main" val="3038423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blogs.telegraph.co.uk/news/files/2012/10/david-cameron_1735615c.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2500" y="1143000"/>
            <a:ext cx="4381500" cy="2743201"/>
          </a:xfrm>
          <a:prstGeom prst="rect">
            <a:avLst/>
          </a:prstGeom>
          <a:noFill/>
          <a:ln w="38100">
            <a:solidFill>
              <a:schemeClr val="accent1"/>
            </a:solidFill>
          </a:ln>
          <a:extLst>
            <a:ext uri="{909E8E84-426E-40DD-AFC4-6F175D3DCCD1}">
              <a14:hiddenFill xmlns:a14="http://schemas.microsoft.com/office/drawing/2010/main">
                <a:solidFill>
                  <a:srgbClr val="FFFFFF"/>
                </a:solidFill>
              </a14:hiddenFill>
            </a:ext>
          </a:extLst>
        </p:spPr>
      </p:pic>
      <p:sp>
        <p:nvSpPr>
          <p:cNvPr id="9" name="Title 1"/>
          <p:cNvSpPr>
            <a:spLocks noGrp="1"/>
          </p:cNvSpPr>
          <p:nvPr>
            <p:ph type="title"/>
          </p:nvPr>
        </p:nvSpPr>
        <p:spPr/>
        <p:txBody>
          <a:bodyPr/>
          <a:lstStyle/>
          <a:p>
            <a:r>
              <a:rPr lang="en-US" b="1" dirty="0" smtClean="0">
                <a:latin typeface="Segoe Print" pitchFamily="2" charset="0"/>
              </a:rPr>
              <a:t>The Executive</a:t>
            </a:r>
            <a:endParaRPr lang="en-US" b="1" dirty="0">
              <a:latin typeface="Segoe Print" pitchFamily="2" charset="0"/>
            </a:endParaRPr>
          </a:p>
        </p:txBody>
      </p:sp>
      <p:sp>
        <p:nvSpPr>
          <p:cNvPr id="12" name="Content Placeholder 11"/>
          <p:cNvSpPr>
            <a:spLocks noGrp="1"/>
          </p:cNvSpPr>
          <p:nvPr>
            <p:ph sz="quarter" idx="1"/>
          </p:nvPr>
        </p:nvSpPr>
        <p:spPr>
          <a:xfrm>
            <a:off x="228600" y="1219200"/>
            <a:ext cx="8229600" cy="4937760"/>
          </a:xfrm>
        </p:spPr>
        <p:txBody>
          <a:bodyPr/>
          <a:lstStyle/>
          <a:p>
            <a:r>
              <a:rPr lang="en-US" u="sng" dirty="0" smtClean="0"/>
              <a:t>Prime Minister (PM) </a:t>
            </a:r>
          </a:p>
          <a:p>
            <a:pPr lvl="1"/>
            <a:r>
              <a:rPr lang="en-US" dirty="0" smtClean="0"/>
              <a:t>MP and leader of majority party</a:t>
            </a:r>
          </a:p>
          <a:p>
            <a:pPr lvl="1"/>
            <a:r>
              <a:rPr lang="en-US" dirty="0" smtClean="0"/>
              <a:t>“First among equals”</a:t>
            </a:r>
          </a:p>
          <a:p>
            <a:pPr lvl="1"/>
            <a:r>
              <a:rPr lang="en-US" dirty="0" smtClean="0"/>
              <a:t>Serves only as long as he/she                                                  is leader of majority party</a:t>
            </a:r>
          </a:p>
          <a:p>
            <a:pPr lvl="1"/>
            <a:r>
              <a:rPr lang="en-US" dirty="0" smtClean="0"/>
              <a:t>Chooses cabinet and shapes                                                       policy for </a:t>
            </a:r>
            <a:r>
              <a:rPr lang="en-US" dirty="0" err="1" smtClean="0"/>
              <a:t>govt</a:t>
            </a:r>
            <a:endParaRPr lang="en-US" dirty="0" smtClean="0"/>
          </a:p>
          <a:p>
            <a:endParaRPr lang="en-US" dirty="0" smtClean="0"/>
          </a:p>
          <a:p>
            <a:r>
              <a:rPr lang="en-US" dirty="0" smtClean="0"/>
              <a:t>Current PM is David Cameron (2010 - Present)</a:t>
            </a:r>
          </a:p>
          <a:p>
            <a:pPr lvl="1"/>
            <a:r>
              <a:rPr lang="en-US" dirty="0" smtClean="0"/>
              <a:t>Conservative Party </a:t>
            </a:r>
          </a:p>
          <a:p>
            <a:endParaRPr lang="en-US" dirty="0" smtClean="0"/>
          </a:p>
        </p:txBody>
      </p:sp>
    </p:spTree>
    <p:extLst>
      <p:ext uri="{BB962C8B-B14F-4D97-AF65-F5344CB8AC3E}">
        <p14:creationId xmlns:p14="http://schemas.microsoft.com/office/powerpoint/2010/main" val="3181447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500"/>
                                        <p:tgtEl>
                                          <p:spTgt spid="1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xEl>
                                              <p:pRg st="1" end="1"/>
                                            </p:txEl>
                                          </p:spTgt>
                                        </p:tgtEl>
                                        <p:attrNameLst>
                                          <p:attrName>style.visibility</p:attrName>
                                        </p:attrNameLst>
                                      </p:cBhvr>
                                      <p:to>
                                        <p:strVal val="visible"/>
                                      </p:to>
                                    </p:set>
                                    <p:animEffect transition="in" filter="fade">
                                      <p:cBhvr>
                                        <p:cTn id="10" dur="500"/>
                                        <p:tgtEl>
                                          <p:spTgt spid="12">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xEl>
                                              <p:pRg st="2" end="2"/>
                                            </p:txEl>
                                          </p:spTgt>
                                        </p:tgtEl>
                                        <p:attrNameLst>
                                          <p:attrName>style.visibility</p:attrName>
                                        </p:attrNameLst>
                                      </p:cBhvr>
                                      <p:to>
                                        <p:strVal val="visible"/>
                                      </p:to>
                                    </p:set>
                                    <p:animEffect transition="in" filter="fade">
                                      <p:cBhvr>
                                        <p:cTn id="13" dur="500"/>
                                        <p:tgtEl>
                                          <p:spTgt spid="12">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2">
                                            <p:txEl>
                                              <p:pRg st="3" end="3"/>
                                            </p:txEl>
                                          </p:spTgt>
                                        </p:tgtEl>
                                        <p:attrNameLst>
                                          <p:attrName>style.visibility</p:attrName>
                                        </p:attrNameLst>
                                      </p:cBhvr>
                                      <p:to>
                                        <p:strVal val="visible"/>
                                      </p:to>
                                    </p:set>
                                    <p:animEffect transition="in" filter="fade">
                                      <p:cBhvr>
                                        <p:cTn id="16" dur="500"/>
                                        <p:tgtEl>
                                          <p:spTgt spid="12">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2">
                                            <p:txEl>
                                              <p:pRg st="4" end="4"/>
                                            </p:txEl>
                                          </p:spTgt>
                                        </p:tgtEl>
                                        <p:attrNameLst>
                                          <p:attrName>style.visibility</p:attrName>
                                        </p:attrNameLst>
                                      </p:cBhvr>
                                      <p:to>
                                        <p:strVal val="visible"/>
                                      </p:to>
                                    </p:set>
                                    <p:animEffect transition="in" filter="fade">
                                      <p:cBhvr>
                                        <p:cTn id="19" dur="500"/>
                                        <p:tgtEl>
                                          <p:spTgt spid="12">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2">
                                            <p:txEl>
                                              <p:pRg st="6" end="6"/>
                                            </p:txEl>
                                          </p:spTgt>
                                        </p:tgtEl>
                                        <p:attrNameLst>
                                          <p:attrName>style.visibility</p:attrName>
                                        </p:attrNameLst>
                                      </p:cBhvr>
                                      <p:to>
                                        <p:strVal val="visible"/>
                                      </p:to>
                                    </p:set>
                                    <p:animEffect transition="in" filter="fade">
                                      <p:cBhvr>
                                        <p:cTn id="24" dur="500"/>
                                        <p:tgtEl>
                                          <p:spTgt spid="12">
                                            <p:txEl>
                                              <p:pRg st="6" end="6"/>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2">
                                            <p:txEl>
                                              <p:pRg st="7" end="7"/>
                                            </p:txEl>
                                          </p:spTgt>
                                        </p:tgtEl>
                                        <p:attrNameLst>
                                          <p:attrName>style.visibility</p:attrName>
                                        </p:attrNameLst>
                                      </p:cBhvr>
                                      <p:to>
                                        <p:strVal val="visible"/>
                                      </p:to>
                                    </p:set>
                                    <p:animEffect transition="in" filter="fade">
                                      <p:cBhvr>
                                        <p:cTn id="27" dur="500"/>
                                        <p:tgtEl>
                                          <p:spTgt spid="1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Segoe Print" pitchFamily="2" charset="0"/>
              </a:rPr>
              <a:t>How is Prime Minister Chosen?</a:t>
            </a:r>
            <a:endParaRPr lang="en-US" b="1" dirty="0">
              <a:latin typeface="Segoe Print" pitchFamily="2" charset="0"/>
            </a:endParaRPr>
          </a:p>
        </p:txBody>
      </p:sp>
      <p:sp>
        <p:nvSpPr>
          <p:cNvPr id="3" name="Content Placeholder 2"/>
          <p:cNvSpPr>
            <a:spLocks noGrp="1"/>
          </p:cNvSpPr>
          <p:nvPr>
            <p:ph sz="quarter" idx="1"/>
          </p:nvPr>
        </p:nvSpPr>
        <p:spPr/>
        <p:txBody>
          <a:bodyPr/>
          <a:lstStyle/>
          <a:p>
            <a:r>
              <a:rPr lang="en-US" dirty="0" smtClean="0"/>
              <a:t>Leader has a </a:t>
            </a:r>
            <a:r>
              <a:rPr lang="en-US" b="1" dirty="0" smtClean="0"/>
              <a:t>majority</a:t>
            </a:r>
            <a:r>
              <a:rPr lang="en-US" dirty="0" smtClean="0"/>
              <a:t> (50% + 1) of seats in the House of </a:t>
            </a:r>
            <a:r>
              <a:rPr lang="en-US" dirty="0" err="1"/>
              <a:t>Comof</a:t>
            </a:r>
            <a:r>
              <a:rPr lang="en-US" dirty="0"/>
              <a:t> party that mons</a:t>
            </a:r>
            <a:endParaRPr lang="en-US" dirty="0" smtClean="0"/>
          </a:p>
          <a:p>
            <a:r>
              <a:rPr lang="en-US" dirty="0" smtClean="0"/>
              <a:t>If no party has a majority (Hung Parliament) – 2 options: </a:t>
            </a:r>
          </a:p>
          <a:p>
            <a:pPr>
              <a:buFont typeface="Courier New" pitchFamily="49" charset="0"/>
              <a:buChar char="o"/>
            </a:pPr>
            <a:r>
              <a:rPr lang="en-US" b="1" dirty="0" smtClean="0"/>
              <a:t>Coalition</a:t>
            </a:r>
            <a:r>
              <a:rPr lang="en-US" dirty="0" smtClean="0"/>
              <a:t> (group) of parties </a:t>
            </a:r>
          </a:p>
          <a:p>
            <a:pPr lvl="1">
              <a:buFont typeface="Courier New" pitchFamily="49" charset="0"/>
              <a:buChar char="o"/>
            </a:pPr>
            <a:r>
              <a:rPr lang="en-US" dirty="0" smtClean="0"/>
              <a:t>(Formed by Conservatives and Lib Dems after 2010 election)  </a:t>
            </a:r>
          </a:p>
          <a:p>
            <a:pPr>
              <a:buFont typeface="Courier New" pitchFamily="49" charset="0"/>
              <a:buChar char="o"/>
            </a:pPr>
            <a:r>
              <a:rPr lang="en-US" u="sng" dirty="0" smtClean="0"/>
              <a:t>or</a:t>
            </a:r>
            <a:r>
              <a:rPr lang="en-US" dirty="0" smtClean="0"/>
              <a:t> </a:t>
            </a:r>
          </a:p>
          <a:p>
            <a:pPr>
              <a:buFont typeface="Courier New" pitchFamily="49" charset="0"/>
              <a:buChar char="o"/>
            </a:pPr>
            <a:r>
              <a:rPr lang="en-US" b="1" dirty="0" smtClean="0"/>
              <a:t>Minority Government</a:t>
            </a:r>
            <a:r>
              <a:rPr lang="en-US" dirty="0" smtClean="0"/>
              <a:t>: party most likely to get majority on bills</a:t>
            </a:r>
          </a:p>
        </p:txBody>
      </p:sp>
    </p:spTree>
    <p:extLst>
      <p:ext uri="{BB962C8B-B14F-4D97-AF65-F5344CB8AC3E}">
        <p14:creationId xmlns:p14="http://schemas.microsoft.com/office/powerpoint/2010/main" val="4123892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p:txBody>
          <a:bodyPr/>
          <a:lstStyle/>
          <a:p>
            <a:r>
              <a:rPr lang="en-US" b="1" dirty="0" smtClean="0">
                <a:latin typeface="Segoe Print" pitchFamily="2" charset="0"/>
              </a:rPr>
              <a:t>The Executive</a:t>
            </a:r>
            <a:endParaRPr lang="en-US" b="1" dirty="0">
              <a:latin typeface="Segoe Print" pitchFamily="2" charset="0"/>
            </a:endParaRPr>
          </a:p>
        </p:txBody>
      </p:sp>
      <p:sp>
        <p:nvSpPr>
          <p:cNvPr id="12" name="Content Placeholder 11"/>
          <p:cNvSpPr>
            <a:spLocks noGrp="1"/>
          </p:cNvSpPr>
          <p:nvPr>
            <p:ph sz="quarter" idx="1"/>
          </p:nvPr>
        </p:nvSpPr>
        <p:spPr/>
        <p:txBody>
          <a:bodyPr>
            <a:normAutofit/>
          </a:bodyPr>
          <a:lstStyle/>
          <a:p>
            <a:r>
              <a:rPr lang="en-US" u="sng" dirty="0" smtClean="0"/>
              <a:t>Cabinet </a:t>
            </a:r>
            <a:r>
              <a:rPr lang="en-US" dirty="0" smtClean="0"/>
              <a:t> </a:t>
            </a:r>
          </a:p>
          <a:p>
            <a:r>
              <a:rPr lang="en-US" dirty="0" smtClean="0"/>
              <a:t>Center of policymaking</a:t>
            </a:r>
          </a:p>
          <a:p>
            <a:r>
              <a:rPr lang="en-US" dirty="0" smtClean="0"/>
              <a:t>Members are party leaders                                               from Parliament                                                                 (both houses) chosen by PM</a:t>
            </a:r>
          </a:p>
          <a:p>
            <a:r>
              <a:rPr lang="en-US" dirty="0"/>
              <a:t>“Collective Responsibility” </a:t>
            </a:r>
          </a:p>
          <a:p>
            <a:pPr lvl="1"/>
            <a:r>
              <a:rPr lang="en-US" dirty="0"/>
              <a:t>Cabinet members don’t vote</a:t>
            </a:r>
          </a:p>
          <a:p>
            <a:pPr lvl="1"/>
            <a:r>
              <a:rPr lang="en-US" dirty="0"/>
              <a:t>Publicly support PM’s </a:t>
            </a:r>
            <a:r>
              <a:rPr lang="en-US" dirty="0" smtClean="0"/>
              <a:t>decisions</a:t>
            </a:r>
            <a:endParaRPr lang="en-US" dirty="0"/>
          </a:p>
          <a:p>
            <a:r>
              <a:rPr lang="en-US" dirty="0" smtClean="0"/>
              <a:t>Cabinet Members are NOT policy experts </a:t>
            </a:r>
          </a:p>
          <a:p>
            <a:pPr lvl="1"/>
            <a:r>
              <a:rPr lang="en-US" dirty="0" smtClean="0"/>
              <a:t>Rely on bureaucracy (Whitehall) to provide expertise</a:t>
            </a:r>
          </a:p>
        </p:txBody>
      </p:sp>
      <p:pic>
        <p:nvPicPr>
          <p:cNvPr id="2050" name="Picture 2" descr="http://static.guim.co.uk/sys-images/Guardian/Pix/pictures/2010/5/13/1273734507682/David-Cameron-chairs-the--00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3946" y="0"/>
            <a:ext cx="4599551" cy="27597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6027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fade">
                                      <p:cBhvr>
                                        <p:cTn id="12" dur="500"/>
                                        <p:tgtEl>
                                          <p:spTgt spid="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animEffect transition="in" filter="fade">
                                      <p:cBhvr>
                                        <p:cTn id="17" dur="500"/>
                                        <p:tgtEl>
                                          <p:spTgt spid="1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xEl>
                                              <p:pRg st="3" end="3"/>
                                            </p:txEl>
                                          </p:spTgt>
                                        </p:tgtEl>
                                        <p:attrNameLst>
                                          <p:attrName>style.visibility</p:attrName>
                                        </p:attrNameLst>
                                      </p:cBhvr>
                                      <p:to>
                                        <p:strVal val="visible"/>
                                      </p:to>
                                    </p:set>
                                    <p:animEffect transition="in" filter="fade">
                                      <p:cBhvr>
                                        <p:cTn id="22" dur="500"/>
                                        <p:tgtEl>
                                          <p:spTgt spid="12">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2">
                                            <p:txEl>
                                              <p:pRg st="4" end="4"/>
                                            </p:txEl>
                                          </p:spTgt>
                                        </p:tgtEl>
                                        <p:attrNameLst>
                                          <p:attrName>style.visibility</p:attrName>
                                        </p:attrNameLst>
                                      </p:cBhvr>
                                      <p:to>
                                        <p:strVal val="visible"/>
                                      </p:to>
                                    </p:set>
                                    <p:animEffect transition="in" filter="fade">
                                      <p:cBhvr>
                                        <p:cTn id="25" dur="500"/>
                                        <p:tgtEl>
                                          <p:spTgt spid="12">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2">
                                            <p:txEl>
                                              <p:pRg st="5" end="5"/>
                                            </p:txEl>
                                          </p:spTgt>
                                        </p:tgtEl>
                                        <p:attrNameLst>
                                          <p:attrName>style.visibility</p:attrName>
                                        </p:attrNameLst>
                                      </p:cBhvr>
                                      <p:to>
                                        <p:strVal val="visible"/>
                                      </p:to>
                                    </p:set>
                                    <p:animEffect transition="in" filter="fade">
                                      <p:cBhvr>
                                        <p:cTn id="28" dur="500"/>
                                        <p:tgtEl>
                                          <p:spTgt spid="12">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2">
                                            <p:txEl>
                                              <p:pRg st="6" end="6"/>
                                            </p:txEl>
                                          </p:spTgt>
                                        </p:tgtEl>
                                        <p:attrNameLst>
                                          <p:attrName>style.visibility</p:attrName>
                                        </p:attrNameLst>
                                      </p:cBhvr>
                                      <p:to>
                                        <p:strVal val="visible"/>
                                      </p:to>
                                    </p:set>
                                    <p:animEffect transition="in" filter="fade">
                                      <p:cBhvr>
                                        <p:cTn id="33" dur="500"/>
                                        <p:tgtEl>
                                          <p:spTgt spid="12">
                                            <p:txEl>
                                              <p:pRg st="6" end="6"/>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2">
                                            <p:txEl>
                                              <p:pRg st="7" end="7"/>
                                            </p:txEl>
                                          </p:spTgt>
                                        </p:tgtEl>
                                        <p:attrNameLst>
                                          <p:attrName>style.visibility</p:attrName>
                                        </p:attrNameLst>
                                      </p:cBhvr>
                                      <p:to>
                                        <p:strVal val="visible"/>
                                      </p:to>
                                    </p:set>
                                    <p:animEffect transition="in" filter="fade">
                                      <p:cBhvr>
                                        <p:cTn id="36" dur="500"/>
                                        <p:tgtEl>
                                          <p:spTgt spid="1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p:txBody>
          <a:bodyPr/>
          <a:lstStyle/>
          <a:p>
            <a:r>
              <a:rPr lang="en-US" b="1" dirty="0" smtClean="0">
                <a:latin typeface="Segoe Print" pitchFamily="2" charset="0"/>
              </a:rPr>
              <a:t>The Executive</a:t>
            </a:r>
            <a:endParaRPr lang="en-US" b="1" dirty="0">
              <a:latin typeface="Segoe Print" pitchFamily="2" charset="0"/>
            </a:endParaRPr>
          </a:p>
        </p:txBody>
      </p:sp>
      <p:sp>
        <p:nvSpPr>
          <p:cNvPr id="12" name="Content Placeholder 11"/>
          <p:cNvSpPr>
            <a:spLocks noGrp="1"/>
          </p:cNvSpPr>
          <p:nvPr>
            <p:ph sz="quarter" idx="1"/>
          </p:nvPr>
        </p:nvSpPr>
        <p:spPr/>
        <p:txBody>
          <a:bodyPr>
            <a:normAutofit/>
          </a:bodyPr>
          <a:lstStyle/>
          <a:p>
            <a:r>
              <a:rPr lang="en-US" u="sng" dirty="0" smtClean="0"/>
              <a:t>Discussion Question:</a:t>
            </a:r>
            <a:r>
              <a:rPr lang="en-US" dirty="0" smtClean="0"/>
              <a:t>  </a:t>
            </a:r>
            <a:r>
              <a:rPr lang="en-US" dirty="0" smtClean="0">
                <a:latin typeface="Segoe Print" pitchFamily="2" charset="0"/>
              </a:rPr>
              <a:t>Why might a PM put his rivals within the party in the cabinet?</a:t>
            </a:r>
          </a:p>
        </p:txBody>
      </p:sp>
    </p:spTree>
    <p:extLst>
      <p:ext uri="{BB962C8B-B14F-4D97-AF65-F5344CB8AC3E}">
        <p14:creationId xmlns:p14="http://schemas.microsoft.com/office/powerpoint/2010/main" val="4202115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p:txBody>
          <a:bodyPr/>
          <a:lstStyle/>
          <a:p>
            <a:r>
              <a:rPr lang="en-US" b="1" dirty="0" smtClean="0">
                <a:latin typeface="Segoe Print" pitchFamily="2" charset="0"/>
              </a:rPr>
              <a:t>The Executive</a:t>
            </a:r>
            <a:endParaRPr lang="en-US" b="1" dirty="0">
              <a:latin typeface="Segoe Print" pitchFamily="2" charset="0"/>
            </a:endParaRPr>
          </a:p>
        </p:txBody>
      </p:sp>
      <p:sp>
        <p:nvSpPr>
          <p:cNvPr id="12" name="Content Placeholder 11"/>
          <p:cNvSpPr>
            <a:spLocks noGrp="1"/>
          </p:cNvSpPr>
          <p:nvPr>
            <p:ph sz="quarter" idx="1"/>
          </p:nvPr>
        </p:nvSpPr>
        <p:spPr/>
        <p:txBody>
          <a:bodyPr>
            <a:normAutofit/>
          </a:bodyPr>
          <a:lstStyle/>
          <a:p>
            <a:r>
              <a:rPr lang="en-US" u="sng" dirty="0" smtClean="0"/>
              <a:t>Discussion Question:</a:t>
            </a:r>
            <a:r>
              <a:rPr lang="en-US" dirty="0" smtClean="0"/>
              <a:t>  </a:t>
            </a:r>
            <a:r>
              <a:rPr lang="en-US" dirty="0" smtClean="0">
                <a:latin typeface="Segoe Print" pitchFamily="2" charset="0"/>
              </a:rPr>
              <a:t>Why might a PM put his rivals within the party in the cabinet?</a:t>
            </a:r>
            <a:endParaRPr lang="en-US" dirty="0">
              <a:latin typeface="Segoe Print" pitchFamily="2" charset="0"/>
            </a:endParaRPr>
          </a:p>
          <a:p>
            <a:r>
              <a:rPr lang="en-US" dirty="0" smtClean="0"/>
              <a:t>Because of “collective responsibility” – rivals won’t speak out against PM</a:t>
            </a:r>
          </a:p>
          <a:p>
            <a:r>
              <a:rPr lang="en-US" dirty="0" smtClean="0"/>
              <a:t>Silences them!</a:t>
            </a:r>
          </a:p>
        </p:txBody>
      </p:sp>
    </p:spTree>
    <p:extLst>
      <p:ext uri="{BB962C8B-B14F-4D97-AF65-F5344CB8AC3E}">
        <p14:creationId xmlns:p14="http://schemas.microsoft.com/office/powerpoint/2010/main" val="9653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fade">
                                      <p:cBhvr>
                                        <p:cTn id="12" dur="500"/>
                                        <p:tgtEl>
                                          <p:spTgt spid="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animEffect transition="in" filter="fade">
                                      <p:cBhvr>
                                        <p:cTn id="17" dur="500"/>
                                        <p:tgtEl>
                                          <p:spTgt spid="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latin typeface="Segoe Print" pitchFamily="2" charset="0"/>
              </a:rPr>
              <a:t>Comparative Executives</a:t>
            </a:r>
            <a:endParaRPr lang="en-US" dirty="0">
              <a:latin typeface="Segoe Print" pitchFamily="2" charset="0"/>
            </a:endParaRPr>
          </a:p>
        </p:txBody>
      </p:sp>
      <p:graphicFrame>
        <p:nvGraphicFramePr>
          <p:cNvPr id="9" name="Content Placeholder 8"/>
          <p:cNvGraphicFramePr>
            <a:graphicFrameLocks noGrp="1"/>
          </p:cNvGraphicFramePr>
          <p:nvPr>
            <p:ph sz="quarter" idx="1"/>
            <p:extLst>
              <p:ext uri="{D42A27DB-BD31-4B8C-83A1-F6EECF244321}">
                <p14:modId xmlns:p14="http://schemas.microsoft.com/office/powerpoint/2010/main" val="475868535"/>
              </p:ext>
            </p:extLst>
          </p:nvPr>
        </p:nvGraphicFramePr>
        <p:xfrm>
          <a:off x="457200" y="1219200"/>
          <a:ext cx="8229600" cy="4953000"/>
        </p:xfrm>
        <a:graphic>
          <a:graphicData uri="http://schemas.openxmlformats.org/drawingml/2006/table">
            <a:tbl>
              <a:tblPr firstRow="1" bandRow="1">
                <a:tableStyleId>{5C22544A-7EE6-4342-B048-85BDC9FD1C3A}</a:tableStyleId>
              </a:tblPr>
              <a:tblGrid>
                <a:gridCol w="4114800"/>
                <a:gridCol w="4114800"/>
              </a:tblGrid>
              <a:tr h="457200">
                <a:tc>
                  <a:txBody>
                    <a:bodyPr/>
                    <a:lstStyle/>
                    <a:p>
                      <a:r>
                        <a:rPr lang="en-US" b="1" dirty="0" smtClean="0"/>
                        <a:t>Prime Minister of Britain</a:t>
                      </a:r>
                      <a:endParaRPr lang="en-US" b="1" dirty="0"/>
                    </a:p>
                  </a:txBody>
                  <a:tcPr/>
                </a:tc>
                <a:tc>
                  <a:txBody>
                    <a:bodyPr/>
                    <a:lstStyle/>
                    <a:p>
                      <a:r>
                        <a:rPr lang="en-US" dirty="0" smtClean="0"/>
                        <a:t>President of the U.S.</a:t>
                      </a:r>
                      <a:endParaRPr lang="en-US" dirty="0"/>
                    </a:p>
                  </a:txBody>
                  <a:tcPr/>
                </a:tc>
              </a:tr>
              <a:tr h="838200">
                <a:tc>
                  <a:txBody>
                    <a:bodyPr/>
                    <a:lstStyle/>
                    <a:p>
                      <a:r>
                        <a:rPr lang="en-US" dirty="0" smtClean="0"/>
                        <a:t>Serves only as long as he/she remains leader of majority party/coalition</a:t>
                      </a:r>
                    </a:p>
                    <a:p>
                      <a:endParaRPr lang="en-US" dirty="0"/>
                    </a:p>
                  </a:txBody>
                  <a:tcPr/>
                </a:tc>
                <a:tc>
                  <a:txBody>
                    <a:bodyPr/>
                    <a:lstStyle/>
                    <a:p>
                      <a:endParaRPr lang="en-US" dirty="0"/>
                    </a:p>
                  </a:txBody>
                  <a:tcPr/>
                </a:tc>
              </a:tr>
              <a:tr h="838200">
                <a:tc>
                  <a:txBody>
                    <a:bodyPr/>
                    <a:lstStyle/>
                    <a:p>
                      <a:r>
                        <a:rPr lang="en-US" dirty="0" smtClean="0"/>
                        <a:t>Elected as a member of Parliament</a:t>
                      </a:r>
                    </a:p>
                    <a:p>
                      <a:endParaRPr lang="en-US" dirty="0"/>
                    </a:p>
                  </a:txBody>
                  <a:tcPr/>
                </a:tc>
                <a:tc>
                  <a:txBody>
                    <a:bodyPr/>
                    <a:lstStyle/>
                    <a:p>
                      <a:endParaRPr lang="en-US" dirty="0"/>
                    </a:p>
                  </a:txBody>
                  <a:tcPr/>
                </a:tc>
              </a:tr>
              <a:tr h="838200">
                <a:tc>
                  <a:txBody>
                    <a:bodyPr/>
                    <a:lstStyle/>
                    <a:p>
                      <a:r>
                        <a:rPr lang="en-US" dirty="0" smtClean="0"/>
                        <a:t>Has an excellent chance of getting his/her programs past Parliament</a:t>
                      </a:r>
                    </a:p>
                    <a:p>
                      <a:endParaRPr lang="en-US" dirty="0"/>
                    </a:p>
                  </a:txBody>
                  <a:tcPr/>
                </a:tc>
                <a:tc>
                  <a:txBody>
                    <a:bodyPr/>
                    <a:lstStyle/>
                    <a:p>
                      <a:endParaRPr lang="en-US" dirty="0"/>
                    </a:p>
                  </a:txBody>
                  <a:tcPr/>
                </a:tc>
              </a:tr>
              <a:tr h="838200">
                <a:tc>
                  <a:txBody>
                    <a:bodyPr/>
                    <a:lstStyle/>
                    <a:p>
                      <a:r>
                        <a:rPr lang="en-US" dirty="0" smtClean="0"/>
                        <a:t>Cabinet members are always MP’s &amp; leaders of majority party</a:t>
                      </a:r>
                    </a:p>
                    <a:p>
                      <a:endParaRPr lang="en-US" dirty="0"/>
                    </a:p>
                  </a:txBody>
                  <a:tcPr/>
                </a:tc>
                <a:tc>
                  <a:txBody>
                    <a:bodyPr/>
                    <a:lstStyle/>
                    <a:p>
                      <a:endParaRPr lang="en-US" dirty="0"/>
                    </a:p>
                  </a:txBody>
                  <a:tcPr/>
                </a:tc>
              </a:tr>
              <a:tr h="838200">
                <a:tc>
                  <a:txBody>
                    <a:bodyPr/>
                    <a:lstStyle/>
                    <a:p>
                      <a:r>
                        <a:rPr lang="en-US" dirty="0" smtClean="0"/>
                        <a:t>Cabinet members not experts in policy areas; rely on Whitehall</a:t>
                      </a:r>
                    </a:p>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40170345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4225</TotalTime>
  <Words>2261</Words>
  <Application>Microsoft Office PowerPoint</Application>
  <PresentationFormat>On-screen Show (4:3)</PresentationFormat>
  <Paragraphs>290</Paragraphs>
  <Slides>23</Slides>
  <Notes>19</Notes>
  <HiddenSlides>1</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Arial</vt:lpstr>
      <vt:lpstr>Bookman Old Style</vt:lpstr>
      <vt:lpstr>Calibri</vt:lpstr>
      <vt:lpstr>Courier New</vt:lpstr>
      <vt:lpstr>Gill Sans MT</vt:lpstr>
      <vt:lpstr>Segoe Print</vt:lpstr>
      <vt:lpstr>Wingdings</vt:lpstr>
      <vt:lpstr>Wingdings 3</vt:lpstr>
      <vt:lpstr>Origin</vt:lpstr>
      <vt:lpstr>Part 2:  Governance &amp; Policy-Making</vt:lpstr>
      <vt:lpstr>Organization of the State</vt:lpstr>
      <vt:lpstr>Constitutional Monarchy</vt:lpstr>
      <vt:lpstr>The Executive</vt:lpstr>
      <vt:lpstr>How is Prime Minister Chosen?</vt:lpstr>
      <vt:lpstr>The Executive</vt:lpstr>
      <vt:lpstr>The Executive</vt:lpstr>
      <vt:lpstr>The Executive</vt:lpstr>
      <vt:lpstr>Comparative Executives</vt:lpstr>
      <vt:lpstr>Comparative Executives</vt:lpstr>
      <vt:lpstr>Parliament</vt:lpstr>
      <vt:lpstr>PowerPoint Presentation</vt:lpstr>
      <vt:lpstr>House of Lords</vt:lpstr>
      <vt:lpstr>PowerPoint Presentation</vt:lpstr>
      <vt:lpstr>House of Commons (Lower House)</vt:lpstr>
      <vt:lpstr>PowerPoint Presentation</vt:lpstr>
      <vt:lpstr>Party Discipline</vt:lpstr>
      <vt:lpstr>PowerPoint Presentation</vt:lpstr>
      <vt:lpstr>How to Get Elected to House of Commons</vt:lpstr>
      <vt:lpstr>Current House of Commons by Party</vt:lpstr>
      <vt:lpstr>U.S. vs British Elections</vt:lpstr>
      <vt:lpstr>U.S. vs British Elections</vt:lpstr>
      <vt:lpstr>Judiciary - Supreme Court</vt:lpstr>
    </vt:vector>
  </TitlesOfParts>
  <Company>Lausanne Collegiate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United Kingdom</dc:title>
  <dc:creator>James Wehrli</dc:creator>
  <cp:lastModifiedBy>James Phelan</cp:lastModifiedBy>
  <cp:revision>295</cp:revision>
  <cp:lastPrinted>2015-09-09T12:41:41Z</cp:lastPrinted>
  <dcterms:created xsi:type="dcterms:W3CDTF">2011-12-23T02:33:30Z</dcterms:created>
  <dcterms:modified xsi:type="dcterms:W3CDTF">2015-12-02T18:39:10Z</dcterms:modified>
</cp:coreProperties>
</file>