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15"/>
  </p:notesMasterIdLst>
  <p:sldIdLst>
    <p:sldId id="256" r:id="rId2"/>
    <p:sldId id="257" r:id="rId3"/>
    <p:sldId id="297" r:id="rId4"/>
    <p:sldId id="258" r:id="rId5"/>
    <p:sldId id="298" r:id="rId6"/>
    <p:sldId id="299" r:id="rId7"/>
    <p:sldId id="300" r:id="rId8"/>
    <p:sldId id="301" r:id="rId9"/>
    <p:sldId id="302" r:id="rId10"/>
    <p:sldId id="264" r:id="rId11"/>
    <p:sldId id="265" r:id="rId12"/>
    <p:sldId id="304"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08" y="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7F6E3-BE39-CF48-B24D-3A905CEBB479}"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A7BA4-D715-E54F-960D-ABA1F3C5EA51}" type="slidenum">
              <a:rPr lang="en-US" smtClean="0"/>
              <a:t>‹#›</a:t>
            </a:fld>
            <a:endParaRPr lang="en-US"/>
          </a:p>
        </p:txBody>
      </p:sp>
    </p:spTree>
    <p:extLst>
      <p:ext uri="{BB962C8B-B14F-4D97-AF65-F5344CB8AC3E}">
        <p14:creationId xmlns:p14="http://schemas.microsoft.com/office/powerpoint/2010/main" val="2685236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a:t>
            </a:fld>
            <a:endParaRPr lang="en-US"/>
          </a:p>
        </p:txBody>
      </p:sp>
    </p:spTree>
    <p:extLst>
      <p:ext uri="{BB962C8B-B14F-4D97-AF65-F5344CB8AC3E}">
        <p14:creationId xmlns:p14="http://schemas.microsoft.com/office/powerpoint/2010/main" val="311044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is the slide</a:t>
            </a:r>
            <a:r>
              <a:rPr lang="en-US" baseline="0" dirty="0" smtClean="0"/>
              <a:t> or hot man. D2 or X-defender plays aggressive.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13</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and D3</a:t>
            </a:r>
            <a:r>
              <a:rPr lang="en-US" baseline="0" dirty="0" smtClean="0"/>
              <a:t> do not pressure hard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5</a:t>
            </a:fld>
            <a:endParaRPr lang="en-US"/>
          </a:p>
        </p:txBody>
      </p:sp>
    </p:spTree>
    <p:extLst>
      <p:ext uri="{BB962C8B-B14F-4D97-AF65-F5344CB8AC3E}">
        <p14:creationId xmlns:p14="http://schemas.microsoft.com/office/powerpoint/2010/main" val="330350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D2 Pressures</a:t>
            </a:r>
            <a:r>
              <a:rPr lang="en-US" baseline="0" dirty="0" smtClean="0"/>
              <a:t> Hard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6</a:t>
            </a:fld>
            <a:endParaRPr lang="en-US"/>
          </a:p>
        </p:txBody>
      </p:sp>
    </p:spTree>
    <p:extLst>
      <p:ext uri="{BB962C8B-B14F-4D97-AF65-F5344CB8AC3E}">
        <p14:creationId xmlns:p14="http://schemas.microsoft.com/office/powerpoint/2010/main" val="103353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and D3</a:t>
            </a:r>
            <a:r>
              <a:rPr lang="en-US" baseline="0" dirty="0" smtClean="0"/>
              <a:t> do not pressure hard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7</a:t>
            </a:fld>
            <a:endParaRPr lang="en-US"/>
          </a:p>
        </p:txBody>
      </p:sp>
    </p:spTree>
    <p:extLst>
      <p:ext uri="{BB962C8B-B14F-4D97-AF65-F5344CB8AC3E}">
        <p14:creationId xmlns:p14="http://schemas.microsoft.com/office/powerpoint/2010/main" val="343792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LS goes,, D2 picks up man.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8</a:t>
            </a:fld>
            <a:endParaRPr lang="en-US"/>
          </a:p>
        </p:txBody>
      </p:sp>
    </p:spTree>
    <p:extLst>
      <p:ext uri="{BB962C8B-B14F-4D97-AF65-F5344CB8AC3E}">
        <p14:creationId xmlns:p14="http://schemas.microsoft.com/office/powerpoint/2010/main" val="38736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Have to get</a:t>
            </a:r>
            <a:r>
              <a:rPr lang="en-US" baseline="0" dirty="0" smtClean="0"/>
              <a:t> beat INSIDE and force the top middies into the LS Slide. Look for double teams. D1 and D3 need to pinch and look for “X” </a:t>
            </a:r>
            <a:r>
              <a:rPr lang="en-US" baseline="0" dirty="0" err="1" smtClean="0"/>
              <a:t>attackman</a:t>
            </a:r>
            <a:r>
              <a:rPr lang="en-US" baseline="0" dirty="0" smtClean="0"/>
              <a:t> sneaking around the crease. </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9</a:t>
            </a:fld>
            <a:endParaRPr lang="en-US"/>
          </a:p>
        </p:txBody>
      </p:sp>
    </p:spTree>
    <p:extLst>
      <p:ext uri="{BB962C8B-B14F-4D97-AF65-F5344CB8AC3E}">
        <p14:creationId xmlns:p14="http://schemas.microsoft.com/office/powerpoint/2010/main" val="65060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and D3 are not pressuring so the should not get BEAT!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10</a:t>
            </a:fld>
            <a:endParaRPr lang="en-US"/>
          </a:p>
        </p:txBody>
      </p:sp>
    </p:spTree>
    <p:extLst>
      <p:ext uri="{BB962C8B-B14F-4D97-AF65-F5344CB8AC3E}">
        <p14:creationId xmlns:p14="http://schemas.microsoft.com/office/powerpoint/2010/main" val="65060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11</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SS need to support crease.</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12</a:t>
            </a:fld>
            <a:endParaRPr lang="en-US"/>
          </a:p>
        </p:txBody>
      </p:sp>
    </p:spTree>
    <p:extLst>
      <p:ext uri="{BB962C8B-B14F-4D97-AF65-F5344CB8AC3E}">
        <p14:creationId xmlns:p14="http://schemas.microsoft.com/office/powerpoint/2010/main" val="283302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DAF7A-9ACD-8645-8BE0-D996122AC05A}"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3DAF7A-9ACD-8645-8BE0-D996122AC05A}"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3DAF7A-9ACD-8645-8BE0-D996122AC05A}" type="datetimeFigureOut">
              <a:rPr lang="en-US" smtClean="0"/>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66C07-2D47-5F4A-AB10-997E57535CB0}"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3DAF7A-9ACD-8645-8BE0-D996122AC05A}" type="datetimeFigureOut">
              <a:rPr lang="en-US" smtClean="0"/>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DAF7A-9ACD-8645-8BE0-D996122AC05A}" type="datetimeFigureOut">
              <a:rPr lang="en-US" smtClean="0"/>
              <a:t>3/18/14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073DAF7A-9ACD-8645-8BE0-D996122AC05A}" type="datetimeFigureOut">
              <a:rPr lang="en-US" smtClean="0"/>
              <a:t>3/18/14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3A66C07-2D47-5F4A-AB10-997E57535CB0}" type="slidenum">
              <a:rPr lang="en-US" smtClean="0"/>
              <a:t>‹#›</a:t>
            </a:fld>
            <a:endParaRPr lang="en-US"/>
          </a:p>
        </p:txBody>
      </p:sp>
      <p:pic>
        <p:nvPicPr>
          <p:cNvPr id="7" name="Picture 6"/>
          <p:cNvPicPr>
            <a:picLocks noChangeAspect="1"/>
          </p:cNvPicPr>
          <p:nvPr userDrawn="1"/>
        </p:nvPicPr>
        <p:blipFill>
          <a:blip r:embed="rId16"/>
          <a:stretch>
            <a:fillRect/>
          </a:stretch>
        </p:blipFill>
        <p:spPr>
          <a:xfrm>
            <a:off x="0" y="0"/>
            <a:ext cx="9144000" cy="6858000"/>
          </a:xfrm>
          <a:prstGeom prst="rect">
            <a:avLst/>
          </a:prstGeom>
        </p:spPr>
      </p:pic>
      <p:cxnSp>
        <p:nvCxnSpPr>
          <p:cNvPr id="9" name="Straight Connector 8"/>
          <p:cNvCxnSpPr/>
          <p:nvPr userDrawn="1"/>
        </p:nvCxnSpPr>
        <p:spPr>
          <a:xfrm flipV="1">
            <a:off x="0" y="1371600"/>
            <a:ext cx="9144000" cy="25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905000" y="1397000"/>
            <a:ext cx="0" cy="5562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7340600" y="1397000"/>
            <a:ext cx="12700" cy="54610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a:off x="4127500" y="4191000"/>
            <a:ext cx="1155700" cy="1179576"/>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4229100" y="4610100"/>
            <a:ext cx="939800" cy="620776"/>
          </a:xfrm>
          <a:prstGeom prst="triangl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a:t>
            </a:r>
            <a:br>
              <a:rPr lang="en-US" dirty="0" smtClean="0"/>
            </a:br>
            <a:r>
              <a:rPr lang="en-US" dirty="0" smtClean="0"/>
              <a:t>The Pressure Zone Defense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4619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064000" y="303014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098800" y="241573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05225" y="37422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65279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54600" y="3742214"/>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5118100" y="2457608"/>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8525" y="15811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1.11111E-6 L -0.12916 0.27963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7.77778E-6 L -0.08333 -0.01666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66667E-6 -7.40741E-6 L -0.04583 0.06735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7 8.51852E-6 L -0.02309 8.51852E-6 " pathEditMode="relative" ptsTypes="AA">
                                      <p:cBhvr>
                                        <p:cTn id="12" dur="20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11111E-6 1.48148E-6 L 0.04184 0.03379 " pathEditMode="relative" ptsTypes="AA">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79900" y="338506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746500" y="278507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58975" y="33538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21100" y="386183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673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813300" y="287877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933450" y="35384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5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5.18519E-6 L 0.39306 0.42038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44444E-6 3.33333E-6 L 0.03611 0.04815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67362E-19 -2.59259E-6 L -0.025 0.04838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94444E-6 -2.59259E-6 L -1.94444E-6 0.06273 " pathEditMode="relative" ptsTypes="AA">
                                      <p:cBhvr>
                                        <p:cTn id="12" dur="2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6 -1.11111E-6 L 0.05087 0.24629 " pathEditMode="relative" ptsTypes="AA">
                                      <p:cBhvr>
                                        <p:cTn id="1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19600" y="3837464"/>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24300" y="303426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397250" y="382786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78300" y="569698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638800" y="38079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03750" y="293850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85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87 -3.33333E-6 C -0.0066 -0.00231 -0.0158 -0.00764 -0.02101 -0.01134 C -0.02327 -0.01782 -0.02327 -0.01412 -0.01823 -0.01828 C -0.01702 -0.01967 -0.0158 -0.02152 -0.01424 -0.02245 C -0.00139 -0.03333 0.01319 -0.0412 0.02882 -0.04652 C 0.03958 -0.05532 0.04965 -0.06458 0.05833 -0.07592 C 0.06337 -0.08264 0.06076 -0.08287 0.06632 -0.08842 C 0.07673 -0.09953 0.06337 -0.08194 0.07448 -0.0956 C 0.07969 -0.10231 0.08333 -0.10926 0.08923 -0.11527 C 0.09271 -0.12477 0.09809 -0.13379 0.10139 -0.14328 C 0.10295 -0.17129 0.10278 -0.15926 0.10278 -0.17963 " pathEditMode="relative" rAng="0" ptsTypes="ffffffffffA">
                                      <p:cBhvr>
                                        <p:cTn id="6" dur="2000" fill="hold"/>
                                        <p:tgtEl>
                                          <p:spTgt spid="6"/>
                                        </p:tgtEl>
                                        <p:attrNameLst>
                                          <p:attrName>ppt_x</p:attrName>
                                          <p:attrName>ppt_y</p:attrName>
                                        </p:attrNameLst>
                                      </p:cBhvr>
                                      <p:rCtr x="4062" y="-8981"/>
                                    </p:animMotion>
                                  </p:childTnLst>
                                </p:cTn>
                              </p:par>
                              <p:par>
                                <p:cTn id="7" presetID="0" presetClass="path" presetSubtype="0" accel="50000" decel="50000" fill="hold" grpId="0" nodeType="withEffect">
                                  <p:stCondLst>
                                    <p:cond delay="0"/>
                                  </p:stCondLst>
                                  <p:childTnLst>
                                    <p:animMotion origin="layout" path="M -4.44444E-6 3.7037E-6 L 0.10868 0.1037 " pathEditMode="relative" ptsTypes="AA">
                                      <p:cBhvr>
                                        <p:cTn id="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87850" y="38354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24300" y="304593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321050" y="3735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692650" y="5708650"/>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359400" y="377984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48200" y="304593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40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48148E-6 C -0.01163 -0.00138 -0.02344 -0.00185 -0.03472 -0.00555 C -0.04062 -0.01342 -0.04844 -0.01342 -0.05417 -0.02037 C -0.05816 -0.02523 -0.06215 -0.02962 -0.06528 -0.03518 C -0.06667 -0.03773 -0.06788 -0.0405 -0.06944 -0.04259 C -0.07587 -0.05208 -0.08437 -0.05925 -0.09028 -0.06851 C -0.09479 -0.07546 -0.09739 -0.08356 -0.10139 -0.09074 C -0.10625 -0.10972 -0.10312 -0.10254 -0.10833 -0.11296 C -0.11007 -0.12222 -0.11354 -0.12962 -0.11528 -0.13888 C -0.11493 -0.14259 -0.11389 -0.15 -0.11389 -0.15 " pathEditMode="relative" ptsTypes="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83333E-6 -2.22222E-6 L -0.11546 0.10926 " pathEditMode="relative" ptsTypes="AA">
                                      <p:cBhvr>
                                        <p:cTn id="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3"/>
            <a:ext cx="7770812" cy="1148977"/>
          </a:xfrm>
        </p:spPr>
        <p:txBody>
          <a:bodyPr>
            <a:normAutofit fontScale="90000"/>
          </a:bodyPr>
          <a:lstStyle/>
          <a:p>
            <a:r>
              <a:rPr lang="en-US" dirty="0"/>
              <a:t>I</a:t>
            </a:r>
            <a:r>
              <a:rPr lang="en-US" dirty="0" smtClean="0"/>
              <a:t>ndividual </a:t>
            </a:r>
            <a:r>
              <a:rPr lang="en-US" dirty="0"/>
              <a:t>E</a:t>
            </a:r>
            <a:r>
              <a:rPr lang="en-US" dirty="0" smtClean="0"/>
              <a:t>lements </a:t>
            </a:r>
            <a:r>
              <a:rPr lang="en-US" dirty="0"/>
              <a:t>of </a:t>
            </a:r>
            <a:r>
              <a:rPr lang="en-US" dirty="0" smtClean="0"/>
              <a:t>Sliding </a:t>
            </a:r>
            <a:r>
              <a:rPr lang="en-US" dirty="0"/>
              <a:t>T</a:t>
            </a:r>
            <a:r>
              <a:rPr lang="en-US" dirty="0" smtClean="0"/>
              <a:t>hat </a:t>
            </a:r>
            <a:r>
              <a:rPr lang="en-US" dirty="0"/>
              <a:t>R</a:t>
            </a:r>
            <a:r>
              <a:rPr lang="en-US" dirty="0" smtClean="0"/>
              <a:t>emain Universal</a:t>
            </a:r>
            <a:endParaRPr lang="en-US" dirty="0"/>
          </a:p>
        </p:txBody>
      </p:sp>
      <p:sp>
        <p:nvSpPr>
          <p:cNvPr id="3" name="Content Placeholder 2"/>
          <p:cNvSpPr>
            <a:spLocks noGrp="1"/>
          </p:cNvSpPr>
          <p:nvPr>
            <p:ph idx="1"/>
          </p:nvPr>
        </p:nvSpPr>
        <p:spPr>
          <a:xfrm>
            <a:off x="685800" y="1450041"/>
            <a:ext cx="7770813" cy="4257022"/>
          </a:xfrm>
        </p:spPr>
        <p:txBody>
          <a:bodyPr>
            <a:noAutofit/>
          </a:bodyPr>
          <a:lstStyle/>
          <a:p>
            <a:pPr marL="0" indent="0">
              <a:buNone/>
            </a:pPr>
            <a:r>
              <a:rPr lang="en-US" sz="1200" b="1" dirty="0">
                <a:solidFill>
                  <a:srgbClr val="FFFF00"/>
                </a:solidFill>
              </a:rPr>
              <a:t>1. Time the slide for when the ball carrier's head is </a:t>
            </a:r>
            <a:r>
              <a:rPr lang="en-US" sz="1200" b="1" dirty="0" smtClean="0">
                <a:solidFill>
                  <a:srgbClr val="FFFF00"/>
                </a:solidFill>
              </a:rPr>
              <a:t>turned.</a:t>
            </a:r>
            <a:r>
              <a:rPr lang="en-US" sz="1200" b="1" dirty="0">
                <a:solidFill>
                  <a:srgbClr val="FFFF00"/>
                </a:solidFill>
              </a:rPr>
              <a:t> </a:t>
            </a:r>
            <a:r>
              <a:rPr lang="en-US" sz="1200" b="1" dirty="0" smtClean="0">
                <a:solidFill>
                  <a:srgbClr val="FFFF00"/>
                </a:solidFill>
              </a:rPr>
              <a:t>Some </a:t>
            </a:r>
            <a:r>
              <a:rPr lang="en-US" sz="1200" b="1" dirty="0">
                <a:solidFill>
                  <a:srgbClr val="FFFF00"/>
                </a:solidFill>
              </a:rPr>
              <a:t>long poles have itchy trigger fingers and will jump the line on a slide. This gives the ball carrier an opportunity to anticipate the slide and either step around it or feed his teammate left uncovered by the slide. As a guide, pick out a decal on the rear quarter panel of the opposing team's helmet - when you see it, you're in the ball carrier's blind spot. That's your go point. This is most pertinent when making adjacent slides up top or near goal line extended, and when sliding to execute a double team.</a:t>
            </a:r>
          </a:p>
          <a:p>
            <a:pPr marL="0" indent="0">
              <a:buNone/>
            </a:pPr>
            <a:r>
              <a:rPr lang="en-US" sz="1200" b="1" dirty="0">
                <a:solidFill>
                  <a:srgbClr val="FFFF00"/>
                </a:solidFill>
              </a:rPr>
              <a:t> 2. If you know he's a feeder, fake </a:t>
            </a:r>
            <a:r>
              <a:rPr lang="en-US" sz="1200" b="1" dirty="0" smtClean="0">
                <a:solidFill>
                  <a:srgbClr val="FFFF00"/>
                </a:solidFill>
              </a:rPr>
              <a:t>it.</a:t>
            </a:r>
            <a:r>
              <a:rPr lang="en-US" sz="1200" b="1" dirty="0">
                <a:solidFill>
                  <a:srgbClr val="FFFF00"/>
                </a:solidFill>
              </a:rPr>
              <a:t> </a:t>
            </a:r>
            <a:r>
              <a:rPr lang="en-US" sz="1200" b="1" dirty="0" smtClean="0">
                <a:solidFill>
                  <a:srgbClr val="FFFF00"/>
                </a:solidFill>
              </a:rPr>
              <a:t>In </a:t>
            </a:r>
            <a:r>
              <a:rPr lang="en-US" sz="1200" b="1" dirty="0">
                <a:solidFill>
                  <a:srgbClr val="FFFF00"/>
                </a:solidFill>
              </a:rPr>
              <a:t>this bit of trickery, you want the ball carrier to see you coming. Sell the slide by taking a few steps in his direction, but then pull up. Feeders by definition are more cerebral and have less escapable speed. Make him hesitate, and he should be ripe for a hard check from the on-ball defender</a:t>
            </a:r>
            <a:r>
              <a:rPr lang="en-US" sz="1200" b="1" dirty="0" smtClean="0">
                <a:solidFill>
                  <a:srgbClr val="FFFF00"/>
                </a:solidFill>
              </a:rPr>
              <a:t>.</a:t>
            </a:r>
          </a:p>
          <a:p>
            <a:pPr marL="0" indent="0">
              <a:buNone/>
            </a:pPr>
            <a:r>
              <a:rPr lang="en-US" sz="1200" b="1" dirty="0" smtClean="0">
                <a:solidFill>
                  <a:srgbClr val="FFFF00"/>
                </a:solidFill>
              </a:rPr>
              <a:t> </a:t>
            </a:r>
            <a:r>
              <a:rPr lang="en-US" sz="1200" b="1" dirty="0">
                <a:solidFill>
                  <a:srgbClr val="FFFF00"/>
                </a:solidFill>
              </a:rPr>
              <a:t>3. Slide to the head of his </a:t>
            </a:r>
            <a:r>
              <a:rPr lang="en-US" sz="1200" b="1" dirty="0" smtClean="0">
                <a:solidFill>
                  <a:srgbClr val="FFFF00"/>
                </a:solidFill>
              </a:rPr>
              <a:t>stick.</a:t>
            </a:r>
            <a:r>
              <a:rPr lang="en-US" sz="1200" b="1" dirty="0">
                <a:solidFill>
                  <a:srgbClr val="FFFF00"/>
                </a:solidFill>
              </a:rPr>
              <a:t> </a:t>
            </a:r>
            <a:r>
              <a:rPr lang="en-US" sz="1200" b="1" dirty="0" smtClean="0">
                <a:solidFill>
                  <a:srgbClr val="FFFF00"/>
                </a:solidFill>
              </a:rPr>
              <a:t>Many </a:t>
            </a:r>
            <a:r>
              <a:rPr lang="en-US" sz="1200" b="1" dirty="0">
                <a:solidFill>
                  <a:srgbClr val="FFFF00"/>
                </a:solidFill>
              </a:rPr>
              <a:t>defensemen make the mistake of sliding to the ball carrier's body. An advantageous shooter can simply use that as a </a:t>
            </a:r>
            <a:r>
              <a:rPr lang="en-US" sz="1200" b="1" dirty="0" smtClean="0">
                <a:solidFill>
                  <a:srgbClr val="FFFF00"/>
                </a:solidFill>
              </a:rPr>
              <a:t>screen. Instead</a:t>
            </a:r>
            <a:r>
              <a:rPr lang="en-US" sz="1200" b="1" dirty="0">
                <a:solidFill>
                  <a:srgbClr val="FFFF00"/>
                </a:solidFill>
              </a:rPr>
              <a:t>, know the ball carrier's strong hand, and shade to that </a:t>
            </a:r>
            <a:r>
              <a:rPr lang="en-US" sz="1200" b="1" dirty="0" smtClean="0">
                <a:solidFill>
                  <a:srgbClr val="FFFF00"/>
                </a:solidFill>
              </a:rPr>
              <a:t>side. If </a:t>
            </a:r>
            <a:r>
              <a:rPr lang="en-US" sz="1200" b="1" dirty="0">
                <a:solidFill>
                  <a:srgbClr val="FFFF00"/>
                </a:solidFill>
              </a:rPr>
              <a:t>not</a:t>
            </a:r>
            <a:r>
              <a:rPr lang="en-US" sz="1200" b="1" dirty="0" smtClean="0">
                <a:solidFill>
                  <a:srgbClr val="FFFF00"/>
                </a:solidFill>
              </a:rPr>
              <a:t>, the attacker is </a:t>
            </a:r>
            <a:r>
              <a:rPr lang="en-US" sz="1200" b="1" dirty="0">
                <a:solidFill>
                  <a:srgbClr val="FFFF00"/>
                </a:solidFill>
              </a:rPr>
              <a:t>going to take that extra step to shoot around your body</a:t>
            </a:r>
            <a:r>
              <a:rPr lang="en-US" sz="1200" b="1" dirty="0" smtClean="0">
                <a:solidFill>
                  <a:srgbClr val="FFFF00"/>
                </a:solidFill>
              </a:rPr>
              <a:t>.”</a:t>
            </a:r>
          </a:p>
          <a:p>
            <a:pPr marL="0" indent="0">
              <a:buNone/>
            </a:pPr>
            <a:r>
              <a:rPr lang="en-US" sz="1200" b="1" dirty="0" smtClean="0">
                <a:solidFill>
                  <a:srgbClr val="FFFF00"/>
                </a:solidFill>
              </a:rPr>
              <a:t> </a:t>
            </a:r>
            <a:r>
              <a:rPr lang="en-US" sz="1200" b="1" dirty="0">
                <a:solidFill>
                  <a:srgbClr val="FFFF00"/>
                </a:solidFill>
              </a:rPr>
              <a:t>4. Don't slide to where the ball carrier is; slide to where he's going to </a:t>
            </a:r>
            <a:r>
              <a:rPr lang="en-US" sz="1200" b="1" dirty="0" smtClean="0">
                <a:solidFill>
                  <a:srgbClr val="FFFF00"/>
                </a:solidFill>
              </a:rPr>
              <a:t>be.</a:t>
            </a:r>
            <a:r>
              <a:rPr lang="en-US" sz="1200" b="1" dirty="0">
                <a:solidFill>
                  <a:srgbClr val="FFFF00"/>
                </a:solidFill>
              </a:rPr>
              <a:t> </a:t>
            </a:r>
            <a:r>
              <a:rPr lang="en-US" sz="1200" b="1" dirty="0" smtClean="0">
                <a:solidFill>
                  <a:srgbClr val="FFFF00"/>
                </a:solidFill>
              </a:rPr>
              <a:t>Always </a:t>
            </a:r>
            <a:r>
              <a:rPr lang="en-US" sz="1200" b="1" dirty="0">
                <a:solidFill>
                  <a:srgbClr val="FFFF00"/>
                </a:solidFill>
              </a:rPr>
              <a:t>slide on a "smart </a:t>
            </a:r>
            <a:r>
              <a:rPr lang="en-US" sz="1200" b="1" dirty="0" smtClean="0">
                <a:solidFill>
                  <a:srgbClr val="FFFF00"/>
                </a:solidFill>
              </a:rPr>
              <a:t>angle” </a:t>
            </a:r>
            <a:r>
              <a:rPr lang="en-US" sz="1200" b="1" dirty="0">
                <a:solidFill>
                  <a:srgbClr val="FFFF00"/>
                </a:solidFill>
              </a:rPr>
              <a:t>rather than on a flat angle. Anticipate his movement. Even if you don't make contact, you can alter the ball carrier's intended course</a:t>
            </a:r>
            <a:r>
              <a:rPr lang="en-US" sz="1200" b="1" dirty="0" smtClean="0">
                <a:solidFill>
                  <a:srgbClr val="FFFF00"/>
                </a:solidFill>
              </a:rPr>
              <a:t>.</a:t>
            </a:r>
          </a:p>
          <a:p>
            <a:pPr marL="0" indent="0">
              <a:buNone/>
            </a:pPr>
            <a:r>
              <a:rPr lang="en-US" sz="1200" b="1" dirty="0" smtClean="0">
                <a:solidFill>
                  <a:srgbClr val="FFFF00"/>
                </a:solidFill>
              </a:rPr>
              <a:t>5</a:t>
            </a:r>
            <a:r>
              <a:rPr lang="en-US" sz="1200" b="1" dirty="0">
                <a:solidFill>
                  <a:srgbClr val="FFFF00"/>
                </a:solidFill>
              </a:rPr>
              <a:t>. Never slide to check; slide to stop the ball. And yes, this sometimes means putting your body in the line of fire. Man up, cowboy!</a:t>
            </a:r>
          </a:p>
        </p:txBody>
      </p:sp>
    </p:spTree>
    <p:extLst>
      <p:ext uri="{BB962C8B-B14F-4D97-AF65-F5344CB8AC3E}">
        <p14:creationId xmlns:p14="http://schemas.microsoft.com/office/powerpoint/2010/main" val="2064155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a:t>
            </a:r>
            <a:r>
              <a:rPr lang="en-US" dirty="0" smtClean="0"/>
              <a:t>Defense</a:t>
            </a:r>
            <a:endParaRPr lang="en-US" dirty="0"/>
          </a:p>
        </p:txBody>
      </p:sp>
      <p:sp>
        <p:nvSpPr>
          <p:cNvPr id="3" name="TextBox 2"/>
          <p:cNvSpPr txBox="1"/>
          <p:nvPr/>
        </p:nvSpPr>
        <p:spPr>
          <a:xfrm>
            <a:off x="1358900" y="1828800"/>
            <a:ext cx="6591300" cy="3416320"/>
          </a:xfrm>
          <a:prstGeom prst="rect">
            <a:avLst/>
          </a:prstGeom>
          <a:noFill/>
        </p:spPr>
        <p:txBody>
          <a:bodyPr wrap="square" rtlCol="0">
            <a:spAutoFit/>
          </a:bodyPr>
          <a:lstStyle/>
          <a:p>
            <a:r>
              <a:rPr lang="en-US" dirty="0" smtClean="0"/>
              <a:t>The wing defenders DO NOT PLAY AGRESSIVE. </a:t>
            </a:r>
            <a:endParaRPr lang="en-US" dirty="0"/>
          </a:p>
          <a:p>
            <a:endParaRPr lang="en-US" dirty="0" smtClean="0"/>
          </a:p>
          <a:p>
            <a:r>
              <a:rPr lang="en-US" dirty="0" smtClean="0"/>
              <a:t>X defender  plays aggressive.</a:t>
            </a:r>
          </a:p>
          <a:p>
            <a:endParaRPr lang="en-US" dirty="0"/>
          </a:p>
          <a:p>
            <a:r>
              <a:rPr lang="en-US" dirty="0" smtClean="0"/>
              <a:t>Short Stick defenders up to play aggressive and force man into crease slide when beat. </a:t>
            </a:r>
          </a:p>
          <a:p>
            <a:endParaRPr lang="en-US" dirty="0"/>
          </a:p>
          <a:p>
            <a:r>
              <a:rPr lang="en-US" dirty="0" smtClean="0"/>
              <a:t>LS is the SLIDE or HOT man when ball is up top and at X.</a:t>
            </a:r>
          </a:p>
          <a:p>
            <a:endParaRPr lang="en-US" dirty="0"/>
          </a:p>
          <a:p>
            <a:r>
              <a:rPr lang="en-US" dirty="0" smtClean="0"/>
              <a:t>BACK SIDE NEEDS TO SUPPORT CREASE AT ALL TIMES!</a:t>
            </a:r>
          </a:p>
          <a:p>
            <a:endParaRPr lang="en-US" dirty="0"/>
          </a:p>
          <a:p>
            <a:endParaRPr lang="en-US" dirty="0"/>
          </a:p>
        </p:txBody>
      </p:sp>
    </p:spTree>
    <p:extLst>
      <p:ext uri="{BB962C8B-B14F-4D97-AF65-F5344CB8AC3E}">
        <p14:creationId xmlns:p14="http://schemas.microsoft.com/office/powerpoint/2010/main" val="3593212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307834"/>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739" y="3077001"/>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060700" y="2194004"/>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16200" y="3461266"/>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286250" y="3830598"/>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51400" y="3320018"/>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5054600" y="2455207"/>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5350" y="14721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213100" y="1872734"/>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3152140" y="1872734"/>
            <a:ext cx="505460" cy="3693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2801620" y="3169334"/>
            <a:ext cx="513080" cy="32110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93943" y="2090003"/>
            <a:ext cx="561340" cy="36520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263688" y="2752288"/>
            <a:ext cx="448012" cy="2989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41477" y="3775333"/>
            <a:ext cx="532715" cy="27699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993943" y="2937986"/>
            <a:ext cx="576580"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5021329" y="2990502"/>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2801620" y="3169334"/>
            <a:ext cx="636270" cy="276999"/>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5013960" y="2101671"/>
            <a:ext cx="556563" cy="276999"/>
          </a:xfrm>
          <a:prstGeom prst="rect">
            <a:avLst/>
          </a:prstGeom>
        </p:spPr>
        <p:txBody>
          <a:bodyPr wrap="none">
            <a:spAutoFit/>
          </a:bodyPr>
          <a:lstStyle/>
          <a:p>
            <a:r>
              <a:rPr lang="en-US" sz="1200" dirty="0" smtClean="0"/>
              <a:t>Right</a:t>
            </a:r>
            <a:endParaRPr lang="en-US" sz="1200" dirty="0"/>
          </a:p>
        </p:txBody>
      </p:sp>
      <p:sp>
        <p:nvSpPr>
          <p:cNvPr id="30" name="Rectangle 29"/>
          <p:cNvSpPr/>
          <p:nvPr/>
        </p:nvSpPr>
        <p:spPr>
          <a:xfrm>
            <a:off x="4203700" y="2752288"/>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4604806" y="3775333"/>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16353095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853295" y="3215501"/>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350260" y="2563336"/>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16200" y="3464867"/>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759200" y="4028996"/>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597400" y="3606463"/>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08500" y="2752467"/>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971550" y="3559433"/>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91460" y="3215501"/>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2797810" y="3188551"/>
            <a:ext cx="603250" cy="33174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3728720" y="3689349"/>
            <a:ext cx="525780" cy="378083"/>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3626153" y="2325806"/>
            <a:ext cx="561340" cy="36520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3857293" y="2802919"/>
            <a:ext cx="625812" cy="36486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636279" y="2407166"/>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818103" y="3267501"/>
            <a:ext cx="549194"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818103" y="3315552"/>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3759200" y="3744099"/>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3626153" y="2349142"/>
            <a:ext cx="556563" cy="276999"/>
          </a:xfrm>
          <a:prstGeom prst="rect">
            <a:avLst/>
          </a:prstGeom>
        </p:spPr>
        <p:txBody>
          <a:bodyPr wrap="none">
            <a:spAutoFit/>
          </a:bodyPr>
          <a:lstStyle/>
          <a:p>
            <a:r>
              <a:rPr lang="en-US" sz="1200" dirty="0" smtClean="0"/>
              <a:t>Right</a:t>
            </a:r>
            <a:endParaRPr lang="en-US" sz="1200" dirty="0"/>
          </a:p>
        </p:txBody>
      </p:sp>
      <p:sp>
        <p:nvSpPr>
          <p:cNvPr id="30" name="Rectangle 29"/>
          <p:cNvSpPr/>
          <p:nvPr/>
        </p:nvSpPr>
        <p:spPr>
          <a:xfrm>
            <a:off x="3906823" y="2844452"/>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4664043" y="2424836"/>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23007309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76702" y="3866981"/>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62406" y="3023273"/>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622887" y="3756451"/>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22803" y="5791367"/>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43505" y="3779270"/>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33845" y="3023273"/>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64043"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533905" y="5514369"/>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4502155" y="5514368"/>
            <a:ext cx="590545" cy="276999"/>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5375915" y="3414740"/>
            <a:ext cx="525780" cy="378083"/>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3804712" y="3491109"/>
            <a:ext cx="518091" cy="29519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517693" y="3576250"/>
            <a:ext cx="625812" cy="36486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818103" y="2701834"/>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091006" y="2653076"/>
            <a:ext cx="549194"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070813" y="2706455"/>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5375915" y="3479452"/>
            <a:ext cx="605790" cy="276999"/>
          </a:xfrm>
          <a:prstGeom prst="rect">
            <a:avLst/>
          </a:prstGeom>
          <a:noFill/>
        </p:spPr>
        <p:txBody>
          <a:bodyPr wrap="square" rtlCol="0">
            <a:spAutoFit/>
          </a:bodyPr>
          <a:lstStyle/>
          <a:p>
            <a:r>
              <a:rPr lang="en-US" sz="1200" dirty="0" smtClean="0"/>
              <a:t>Right</a:t>
            </a:r>
            <a:endParaRPr lang="en-US" sz="1200" dirty="0"/>
          </a:p>
        </p:txBody>
      </p:sp>
      <p:sp>
        <p:nvSpPr>
          <p:cNvPr id="29" name="Rectangle 28"/>
          <p:cNvSpPr/>
          <p:nvPr/>
        </p:nvSpPr>
        <p:spPr>
          <a:xfrm>
            <a:off x="3807315" y="3515824"/>
            <a:ext cx="556563" cy="276999"/>
          </a:xfrm>
          <a:prstGeom prst="rect">
            <a:avLst/>
          </a:prstGeom>
        </p:spPr>
        <p:txBody>
          <a:bodyPr wrap="none">
            <a:spAutoFit/>
          </a:bodyPr>
          <a:lstStyle/>
          <a:p>
            <a:r>
              <a:rPr lang="en-US" sz="1200" dirty="0" smtClean="0"/>
              <a:t>Right</a:t>
            </a:r>
            <a:endParaRPr lang="en-US" sz="1200" dirty="0"/>
          </a:p>
        </p:txBody>
      </p:sp>
      <p:sp>
        <p:nvSpPr>
          <p:cNvPr id="30" name="Rectangle 29"/>
          <p:cNvSpPr/>
          <p:nvPr/>
        </p:nvSpPr>
        <p:spPr>
          <a:xfrm>
            <a:off x="4569267" y="3616751"/>
            <a:ext cx="530839" cy="276999"/>
          </a:xfrm>
          <a:prstGeom prst="rect">
            <a:avLst/>
          </a:prstGeom>
        </p:spPr>
        <p:txBody>
          <a:bodyPr wrap="none">
            <a:spAutoFit/>
          </a:bodyPr>
          <a:lstStyle/>
          <a:p>
            <a:r>
              <a:rPr lang="en-US" sz="1200" dirty="0" smtClean="0"/>
              <a:t>HOT</a:t>
            </a:r>
            <a:endParaRPr lang="en-US" sz="1200" dirty="0"/>
          </a:p>
        </p:txBody>
      </p:sp>
      <p:sp>
        <p:nvSpPr>
          <p:cNvPr id="31" name="Rectangle 30"/>
          <p:cNvSpPr/>
          <p:nvPr/>
        </p:nvSpPr>
        <p:spPr>
          <a:xfrm>
            <a:off x="4845867" y="2722421"/>
            <a:ext cx="569387" cy="276999"/>
          </a:xfrm>
          <a:prstGeom prst="rect">
            <a:avLst/>
          </a:prstGeom>
        </p:spPr>
        <p:txBody>
          <a:bodyPr wrap="none">
            <a:spAutoFit/>
          </a:bodyPr>
          <a:lstStyle/>
          <a:p>
            <a:r>
              <a:rPr lang="en-US" sz="1200" dirty="0" smtClean="0"/>
              <a:t>Crash</a:t>
            </a:r>
            <a:endParaRPr lang="en-US" sz="1200" dirty="0"/>
          </a:p>
        </p:txBody>
      </p:sp>
    </p:spTree>
    <p:extLst>
      <p:ext uri="{BB962C8B-B14F-4D97-AF65-F5344CB8AC3E}">
        <p14:creationId xmlns:p14="http://schemas.microsoft.com/office/powerpoint/2010/main" val="7780770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267979" y="3206918"/>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654341" y="3243286"/>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19502" y="2961826"/>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84616" y="3822529"/>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33900" y="3815144"/>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076706" y="3524418"/>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5291102" y="2751523"/>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181943" y="32894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39985" y="3281028"/>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6324356" y="3294257"/>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4967403" y="3608853"/>
            <a:ext cx="452936" cy="28489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51239" y="2961826"/>
            <a:ext cx="440524" cy="3151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3919502" y="3537466"/>
            <a:ext cx="640054" cy="3243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5420339" y="2442774"/>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075164" y="2615425"/>
            <a:ext cx="458736"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032266" y="2659190"/>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4951239" y="3612618"/>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4889500" y="2978126"/>
            <a:ext cx="530839" cy="276999"/>
          </a:xfrm>
          <a:prstGeom prst="rect">
            <a:avLst/>
          </a:prstGeom>
        </p:spPr>
        <p:txBody>
          <a:bodyPr wrap="none">
            <a:spAutoFit/>
          </a:bodyPr>
          <a:lstStyle/>
          <a:p>
            <a:r>
              <a:rPr lang="en-US" sz="1200" dirty="0" smtClean="0"/>
              <a:t>HOT</a:t>
            </a:r>
            <a:endParaRPr lang="en-US" sz="1200" dirty="0"/>
          </a:p>
        </p:txBody>
      </p:sp>
      <p:sp>
        <p:nvSpPr>
          <p:cNvPr id="30" name="Rectangle 29"/>
          <p:cNvSpPr/>
          <p:nvPr/>
        </p:nvSpPr>
        <p:spPr>
          <a:xfrm>
            <a:off x="3914704" y="3540380"/>
            <a:ext cx="569387" cy="276999"/>
          </a:xfrm>
          <a:prstGeom prst="rect">
            <a:avLst/>
          </a:prstGeom>
        </p:spPr>
        <p:txBody>
          <a:bodyPr wrap="none">
            <a:spAutoFit/>
          </a:bodyPr>
          <a:lstStyle/>
          <a:p>
            <a:r>
              <a:rPr lang="en-US" sz="1200" dirty="0" smtClean="0"/>
              <a:t>Crash</a:t>
            </a:r>
            <a:endParaRPr lang="en-US" sz="1200" dirty="0"/>
          </a:p>
        </p:txBody>
      </p:sp>
      <p:sp>
        <p:nvSpPr>
          <p:cNvPr id="32" name="Rectangle 31"/>
          <p:cNvSpPr/>
          <p:nvPr/>
        </p:nvSpPr>
        <p:spPr>
          <a:xfrm>
            <a:off x="5442563" y="2445789"/>
            <a:ext cx="556563" cy="276999"/>
          </a:xfrm>
          <a:prstGeom prst="rect">
            <a:avLst/>
          </a:prstGeom>
        </p:spPr>
        <p:txBody>
          <a:bodyPr wrap="none">
            <a:spAutoFit/>
          </a:bodyPr>
          <a:lstStyle/>
          <a:p>
            <a:r>
              <a:rPr lang="en-US" sz="1200" dirty="0" smtClean="0"/>
              <a:t>Right</a:t>
            </a:r>
            <a:endParaRPr lang="en-US" sz="1200" dirty="0"/>
          </a:p>
        </p:txBody>
      </p:sp>
    </p:spTree>
    <p:extLst>
      <p:ext uri="{BB962C8B-B14F-4D97-AF65-F5344CB8AC3E}">
        <p14:creationId xmlns:p14="http://schemas.microsoft.com/office/powerpoint/2010/main" val="28983146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495083" y="3171879"/>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675443" y="2802859"/>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5" y="2478072"/>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64513" y="3780086"/>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82763" y="3536697"/>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92299" y="3881398"/>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6324356" y="2076289"/>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37325" y="14606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537325" y="1817476"/>
            <a:ext cx="609600" cy="276999"/>
          </a:xfrm>
          <a:prstGeom prst="rect">
            <a:avLst/>
          </a:prstGeom>
          <a:noFill/>
        </p:spPr>
        <p:txBody>
          <a:bodyPr wrap="square" rtlCol="0">
            <a:spAutoFit/>
          </a:bodyPr>
          <a:lstStyle/>
          <a:p>
            <a:r>
              <a:rPr lang="en-US" sz="1200" dirty="0" smtClean="0"/>
              <a:t>Ball</a:t>
            </a:r>
            <a:endParaRPr lang="en-US" sz="1200" dirty="0"/>
          </a:p>
        </p:txBody>
      </p:sp>
      <p:sp>
        <p:nvSpPr>
          <p:cNvPr id="18" name="Oval Callout 17"/>
          <p:cNvSpPr/>
          <p:nvPr/>
        </p:nvSpPr>
        <p:spPr>
          <a:xfrm>
            <a:off x="6517188" y="1817476"/>
            <a:ext cx="473073" cy="261214"/>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Callout 19"/>
          <p:cNvSpPr/>
          <p:nvPr/>
        </p:nvSpPr>
        <p:spPr>
          <a:xfrm>
            <a:off x="5374083" y="3719383"/>
            <a:ext cx="452936" cy="284897"/>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Callout 20"/>
          <p:cNvSpPr/>
          <p:nvPr/>
        </p:nvSpPr>
        <p:spPr>
          <a:xfrm>
            <a:off x="4921980" y="2535030"/>
            <a:ext cx="440524" cy="31510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Callout 21"/>
          <p:cNvSpPr/>
          <p:nvPr/>
        </p:nvSpPr>
        <p:spPr>
          <a:xfrm>
            <a:off x="4985244" y="3257191"/>
            <a:ext cx="640054" cy="324366"/>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Callout 22"/>
          <p:cNvSpPr/>
          <p:nvPr/>
        </p:nvSpPr>
        <p:spPr>
          <a:xfrm>
            <a:off x="4040436" y="2145116"/>
            <a:ext cx="597151" cy="345301"/>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Callout 23"/>
          <p:cNvSpPr/>
          <p:nvPr/>
        </p:nvSpPr>
        <p:spPr>
          <a:xfrm>
            <a:off x="4075164" y="3419374"/>
            <a:ext cx="458736" cy="382032"/>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4013376" y="3492500"/>
            <a:ext cx="569387" cy="276999"/>
          </a:xfrm>
          <a:prstGeom prst="rect">
            <a:avLst/>
          </a:prstGeom>
        </p:spPr>
        <p:txBody>
          <a:bodyPr wrap="none">
            <a:spAutoFit/>
          </a:bodyPr>
          <a:lstStyle/>
          <a:p>
            <a:r>
              <a:rPr lang="en-US" sz="1200" dirty="0" smtClean="0"/>
              <a:t>Crash</a:t>
            </a:r>
            <a:endParaRPr lang="en-US" sz="1200" dirty="0"/>
          </a:p>
        </p:txBody>
      </p:sp>
      <p:sp>
        <p:nvSpPr>
          <p:cNvPr id="28" name="TextBox 27"/>
          <p:cNvSpPr txBox="1"/>
          <p:nvPr/>
        </p:nvSpPr>
        <p:spPr>
          <a:xfrm>
            <a:off x="5370908" y="3695015"/>
            <a:ext cx="508779" cy="284897"/>
          </a:xfrm>
          <a:prstGeom prst="rect">
            <a:avLst/>
          </a:prstGeom>
          <a:noFill/>
        </p:spPr>
        <p:txBody>
          <a:bodyPr wrap="square" rtlCol="0">
            <a:spAutoFit/>
          </a:bodyPr>
          <a:lstStyle/>
          <a:p>
            <a:r>
              <a:rPr lang="en-US" sz="1200" dirty="0" smtClean="0"/>
              <a:t>Left</a:t>
            </a:r>
            <a:endParaRPr lang="en-US" sz="1200" dirty="0"/>
          </a:p>
        </p:txBody>
      </p:sp>
      <p:sp>
        <p:nvSpPr>
          <p:cNvPr id="29" name="Rectangle 28"/>
          <p:cNvSpPr/>
          <p:nvPr/>
        </p:nvSpPr>
        <p:spPr>
          <a:xfrm>
            <a:off x="4889500" y="2570405"/>
            <a:ext cx="530839" cy="276999"/>
          </a:xfrm>
          <a:prstGeom prst="rect">
            <a:avLst/>
          </a:prstGeom>
        </p:spPr>
        <p:txBody>
          <a:bodyPr wrap="none">
            <a:spAutoFit/>
          </a:bodyPr>
          <a:lstStyle/>
          <a:p>
            <a:r>
              <a:rPr lang="en-US" sz="1200" dirty="0" smtClean="0"/>
              <a:t>HOT</a:t>
            </a:r>
            <a:endParaRPr lang="en-US" sz="1200" dirty="0"/>
          </a:p>
        </p:txBody>
      </p:sp>
      <p:sp>
        <p:nvSpPr>
          <p:cNvPr id="30" name="Rectangle 29"/>
          <p:cNvSpPr/>
          <p:nvPr/>
        </p:nvSpPr>
        <p:spPr>
          <a:xfrm>
            <a:off x="5018212" y="3304558"/>
            <a:ext cx="569387" cy="276999"/>
          </a:xfrm>
          <a:prstGeom prst="rect">
            <a:avLst/>
          </a:prstGeom>
        </p:spPr>
        <p:txBody>
          <a:bodyPr wrap="none">
            <a:spAutoFit/>
          </a:bodyPr>
          <a:lstStyle/>
          <a:p>
            <a:r>
              <a:rPr lang="en-US" sz="1200" dirty="0" smtClean="0"/>
              <a:t>Crash</a:t>
            </a:r>
            <a:endParaRPr lang="en-US" sz="1200" dirty="0"/>
          </a:p>
        </p:txBody>
      </p:sp>
      <p:sp>
        <p:nvSpPr>
          <p:cNvPr id="32" name="Rectangle 31"/>
          <p:cNvSpPr/>
          <p:nvPr/>
        </p:nvSpPr>
        <p:spPr>
          <a:xfrm>
            <a:off x="4040436" y="2168622"/>
            <a:ext cx="556563" cy="276999"/>
          </a:xfrm>
          <a:prstGeom prst="rect">
            <a:avLst/>
          </a:prstGeom>
        </p:spPr>
        <p:txBody>
          <a:bodyPr wrap="none">
            <a:spAutoFit/>
          </a:bodyPr>
          <a:lstStyle/>
          <a:p>
            <a:r>
              <a:rPr lang="en-US" sz="1200" dirty="0" smtClean="0"/>
              <a:t>Right</a:t>
            </a:r>
            <a:endParaRPr lang="en-US" sz="1200" dirty="0"/>
          </a:p>
        </p:txBody>
      </p:sp>
    </p:spTree>
    <p:extLst>
      <p:ext uri="{BB962C8B-B14F-4D97-AF65-F5344CB8AC3E}">
        <p14:creationId xmlns:p14="http://schemas.microsoft.com/office/powerpoint/2010/main" val="24468252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a:t>TECH vs. 2-3-1</a:t>
            </a:r>
          </a:p>
        </p:txBody>
      </p:sp>
      <p:sp>
        <p:nvSpPr>
          <p:cNvPr id="4" name="TextBox 3"/>
          <p:cNvSpPr txBox="1"/>
          <p:nvPr/>
        </p:nvSpPr>
        <p:spPr>
          <a:xfrm>
            <a:off x="2628900" y="1365766"/>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05765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2473325" y="173509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30650" y="385480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897710"/>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97450" y="390338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743450" y="2784038"/>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473325" y="14732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26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77778E-6 -2.22222E-6 C -0.00833 0.00116 -0.01527 -0.00023 -0.01805 0.01111 C -0.0085 0.01528 -0.00242 0.02569 0.00556 0.03333 C 0.01337 0.04074 0.00591 0.02824 0.0139 0.03889 C 0.01546 0.04097 0.01633 0.04421 0.01806 0.04629 C 0.02171 0.05069 0.02692 0.05254 0.03056 0.05741 C 0.03334 0.06111 0.03664 0.06412 0.0389 0.06852 C 0.03976 0.07037 0.04028 0.07245 0.04167 0.07407 C 0.04879 0.08148 0.04376 0.07037 0.04723 0.07963 " pathEditMode="relative" ptsTypes="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44444E-6 7.40741E-7 L -0.08645 -0.10787 " pathEditMode="relative" rAng="0" ptsTypes="AA">
                                      <p:cBhvr>
                                        <p:cTn id="8" dur="2000" fill="hold"/>
                                        <p:tgtEl>
                                          <p:spTgt spid="10"/>
                                        </p:tgtEl>
                                        <p:attrNameLst>
                                          <p:attrName>ppt_x</p:attrName>
                                          <p:attrName>ppt_y</p:attrName>
                                        </p:attrNameLst>
                                      </p:cBhvr>
                                      <p:rCtr x="-4323" y="-5394"/>
                                    </p:animMotion>
                                  </p:childTnLst>
                                </p:cTn>
                              </p:par>
                              <p:par>
                                <p:cTn id="9" presetID="0" presetClass="path" presetSubtype="0" accel="50000" decel="50000" fill="hold" grpId="0" nodeType="withEffect">
                                  <p:stCondLst>
                                    <p:cond delay="0"/>
                                  </p:stCondLst>
                                  <p:childTnLst>
                                    <p:animMotion origin="layout" path="M 4.44444E-6 -1.11111E-6 L -0.00834 -0.14259 " pathEditMode="relative" ptsTypes="A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23990</TotalTime>
  <Words>761</Words>
  <Application>Microsoft Macintosh PowerPoint</Application>
  <PresentationFormat>On-screen Show (4:3)</PresentationFormat>
  <Paragraphs>195</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Story</vt:lpstr>
      <vt:lpstr>TECH The Pressure Zone Defense</vt:lpstr>
      <vt:lpstr>Individual Elements of Sliding That Remain Universal</vt:lpstr>
      <vt:lpstr>Tech Defense</vt:lpstr>
      <vt:lpstr>TECH vs. 2-3-1</vt:lpstr>
      <vt:lpstr>TECH vs. 2-3-1</vt:lpstr>
      <vt:lpstr>TECH vs. 2-3-1</vt:lpstr>
      <vt:lpstr>TECH vs. 2-3-1</vt:lpstr>
      <vt:lpstr>TECH vs. 2-3-1</vt:lpstr>
      <vt:lpstr>TECH vs. 2-3-1</vt:lpstr>
      <vt:lpstr>TECH vs. 2-3-1</vt:lpstr>
      <vt:lpstr>TECH vs. 2-3-1</vt:lpstr>
      <vt:lpstr>TECH vs. 2-3-1</vt:lpstr>
      <vt:lpstr>TECH vs. 2-3-1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Phelan</dc:creator>
  <cp:lastModifiedBy>James Phelan</cp:lastModifiedBy>
  <cp:revision>105</cp:revision>
  <dcterms:created xsi:type="dcterms:W3CDTF">2013-12-04T07:41:55Z</dcterms:created>
  <dcterms:modified xsi:type="dcterms:W3CDTF">2014-03-21T07:43:55Z</dcterms:modified>
</cp:coreProperties>
</file>