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handoutMasterIdLst>
    <p:handoutMasterId r:id="rId16"/>
  </p:handoutMasterIdLst>
  <p:sldIdLst>
    <p:sldId id="298" r:id="rId2"/>
    <p:sldId id="257" r:id="rId3"/>
    <p:sldId id="305" r:id="rId4"/>
    <p:sldId id="299" r:id="rId5"/>
    <p:sldId id="300" r:id="rId6"/>
    <p:sldId id="301" r:id="rId7"/>
    <p:sldId id="306" r:id="rId8"/>
    <p:sldId id="312" r:id="rId9"/>
    <p:sldId id="311" r:id="rId10"/>
    <p:sldId id="302" r:id="rId11"/>
    <p:sldId id="314" r:id="rId12"/>
    <p:sldId id="303" r:id="rId13"/>
    <p:sldId id="313"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77" autoAdjust="0"/>
  </p:normalViewPr>
  <p:slideViewPr>
    <p:cSldViewPr>
      <p:cViewPr varScale="1">
        <p:scale>
          <a:sx n="61" d="100"/>
          <a:sy n="61" d="100"/>
        </p:scale>
        <p:origin x="768" y="7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632" y="73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2AF7336-11F8-4F8B-A7A2-44A5725098BE}" type="datetimeFigureOut">
              <a:rPr lang="en-US" smtClean="0"/>
              <a:t>12/7/2015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01E5B27-4F7A-4757-93F8-7C627476A50A}" type="slidenum">
              <a:rPr lang="en-US" smtClean="0"/>
              <a:t>‹#›</a:t>
            </a:fld>
            <a:endParaRPr lang="en-US"/>
          </a:p>
        </p:txBody>
      </p:sp>
    </p:spTree>
    <p:extLst>
      <p:ext uri="{BB962C8B-B14F-4D97-AF65-F5344CB8AC3E}">
        <p14:creationId xmlns:p14="http://schemas.microsoft.com/office/powerpoint/2010/main" val="1694494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4E99F20-E8CE-4368-A8AE-C7C389E0B789}" type="datetimeFigureOut">
              <a:rPr lang="en-US" smtClean="0"/>
              <a:t>12/7/2015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CA60029-694B-4343-B33B-1127069C47B6}" type="slidenum">
              <a:rPr lang="en-US" smtClean="0"/>
              <a:t>‹#›</a:t>
            </a:fld>
            <a:endParaRPr lang="en-US"/>
          </a:p>
        </p:txBody>
      </p:sp>
    </p:spTree>
    <p:extLst>
      <p:ext uri="{BB962C8B-B14F-4D97-AF65-F5344CB8AC3E}">
        <p14:creationId xmlns:p14="http://schemas.microsoft.com/office/powerpoint/2010/main" val="2089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A60029-694B-4343-B33B-1127069C47B6}" type="slidenum">
              <a:rPr lang="en-US" smtClean="0"/>
              <a:t>1</a:t>
            </a:fld>
            <a:endParaRPr lang="en-US"/>
          </a:p>
        </p:txBody>
      </p:sp>
    </p:spTree>
    <p:extLst>
      <p:ext uri="{BB962C8B-B14F-4D97-AF65-F5344CB8AC3E}">
        <p14:creationId xmlns:p14="http://schemas.microsoft.com/office/powerpoint/2010/main" val="1554488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2012 Presidential Election – plagued by reports of fraud/corruption</a:t>
            </a:r>
          </a:p>
          <a:p>
            <a:pPr marL="171450" indent="-171450">
              <a:buFont typeface="Arial" pitchFamily="34" charset="0"/>
              <a:buChar char="•"/>
            </a:pPr>
            <a:r>
              <a:rPr lang="en-US" dirty="0" smtClean="0"/>
              <a:t>Putin won 99.82 percent of the vote in Chechnya </a:t>
            </a:r>
          </a:p>
          <a:p>
            <a:pPr marL="171450" indent="-171450">
              <a:buFont typeface="Arial" pitchFamily="34" charset="0"/>
              <a:buChar char="•"/>
            </a:pPr>
            <a:r>
              <a:rPr lang="en-US" dirty="0" smtClean="0"/>
              <a:t>Precinct 451 in the capital Grozny, where Putin got 1,482 votes and (former Communist leader Gennady) Zyuganov got one. Only 1,389 people were registered to vote in the precinct. That means the turnout was 107 percent</a:t>
            </a:r>
          </a:p>
          <a:p>
            <a:r>
              <a:rPr lang="en-US" b="1" dirty="0" smtClean="0"/>
              <a:t>Civil</a:t>
            </a:r>
            <a:r>
              <a:rPr lang="en-US" b="1" baseline="0" dirty="0" smtClean="0"/>
              <a:t> Society Obstacles:</a:t>
            </a:r>
          </a:p>
          <a:p>
            <a:pPr marL="171450" indent="-171450">
              <a:buFont typeface="Arial" panose="020B0604020202020204" pitchFamily="34" charset="0"/>
              <a:buChar char="•"/>
            </a:pPr>
            <a:r>
              <a:rPr lang="en-US" b="0" baseline="0" dirty="0" smtClean="0"/>
              <a:t>The </a:t>
            </a:r>
            <a:r>
              <a:rPr lang="en-US" b="0" baseline="0" dirty="0" err="1" smtClean="0"/>
              <a:t>govt</a:t>
            </a:r>
            <a:r>
              <a:rPr lang="en-US" b="0" baseline="0" dirty="0" smtClean="0"/>
              <a:t> has placed severe restrictions on groups activities, </a:t>
            </a:r>
            <a:r>
              <a:rPr lang="en-US" b="0" baseline="0" dirty="0" err="1" smtClean="0"/>
              <a:t>esp</a:t>
            </a:r>
            <a:r>
              <a:rPr lang="en-US" b="0" baseline="0" dirty="0" smtClean="0"/>
              <a:t> on groups that are openly critical of gov’t policies</a:t>
            </a:r>
          </a:p>
          <a:p>
            <a:pPr marL="171450" indent="-171450">
              <a:buFont typeface="Arial" panose="020B0604020202020204" pitchFamily="34" charset="0"/>
              <a:buChar char="•"/>
            </a:pPr>
            <a:r>
              <a:rPr lang="en-US" b="0" baseline="0" dirty="0" smtClean="0"/>
              <a:t>Investigate sources of income, making registration difficult, police harassment</a:t>
            </a:r>
          </a:p>
          <a:p>
            <a:pPr marL="171450" indent="-171450">
              <a:buFont typeface="Arial" panose="020B0604020202020204" pitchFamily="34" charset="0"/>
              <a:buChar char="•"/>
            </a:pPr>
            <a:r>
              <a:rPr lang="en-US" b="0" baseline="0" dirty="0" smtClean="0"/>
              <a:t>Since Putin’s reelection in 2012, new laws restricting nonprofits:  restrict foreign financing, and require them to register as “foreign agents”; definition of “high treason” has been expanded to include assisting foreign organizations</a:t>
            </a:r>
            <a:endParaRPr lang="en-US" b="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10</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New</a:t>
            </a:r>
            <a:r>
              <a:rPr lang="en-US" b="1" baseline="0" dirty="0" smtClean="0"/>
              <a:t> Protest Law:</a:t>
            </a:r>
          </a:p>
          <a:p>
            <a:pPr marL="171450" indent="-171450">
              <a:buFont typeface="Arial" pitchFamily="34" charset="0"/>
              <a:buChar char="•"/>
            </a:pPr>
            <a:r>
              <a:rPr lang="en-US" dirty="0" smtClean="0"/>
              <a:t>The law allows </a:t>
            </a:r>
            <a:r>
              <a:rPr lang="en-US" b="1" i="1" dirty="0" smtClean="0"/>
              <a:t>individuals</a:t>
            </a:r>
            <a:r>
              <a:rPr lang="en-US" dirty="0" smtClean="0"/>
              <a:t> to picket, only if there is at least a 50-meter distance between each person picketing. All mass actions are forbidden where they would interfere with residents' access to transport, social infrastructure, everyday goods, pedestrian or motor traffic.</a:t>
            </a:r>
          </a:p>
          <a:p>
            <a:pPr marL="171450" indent="-171450">
              <a:buFont typeface="Arial" pitchFamily="34" charset="0"/>
              <a:buChar char="•"/>
            </a:pPr>
            <a:r>
              <a:rPr lang="en-US" dirty="0" smtClean="0"/>
              <a:t>The list of specific places where mass action is forbidden is so exhaustive that it is hard to imagine an area that such a rally could occur. Any action with more than 100 participants has to be authorized, and is not allowed to have more than one person per every two square meters. The law says that any protest planned to take place near a government building would have to abide by separate rules</a:t>
            </a:r>
            <a:endParaRPr lang="en-US" b="0" dirty="0" smtClean="0"/>
          </a:p>
          <a:p>
            <a:r>
              <a:rPr lang="en-US" b="1" dirty="0" smtClean="0"/>
              <a:t>2012 Pussy Riot Arrest</a:t>
            </a:r>
          </a:p>
          <a:p>
            <a:pPr marL="171450" indent="-171450">
              <a:buFont typeface="Arial" panose="020B0604020202020204" pitchFamily="34" charset="0"/>
              <a:buChar char="•"/>
            </a:pPr>
            <a:r>
              <a:rPr lang="en-US" b="0" dirty="0" smtClean="0"/>
              <a:t>Feb 21, 2012 punk rock group</a:t>
            </a:r>
            <a:r>
              <a:rPr lang="en-US" b="0" baseline="0" dirty="0" smtClean="0"/>
              <a:t> Pussy Riot arrested for performing a “punk prayer” protesting the Russian Orthodox Church’s support for Putin in upcoming election</a:t>
            </a:r>
          </a:p>
          <a:p>
            <a:pPr marL="171450" indent="-171450">
              <a:buFont typeface="Arial" panose="020B0604020202020204" pitchFamily="34" charset="0"/>
              <a:buChar char="•"/>
            </a:pPr>
            <a:r>
              <a:rPr lang="en-US" b="0" baseline="0" dirty="0" smtClean="0"/>
              <a:t>Formed in 2011, group describes itself as feminist and in opposition to Putin regime</a:t>
            </a:r>
          </a:p>
          <a:p>
            <a:pPr marL="171450" indent="-171450">
              <a:buFont typeface="Arial" panose="020B0604020202020204" pitchFamily="34" charset="0"/>
              <a:buChar char="•"/>
            </a:pPr>
            <a:r>
              <a:rPr lang="en-US" b="0" baseline="0" dirty="0" smtClean="0"/>
              <a:t>Arrested 2 members and sentenced them to 2 years for “hooliganism, motivated by religious hatred”</a:t>
            </a:r>
          </a:p>
          <a:p>
            <a:pPr marL="171450" indent="-171450">
              <a:buFont typeface="Arial" panose="020B0604020202020204" pitchFamily="34" charset="0"/>
              <a:buChar char="•"/>
            </a:pPr>
            <a:r>
              <a:rPr lang="en-US" b="0" baseline="0" dirty="0" smtClean="0"/>
              <a:t>Ruling became a cause celebre and focus of social media attention – served as a symbol for Kremlin’s lack of tolerance of political opposition</a:t>
            </a:r>
          </a:p>
          <a:p>
            <a:pPr marL="171450" indent="-171450">
              <a:buFont typeface="Arial" panose="020B0604020202020204" pitchFamily="34" charset="0"/>
              <a:buChar char="•"/>
            </a:pPr>
            <a:r>
              <a:rPr lang="en-US" b="0" baseline="0" dirty="0" smtClean="0"/>
              <a:t>Dec 2013, in a well-publicized move, Duma pass amnesty law (supported by Putin) – Pussy Riot members freed</a:t>
            </a:r>
          </a:p>
          <a:p>
            <a:pPr marL="171450" indent="-171450">
              <a:buFont typeface="Arial" panose="020B0604020202020204" pitchFamily="34" charset="0"/>
              <a:buChar char="•"/>
            </a:pPr>
            <a:r>
              <a:rPr lang="en-US" b="0" baseline="0" dirty="0" smtClean="0"/>
              <a:t>At press conference band members continued criticism of Putin – including now vow to fight for prisoners rights</a:t>
            </a:r>
          </a:p>
          <a:p>
            <a:pPr marL="171450" indent="-171450">
              <a:buFont typeface="Arial" panose="020B0604020202020204" pitchFamily="34" charset="0"/>
              <a:buChar char="•"/>
            </a:pPr>
            <a:r>
              <a:rPr lang="en-US" b="0" baseline="0" dirty="0" smtClean="0"/>
              <a:t>Move was widely interpreted as effort to bolster tarnished human rights image and head off potential boycotts of Sochi Olympics</a:t>
            </a:r>
            <a:endParaRPr lang="en-US" b="0" dirty="0" smtClean="0"/>
          </a:p>
          <a:p>
            <a:r>
              <a:rPr lang="en-US" b="1" dirty="0" smtClean="0"/>
              <a:t>The Other Russia</a:t>
            </a:r>
          </a:p>
          <a:p>
            <a:pPr marL="171450" indent="-171450">
              <a:buFont typeface="Arial" pitchFamily="34" charset="0"/>
              <a:buChar char="•"/>
            </a:pPr>
            <a:r>
              <a:rPr lang="en-US" dirty="0" smtClean="0"/>
              <a:t>Unites a wide range of opposition figures from both the left and right</a:t>
            </a:r>
          </a:p>
          <a:p>
            <a:pPr marL="171450" indent="-171450">
              <a:buFont typeface="Arial" pitchFamily="34" charset="0"/>
              <a:buChar char="•"/>
            </a:pPr>
            <a:r>
              <a:rPr lang="en-US" dirty="0" smtClean="0"/>
              <a:t>July 31, 2009 leaders initiated series of monthly protests, each held on 31</a:t>
            </a:r>
            <a:r>
              <a:rPr lang="en-US" baseline="30000" dirty="0" smtClean="0"/>
              <a:t>st</a:t>
            </a:r>
            <a:r>
              <a:rPr lang="en-US" dirty="0" smtClean="0"/>
              <a:t> of months with 31 days, to affirm right to free assembly provided for in Article 31 of constitution</a:t>
            </a:r>
          </a:p>
          <a:p>
            <a:pPr marL="171450" indent="-171450">
              <a:buFont typeface="Arial" pitchFamily="34" charset="0"/>
              <a:buChar char="•"/>
            </a:pPr>
            <a:r>
              <a:rPr lang="en-US" dirty="0" smtClean="0"/>
              <a:t>Dec 31, 2010, dozens of protesters arrested</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11</a:t>
            </a:fld>
            <a:endParaRPr lang="en-US"/>
          </a:p>
        </p:txBody>
      </p:sp>
    </p:spTree>
    <p:extLst>
      <p:ext uri="{BB962C8B-B14F-4D97-AF65-F5344CB8AC3E}">
        <p14:creationId xmlns:p14="http://schemas.microsoft.com/office/powerpoint/2010/main" val="127554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1" baseline="0" dirty="0" err="1" smtClean="0"/>
              <a:t>Nashi</a:t>
            </a:r>
            <a:endParaRPr lang="en-US" b="1" baseline="0" dirty="0" smtClean="0"/>
          </a:p>
          <a:p>
            <a:pPr marL="171450" indent="-171450">
              <a:buFont typeface="Arial" pitchFamily="34" charset="0"/>
              <a:buChar char="•"/>
            </a:pPr>
            <a:r>
              <a:rPr lang="en-US" smtClean="0"/>
              <a:t>Marches/demonstrations</a:t>
            </a:r>
            <a:r>
              <a:rPr lang="en-US" baseline="0" smtClean="0"/>
              <a:t> </a:t>
            </a:r>
            <a:r>
              <a:rPr lang="en-US" dirty="0" smtClean="0"/>
              <a:t>(ex: against corruption of gov’t opponents, not gov’t officials)</a:t>
            </a:r>
            <a:endParaRPr lang="en-US" baseline="0" dirty="0" smtClean="0"/>
          </a:p>
          <a:p>
            <a:pPr marL="171450" indent="-171450">
              <a:buFont typeface="Arial" pitchFamily="34" charset="0"/>
              <a:buChar char="•"/>
            </a:pPr>
            <a:r>
              <a:rPr lang="en-US" baseline="0" dirty="0" smtClean="0"/>
              <a:t>Critics say </a:t>
            </a:r>
            <a:r>
              <a:rPr lang="en-US" baseline="0" dirty="0" err="1" smtClean="0"/>
              <a:t>Nashi</a:t>
            </a:r>
            <a:r>
              <a:rPr lang="en-US" baseline="0" dirty="0" smtClean="0"/>
              <a:t> is a modern version of </a:t>
            </a:r>
            <a:r>
              <a:rPr lang="en-US" baseline="0" dirty="0" err="1" smtClean="0"/>
              <a:t>Komsomol</a:t>
            </a:r>
            <a:r>
              <a:rPr lang="en-US" baseline="0" dirty="0" smtClean="0"/>
              <a:t>, youth wing of the Communist Party of Soviet Union</a:t>
            </a:r>
          </a:p>
          <a:p>
            <a:pPr marL="171450" indent="-171450">
              <a:buFont typeface="Arial" pitchFamily="34" charset="0"/>
              <a:buChar char="•"/>
            </a:pPr>
            <a:r>
              <a:rPr lang="en-US" baseline="0" dirty="0" err="1" smtClean="0"/>
              <a:t>Nashi</a:t>
            </a:r>
            <a:r>
              <a:rPr lang="en-US" baseline="0" dirty="0" smtClean="0"/>
              <a:t> receives grants from the gov’t and large state-run businesses, so critics of the group see it as an arm of an increasingly authoritarian state</a:t>
            </a:r>
          </a:p>
        </p:txBody>
      </p:sp>
      <p:sp>
        <p:nvSpPr>
          <p:cNvPr id="4" name="Slide Number Placeholder 3"/>
          <p:cNvSpPr>
            <a:spLocks noGrp="1"/>
          </p:cNvSpPr>
          <p:nvPr>
            <p:ph type="sldNum" sz="quarter" idx="10"/>
          </p:nvPr>
        </p:nvSpPr>
        <p:spPr/>
        <p:txBody>
          <a:bodyPr/>
          <a:lstStyle/>
          <a:p>
            <a:fld id="{8CA60029-694B-4343-B33B-1127069C47B6}" type="slidenum">
              <a:rPr lang="en-US" smtClean="0"/>
              <a:t>12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13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 the USSR, just over 50% of pop was</a:t>
            </a:r>
            <a:r>
              <a:rPr lang="en-US" baseline="0" dirty="0" smtClean="0"/>
              <a:t> ethnically Russian</a:t>
            </a:r>
          </a:p>
          <a:p>
            <a:pPr marL="171450" indent="-171450">
              <a:buFont typeface="Arial" pitchFamily="34" charset="0"/>
              <a:buChar char="•"/>
            </a:pPr>
            <a:r>
              <a:rPr lang="en-US" baseline="0" dirty="0" smtClean="0"/>
              <a:t>Now most of the major ethnic minorities reside in other Soviet successor states</a:t>
            </a:r>
          </a:p>
          <a:p>
            <a:pPr marL="171450" indent="-171450">
              <a:buFont typeface="Arial" pitchFamily="34" charset="0"/>
              <a:buChar char="•"/>
            </a:pPr>
            <a:r>
              <a:rPr lang="en-US" baseline="0" dirty="0" err="1" smtClean="0"/>
              <a:t>Russkii</a:t>
            </a:r>
            <a:r>
              <a:rPr lang="en-US" baseline="0" dirty="0" smtClean="0"/>
              <a:t> – Russian word for Russian ethnicity</a:t>
            </a:r>
          </a:p>
          <a:p>
            <a:pPr marL="171450" indent="-171450">
              <a:buFont typeface="Arial" pitchFamily="34" charset="0"/>
              <a:buChar char="•"/>
            </a:pPr>
            <a:r>
              <a:rPr lang="en-US" baseline="0" dirty="0" err="1" smtClean="0"/>
              <a:t>Rossiiskii</a:t>
            </a:r>
            <a:r>
              <a:rPr lang="en-US" baseline="0" dirty="0" smtClean="0"/>
              <a:t> – refers to people of various ethnic backgrounds that make up Russian citizenry</a:t>
            </a:r>
          </a:p>
          <a:p>
            <a:pPr marL="171450" indent="-171450">
              <a:buFont typeface="Arial" pitchFamily="34" charset="0"/>
              <a:buChar char="•"/>
            </a:pPr>
            <a:r>
              <a:rPr lang="en-US" baseline="0" dirty="0" smtClean="0"/>
              <a:t>Russian nationalists have taken responsibility for kidnappings, beheadings and a 2006 bombing that killed 10 at a Moscow market operated mostly by immigrants</a:t>
            </a:r>
          </a:p>
          <a:p>
            <a:pPr marL="171450" indent="-171450">
              <a:buFont typeface="Arial" pitchFamily="34" charset="0"/>
              <a:buChar char="•"/>
            </a:pPr>
            <a:r>
              <a:rPr lang="en-US" baseline="0" dirty="0" smtClean="0"/>
              <a:t>Dec 2010, in wake of a fatal shooting of an ethnic Russian soccer fan by a man from Russia’s North Caucasus region, thousands of young people began an extended riot close to Red Square, chanting “Russia for Russians” and racial slurs</a:t>
            </a:r>
          </a:p>
          <a:p>
            <a:r>
              <a:rPr lang="en-US" b="1" baseline="0" dirty="0" smtClean="0"/>
              <a:t>Chechnya</a:t>
            </a:r>
          </a:p>
          <a:p>
            <a:pPr marL="171450" indent="-171450">
              <a:buFont typeface="Arial" pitchFamily="34" charset="0"/>
              <a:buChar char="•"/>
            </a:pPr>
            <a:r>
              <a:rPr lang="en-US" baseline="0" dirty="0" smtClean="0"/>
              <a:t>Most ethnic minorities would like to have independence, but most have trade benefits that induce them to stay</a:t>
            </a:r>
          </a:p>
          <a:p>
            <a:pPr marL="171450" indent="-171450">
              <a:buFont typeface="Arial" pitchFamily="34" charset="0"/>
              <a:buChar char="•"/>
            </a:pPr>
            <a:r>
              <a:rPr lang="en-US" baseline="0" dirty="0" smtClean="0"/>
              <a:t>Chechnya is a notable exception</a:t>
            </a:r>
          </a:p>
          <a:p>
            <a:pPr marL="171450" indent="-171450">
              <a:buFont typeface="Arial" pitchFamily="34" charset="0"/>
              <a:buChar char="•"/>
            </a:pPr>
            <a:r>
              <a:rPr lang="en-US" baseline="0" dirty="0" smtClean="0"/>
              <a:t>Chechens have been involved in terrorist acts (ex: 2004 seizure of school in southern Russia that killed more than 350 </a:t>
            </a:r>
            <a:r>
              <a:rPr lang="en-US" baseline="0" dirty="0" err="1" smtClean="0"/>
              <a:t>ppl</a:t>
            </a:r>
            <a:r>
              <a:rPr lang="en-US" baseline="0" dirty="0" smtClean="0"/>
              <a:t>, including children)</a:t>
            </a:r>
          </a:p>
          <a:p>
            <a:pPr marL="171450" indent="-171450">
              <a:buFont typeface="Arial" pitchFamily="34" charset="0"/>
              <a:buChar char="•"/>
            </a:pPr>
            <a:r>
              <a:rPr lang="en-US" baseline="0" dirty="0" smtClean="0"/>
              <a:t>The </a:t>
            </a:r>
            <a:r>
              <a:rPr lang="en-US" baseline="0" dirty="0" err="1" smtClean="0"/>
              <a:t>govt</a:t>
            </a:r>
            <a:r>
              <a:rPr lang="en-US" baseline="0" dirty="0" smtClean="0"/>
              <a:t> knows that if Chechnya is successful, other independence movements will break out in the country</a:t>
            </a:r>
          </a:p>
          <a:p>
            <a:pPr marL="171450" indent="-171450">
              <a:buFont typeface="Arial" pitchFamily="34" charset="0"/>
              <a:buChar char="•"/>
            </a:pPr>
            <a:r>
              <a:rPr lang="en-US" baseline="0" dirty="0" smtClean="0"/>
              <a:t>In effort to gain legitimacy for Russian </a:t>
            </a:r>
            <a:r>
              <a:rPr lang="en-US" baseline="0" dirty="0" err="1" smtClean="0"/>
              <a:t>govt</a:t>
            </a:r>
            <a:r>
              <a:rPr lang="en-US" baseline="0" dirty="0" smtClean="0"/>
              <a:t> in Chechnya, a referendum was held to vote on a new constitution for the region</a:t>
            </a:r>
          </a:p>
          <a:p>
            <a:pPr marL="628650" lvl="1" indent="-171450">
              <a:buFont typeface="Arial" pitchFamily="34" charset="0"/>
              <a:buChar char="•"/>
            </a:pPr>
            <a:r>
              <a:rPr lang="en-US" sz="1200" b="0" i="0" kern="1200" dirty="0" smtClean="0">
                <a:solidFill>
                  <a:schemeClr val="tx1"/>
                </a:solidFill>
                <a:effectLst/>
                <a:latin typeface="+mn-lt"/>
                <a:ea typeface="+mn-ea"/>
                <a:cs typeface="+mn-cs"/>
              </a:rPr>
              <a:t>Russian President Vladimir Putin took to the airwaves March 16 in support of the referendum, telling Chechens in a televised address that if they approved the referendum, their war ravaged homeland would have special autonomy and broad control over its affairs.</a:t>
            </a:r>
            <a:endParaRPr lang="en-US" baseline="0" dirty="0" smtClean="0"/>
          </a:p>
          <a:p>
            <a:pPr marL="628650" lvl="1" indent="-171450">
              <a:buFont typeface="Arial" pitchFamily="34" charset="0"/>
              <a:buChar char="•"/>
            </a:pPr>
            <a:r>
              <a:rPr lang="en-US" baseline="0" dirty="0" smtClean="0"/>
              <a:t>Was approved by Chechen voters, even though it declared their region was an “inseparable part” of Russia</a:t>
            </a:r>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2</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3</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Religion History:</a:t>
            </a:r>
          </a:p>
          <a:p>
            <a:pPr marL="171450" indent="-171450">
              <a:buFont typeface="Arial" pitchFamily="34" charset="0"/>
              <a:buChar char="•"/>
            </a:pPr>
            <a:r>
              <a:rPr lang="en-US" dirty="0" smtClean="0"/>
              <a:t>Tsarist Russia was overwhelmingly</a:t>
            </a:r>
            <a:r>
              <a:rPr lang="en-US" baseline="0" dirty="0" smtClean="0"/>
              <a:t> Russian Orthodox, tsar was spiritual head of church</a:t>
            </a:r>
          </a:p>
          <a:p>
            <a:pPr marL="171450" indent="-171450">
              <a:buFont typeface="Arial" pitchFamily="34" charset="0"/>
              <a:buChar char="•"/>
            </a:pPr>
            <a:r>
              <a:rPr lang="en-US" baseline="0" dirty="0" smtClean="0"/>
              <a:t>Soviet Union – prohibited religious practices of all kinds – most people lost religious affiliations during 20</a:t>
            </a:r>
            <a:r>
              <a:rPr lang="en-US" baseline="30000" dirty="0" smtClean="0"/>
              <a:t>th</a:t>
            </a:r>
            <a:r>
              <a:rPr lang="en-US" baseline="0" dirty="0" smtClean="0"/>
              <a:t> century</a:t>
            </a:r>
          </a:p>
          <a:p>
            <a:pPr marL="171450" indent="-171450">
              <a:buFont typeface="Arial" pitchFamily="34" charset="0"/>
              <a:buChar char="•"/>
            </a:pPr>
            <a:r>
              <a:rPr lang="en-US" dirty="0" smtClean="0"/>
              <a:t>2007 – Russian Church Abroad (split after Bolshevik revolution b/c a “godless regime” was in power) reunited with Russian Orthodox Church after Putin met with church officials – reassured them he was a “believing” president</a:t>
            </a:r>
          </a:p>
          <a:p>
            <a:pPr marL="171450" indent="-171450">
              <a:buFont typeface="Arial" pitchFamily="34" charset="0"/>
              <a:buChar char="•"/>
            </a:pPr>
            <a:r>
              <a:rPr lang="en-US" baseline="0" dirty="0" smtClean="0"/>
              <a:t>Moscow retained ultimate authority</a:t>
            </a:r>
            <a:r>
              <a:rPr lang="en-US" dirty="0" smtClean="0"/>
              <a:t> in appointments – critics say church is too much under gov’t control</a:t>
            </a:r>
            <a:endParaRPr lang="en-US" baseline="0" dirty="0" smtClean="0"/>
          </a:p>
          <a:p>
            <a:r>
              <a:rPr lang="en-US" b="1" dirty="0" smtClean="0"/>
              <a:t>Growing Muslim Population</a:t>
            </a:r>
          </a:p>
          <a:p>
            <a:pPr marL="171450" indent="-171450">
              <a:buFont typeface="Arial" pitchFamily="34" charset="0"/>
              <a:buChar char="•"/>
            </a:pPr>
            <a:r>
              <a:rPr lang="en-US" dirty="0" smtClean="0"/>
              <a:t>Russia has more Muslims than any other European state besides Turkey</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Muslim share of the country’s population is expected to increase from 11.7% in 2010 to 14.4% in 2030</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Russia’s non-Muslim population is expected to shrink by an average of 0.6% annually over the same 20-year period</a:t>
            </a:r>
          </a:p>
          <a:p>
            <a:pPr marL="171450" indent="-171450">
              <a:buFont typeface="Arial" pitchFamily="34" charset="0"/>
              <a:buChar char="•"/>
            </a:pPr>
            <a:r>
              <a:rPr lang="en-US" dirty="0" smtClean="0"/>
              <a:t>Muslim women generally have more children than other women in Russia  (marry more, divorce</a:t>
            </a:r>
            <a:r>
              <a:rPr lang="en-US" baseline="0" dirty="0" smtClean="0"/>
              <a:t> less, have fewer abortions)</a:t>
            </a:r>
          </a:p>
          <a:p>
            <a:pPr marL="171450" indent="-171450">
              <a:buFont typeface="Arial" pitchFamily="34" charset="0"/>
              <a:buChar char="•"/>
            </a:pPr>
            <a:r>
              <a:rPr lang="en-US" baseline="0" dirty="0" smtClean="0"/>
              <a:t>Muslim population has greater percentage in younger ages </a:t>
            </a:r>
          </a:p>
          <a:p>
            <a:pPr marL="171450" indent="-171450">
              <a:buFont typeface="Arial" pitchFamily="34" charset="0"/>
              <a:buChar char="•"/>
            </a:pPr>
            <a:r>
              <a:rPr lang="en-US" dirty="0" smtClean="0"/>
              <a:t>Some </a:t>
            </a:r>
            <a:r>
              <a:rPr lang="en-US" dirty="0"/>
              <a:t>anti-Semitic and anti-Muslim feelings with rise of an exclusionary form of </a:t>
            </a:r>
            <a:r>
              <a:rPr lang="en-US" dirty="0" smtClean="0"/>
              <a:t>nationalism</a:t>
            </a:r>
          </a:p>
          <a:p>
            <a:pPr marL="0" indent="0">
              <a:buFont typeface="Arial" pitchFamily="34" charset="0"/>
              <a:buNone/>
            </a:pPr>
            <a:r>
              <a:rPr lang="en-US" b="1" dirty="0" smtClean="0"/>
              <a:t>2013 Crackdown</a:t>
            </a:r>
            <a:r>
              <a:rPr lang="en-US" b="1" baseline="0" dirty="0" smtClean="0"/>
              <a:t> on Radical Islamists</a:t>
            </a:r>
          </a:p>
          <a:p>
            <a:pPr marL="171450" indent="-171450">
              <a:buFont typeface="Arial" pitchFamily="34" charset="0"/>
              <a:buChar char="•"/>
            </a:pPr>
            <a:r>
              <a:rPr lang="en-US" baseline="0" dirty="0" smtClean="0"/>
              <a:t>In preparation for 2014 Winter Olympics in Sochi, in June 2013, police arrested 300 Muslims in Moscow, 170 were foreigners</a:t>
            </a:r>
          </a:p>
          <a:p>
            <a:pPr marL="171450" indent="-171450">
              <a:buFont typeface="Arial" pitchFamily="34" charset="0"/>
              <a:buChar char="•"/>
            </a:pPr>
            <a:r>
              <a:rPr lang="en-US" baseline="0" dirty="0" smtClean="0"/>
              <a:t>The Muslims were found with extremist literature &amp; considered a threat, according to Radio Free Europe</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A60029-694B-4343-B33B-1127069C47B6}" type="slidenum">
              <a:rPr lang="en-US" smtClean="0"/>
              <a:t>4</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Social Class History:</a:t>
            </a:r>
          </a:p>
          <a:p>
            <a:pPr marL="171450" indent="-171450">
              <a:buFont typeface="Arial" pitchFamily="34" charset="0"/>
              <a:buChar char="•"/>
            </a:pPr>
            <a:r>
              <a:rPr lang="en-US" dirty="0" smtClean="0"/>
              <a:t>Tsarist Russia nobility </a:t>
            </a:r>
            <a:r>
              <a:rPr lang="en-US" dirty="0" err="1" smtClean="0"/>
              <a:t>vs</a:t>
            </a:r>
            <a:r>
              <a:rPr lang="en-US" dirty="0" smtClean="0"/>
              <a:t> peasantry</a:t>
            </a:r>
            <a:endParaRPr lang="en-US" baseline="0" dirty="0" smtClean="0"/>
          </a:p>
          <a:p>
            <a:pPr marL="171450" indent="-171450">
              <a:buFont typeface="Arial" pitchFamily="34" charset="0"/>
              <a:buChar char="•"/>
            </a:pPr>
            <a:r>
              <a:rPr lang="en-US" baseline="0" dirty="0" smtClean="0"/>
              <a:t>Soviet Union abolished social class BUT created new division between communist party members/non-members</a:t>
            </a:r>
          </a:p>
          <a:p>
            <a:pPr marL="171450" indent="-171450">
              <a:buFont typeface="Arial" pitchFamily="34" charset="0"/>
              <a:buChar char="•"/>
            </a:pPr>
            <a:r>
              <a:rPr lang="en-US" baseline="0" dirty="0" smtClean="0"/>
              <a:t>Only 7% were party members, but all political leaders were recruited from this group (</a:t>
            </a:r>
            <a:r>
              <a:rPr lang="en-US" baseline="0" dirty="0" err="1" smtClean="0"/>
              <a:t>nomenklatura</a:t>
            </a:r>
            <a:r>
              <a:rPr lang="en-US" baseline="0" dirty="0" smtClean="0"/>
              <a:t>)</a:t>
            </a:r>
          </a:p>
          <a:p>
            <a:pPr marL="171450" indent="-171450">
              <a:buFont typeface="Arial" pitchFamily="34" charset="0"/>
              <a:buChar char="•"/>
            </a:pPr>
            <a:r>
              <a:rPr lang="en-US" baseline="0" dirty="0" smtClean="0"/>
              <a:t>However egalitarian views were promoted and economic/social background not important</a:t>
            </a:r>
          </a:p>
          <a:p>
            <a:pPr marL="171450" indent="-171450">
              <a:buFont typeface="Arial" pitchFamily="34" charset="0"/>
              <a:buChar char="•"/>
            </a:pPr>
            <a:r>
              <a:rPr lang="en-US" dirty="0"/>
              <a:t>Soviet times created large lower class, not much better off than Americans living in poverty</a:t>
            </a:r>
          </a:p>
          <a:p>
            <a:pPr marL="171450" indent="-171450">
              <a:buFont typeface="Arial" pitchFamily="34" charset="0"/>
              <a:buChar char="•"/>
            </a:pPr>
            <a:r>
              <a:rPr lang="en-US" dirty="0"/>
              <a:t>Late Soviet/Early Post-Soviet: severe inflation erased workers’ and pensioners’ life savings</a:t>
            </a:r>
          </a:p>
          <a:p>
            <a:pPr marL="171450" indent="-171450">
              <a:buFont typeface="Arial" pitchFamily="34" charset="0"/>
              <a:buChar char="•"/>
            </a:pPr>
            <a:r>
              <a:rPr lang="en-US" dirty="0"/>
              <a:t>New Russians: new upper class: previously held important state or party positions  or ties to organized crime, and a few were entrepreneurs</a:t>
            </a:r>
          </a:p>
          <a:p>
            <a:pPr marL="171450" indent="-171450">
              <a:buFont typeface="Arial" pitchFamily="34" charset="0"/>
              <a:buChar char="•"/>
            </a:pPr>
            <a:r>
              <a:rPr lang="en-US" dirty="0"/>
              <a:t>Late 1990s and early 2000s: small middle class emerged in larger cities; older and rural remained poor, but general prosperity trickled down (partly through government programs)</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5</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Collectivist</a:t>
            </a:r>
            <a:br>
              <a:rPr lang="en-US" b="1" baseline="0" dirty="0" smtClean="0"/>
            </a:br>
            <a:r>
              <a:rPr lang="en-US" b="0" baseline="0" dirty="0" smtClean="0"/>
              <a:t>Distrust those who get ahead…Who Wants to Be a Millionaire – audiences give the wrong answer so contestants won’t win</a:t>
            </a: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6</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7</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http://www.go2cio.com/articles/index.php?id=3603 </a:t>
            </a:r>
          </a:p>
          <a:p>
            <a:pPr marL="171450" indent="-171450">
              <a:buFont typeface="Arial" pitchFamily="34" charset="0"/>
              <a:buChar char="•"/>
            </a:pPr>
            <a:r>
              <a:rPr lang="en-US" sz="1200" kern="1200" dirty="0" smtClean="0">
                <a:solidFill>
                  <a:schemeClr val="tx1"/>
                </a:solidFill>
                <a:effectLst/>
                <a:latin typeface="+mn-lt"/>
                <a:ea typeface="+mn-ea"/>
                <a:cs typeface="+mn-cs"/>
              </a:rPr>
              <a:t>Now in Russia, the oligarchs"-a select group of entrepreneurs who found a way to make quick money after the Soviet collapse-"all achieved their wealth by means which were of dubious regard at best. That's the first thing that Russians resent. And secondly I think they resent the very fact that these people have become so much richer than everyone else."</a:t>
            </a:r>
          </a:p>
          <a:p>
            <a:pPr marL="171450" indent="-171450">
              <a:buFont typeface="Arial" pitchFamily="34" charset="0"/>
              <a:buChar char="•"/>
            </a:pPr>
            <a:r>
              <a:rPr lang="en-US" sz="1200" kern="1200" dirty="0" smtClean="0">
                <a:solidFill>
                  <a:schemeClr val="tx1"/>
                </a:solidFill>
                <a:effectLst/>
                <a:latin typeface="+mn-lt"/>
                <a:ea typeface="+mn-ea"/>
                <a:cs typeface="+mn-cs"/>
              </a:rPr>
              <a:t>From this perspective, it is clear that the Who wants to Be a Millionaire audiences in Russia see contestants as trying to get rich on the backs of the audience members-and why should they contribute to such unfair behavior?</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8</a:t>
            </a:fld>
            <a:endParaRPr lang="en-US"/>
          </a:p>
        </p:txBody>
      </p:sp>
    </p:spTree>
    <p:extLst>
      <p:ext uri="{BB962C8B-B14F-4D97-AF65-F5344CB8AC3E}">
        <p14:creationId xmlns:p14="http://schemas.microsoft.com/office/powerpoint/2010/main" val="43156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Slavophile</a:t>
            </a:r>
            <a:r>
              <a:rPr lang="en-US" b="1" dirty="0" smtClean="0"/>
              <a:t> vs. Westerner</a:t>
            </a:r>
          </a:p>
          <a:p>
            <a:pPr marL="171450" indent="-171450">
              <a:buFont typeface="Arial" pitchFamily="34" charset="0"/>
              <a:buChar char="•"/>
            </a:pPr>
            <a:r>
              <a:rPr lang="en-US" dirty="0" err="1"/>
              <a:t>Slavophile</a:t>
            </a:r>
            <a:r>
              <a:rPr lang="en-US" dirty="0"/>
              <a:t>: nationalism, defense of Russian interests/Slavic culture, strong military, reject western values and integration</a:t>
            </a:r>
          </a:p>
          <a:p>
            <a:pPr marL="171450" indent="-171450">
              <a:buFont typeface="Arial" pitchFamily="34" charset="0"/>
              <a:buChar char="•"/>
            </a:pPr>
            <a:r>
              <a:rPr lang="en-US" dirty="0"/>
              <a:t>Westerner: reformers,  want integration</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8CA60029-694B-4343-B33B-1127069C47B6}" type="slidenum">
              <a:rPr lang="en-US" smtClean="0"/>
              <a:t>9</a:t>
            </a:fld>
            <a:endParaRPr lang="en-US"/>
          </a:p>
        </p:txBody>
      </p:sp>
    </p:spTree>
    <p:extLst>
      <p:ext uri="{BB962C8B-B14F-4D97-AF65-F5344CB8AC3E}">
        <p14:creationId xmlns:p14="http://schemas.microsoft.com/office/powerpoint/2010/main" val="43156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9F8B829-D395-4259-9DFB-68B08025CFF0}" type="datetimeFigureOut">
              <a:rPr lang="en-US" smtClean="0"/>
              <a:t>12/7/2015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9C029A9-F959-467B-B70E-DC67773EFC7D}"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9F8B829-D395-4259-9DFB-68B08025CFF0}"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029A9-F959-467B-B70E-DC67773EFC7D}"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9F8B829-D395-4259-9DFB-68B08025CFF0}" type="datetimeFigureOut">
              <a:rPr lang="en-US" smtClean="0"/>
              <a:t>12/7/2015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9C029A9-F959-467B-B70E-DC67773EFC7D}"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9F8B829-D395-4259-9DFB-68B08025CFF0}"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9F8B829-D395-4259-9DFB-68B08025CFF0}"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029A9-F959-467B-B70E-DC67773EFC7D}"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9F8B829-D395-4259-9DFB-68B08025CFF0}"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029A9-F959-467B-B70E-DC67773EFC7D}"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8B829-D395-4259-9DFB-68B08025CFF0}"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029A9-F959-467B-B70E-DC67773EFC7D}"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F8B829-D395-4259-9DFB-68B08025CFF0}"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029A9-F959-467B-B70E-DC67773EFC7D}"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9F8B829-D395-4259-9DFB-68B08025CFF0}" type="datetimeFigureOut">
              <a:rPr lang="en-US" smtClean="0"/>
              <a:t>12/7/2015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9C029A9-F959-467B-B70E-DC67773EFC7D}"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audio" Target="file:///\\localhost\Users\bcartwright\.Trash\1-15%20National%20Anthem%20of%20England%2013-09-34.m4a" TargetMode="External"/><Relationship Id="rId6" Type="http://schemas.openxmlformats.org/officeDocument/2006/relationships/hyperlink" Target="http://news.yahoo.com/blogs/sideshow/putin-boy-photo-did-174630989.html"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k_VszbZa_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6600" dirty="0" smtClean="0">
                <a:solidFill>
                  <a:srgbClr val="CC0000"/>
                </a:solidFill>
                <a:effectLst>
                  <a:outerShdw blurRad="38100" dist="38100" dir="2700000" algn="tl">
                    <a:srgbClr val="000000"/>
                  </a:outerShdw>
                </a:effectLst>
                <a:latin typeface="Tw Cen MT Condensed Extra Bold" pitchFamily="34" charset="0"/>
              </a:rPr>
              <a:t>Russia</a:t>
            </a:r>
            <a:r>
              <a:rPr lang="en-US" sz="6600" dirty="0">
                <a:solidFill>
                  <a:srgbClr val="FF0000"/>
                </a:solidFill>
                <a:effectLst>
                  <a:outerShdw blurRad="38100" dist="38100" dir="2700000" algn="tl">
                    <a:srgbClr val="000000"/>
                  </a:outerShdw>
                </a:effectLst>
                <a:latin typeface="Tw Cen MT Condensed Extra Bold" pitchFamily="34" charset="0"/>
              </a:rPr>
              <a:t/>
            </a:r>
            <a:br>
              <a:rPr lang="en-US" sz="6600" dirty="0">
                <a:solidFill>
                  <a:srgbClr val="FF0000"/>
                </a:solidFill>
                <a:effectLst>
                  <a:outerShdw blurRad="38100" dist="38100" dir="2700000" algn="tl">
                    <a:srgbClr val="000000"/>
                  </a:outerShdw>
                </a:effectLst>
                <a:latin typeface="Tw Cen MT Condensed Extra Bold" pitchFamily="34" charset="0"/>
              </a:rPr>
            </a:br>
            <a:endParaRPr lang="en-US" sz="6600" dirty="0">
              <a:solidFill>
                <a:srgbClr val="FF0000"/>
              </a:solidFill>
            </a:endParaRPr>
          </a:p>
        </p:txBody>
      </p:sp>
      <p:sp>
        <p:nvSpPr>
          <p:cNvPr id="8" name="Subtitle 7"/>
          <p:cNvSpPr>
            <a:spLocks noGrp="1"/>
          </p:cNvSpPr>
          <p:nvPr>
            <p:ph type="subTitle" idx="1"/>
          </p:nvPr>
        </p:nvSpPr>
        <p:spPr/>
        <p:txBody>
          <a:bodyPr/>
          <a:lstStyle/>
          <a:p>
            <a:r>
              <a:rPr lang="en-US" sz="2400" dirty="0" smtClean="0">
                <a:solidFill>
                  <a:srgbClr val="0070C0"/>
                </a:solidFill>
                <a:effectLst>
                  <a:outerShdw blurRad="38100" dist="38100" dir="2700000" algn="tl">
                    <a:srgbClr val="000000"/>
                  </a:outerShdw>
                </a:effectLst>
                <a:latin typeface="Segoe Print" pitchFamily="2" charset="0"/>
              </a:rPr>
              <a:t>Part 3:  Citizens, Society, and the State</a:t>
            </a:r>
            <a:endParaRPr lang="en-US" sz="2400" dirty="0">
              <a:solidFill>
                <a:srgbClr val="0070C0"/>
              </a:solidFill>
              <a:latin typeface="Segoe Print" pitchFamily="2" charset="0"/>
            </a:endParaRPr>
          </a:p>
          <a:p>
            <a:endParaRPr lang="en-US" dirty="0"/>
          </a:p>
        </p:txBody>
      </p:sp>
      <p:pic>
        <p:nvPicPr>
          <p:cNvPr id="7" name="1-15 National Anthem of England.m4a">
            <a:hlinkClick r:id="" action="ppaction://media"/>
          </p:cNvPr>
          <p:cNvPicPr>
            <a:picLocks noRot="1" noChangeAspect="1"/>
          </p:cNvPicPr>
          <p:nvPr>
            <a:audioFile r:link="rId1"/>
          </p:nvPr>
        </p:nvPicPr>
        <p:blipFill>
          <a:blip r:embed="rId4"/>
          <a:stretch>
            <a:fillRect/>
          </a:stretch>
        </p:blipFill>
        <p:spPr>
          <a:xfrm>
            <a:off x="8861425" y="6575425"/>
            <a:ext cx="282575" cy="282575"/>
          </a:xfrm>
          <a:prstGeom prst="rect">
            <a:avLst/>
          </a:prstGeom>
        </p:spPr>
      </p:pic>
      <p:pic>
        <p:nvPicPr>
          <p:cNvPr id="1026" name="Picture 2" descr="http://t1.gstatic.com/images?q=tbn:ANd9GcTfFIg0zMMuUnXYNFXsGXbPwwIlDSe_qjXfsPMjx0Yg2vBDDQ015K_24e7VC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28600"/>
            <a:ext cx="3733800" cy="22121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7201" y="140232"/>
            <a:ext cx="4735512" cy="3374992"/>
          </a:xfrm>
          <a:prstGeom prst="rect">
            <a:avLst/>
          </a:prstGeom>
          <a:ln w="57150">
            <a:solidFill>
              <a:srgbClr val="FF0000"/>
            </a:solidFill>
          </a:ln>
        </p:spPr>
      </p:pic>
      <p:pic>
        <p:nvPicPr>
          <p:cNvPr id="2" name="Picture 2" descr="http://underthemountainbunker.files.wordpress.com/2013/01/15.jpg?w=5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228600"/>
            <a:ext cx="2438400" cy="3206237"/>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7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73839" fill="hold"/>
                                        <p:tgtEl>
                                          <p:spTgt spid="7"/>
                                        </p:tgtEl>
                                      </p:cBhvr>
                                    </p:cmd>
                                  </p:childTnLst>
                                </p:cTn>
                              </p:par>
                            </p:childTnLst>
                          </p:cTn>
                        </p:par>
                      </p:childTnLst>
                    </p:cTn>
                  </p:par>
                </p:childTnLst>
              </p:cTn>
              <p:nextCondLst>
                <p:cond evt="onClick" delay="0">
                  <p:tgtEl>
                    <p:spTgt spid="7"/>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Participation</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43000"/>
            <a:ext cx="8229600" cy="5410200"/>
          </a:xfrm>
        </p:spPr>
        <p:txBody>
          <a:bodyPr>
            <a:normAutofit/>
          </a:bodyPr>
          <a:lstStyle/>
          <a:p>
            <a:r>
              <a:rPr lang="en-US" dirty="0" smtClean="0"/>
              <a:t>Voting:</a:t>
            </a:r>
          </a:p>
          <a:p>
            <a:pPr lvl="1"/>
            <a:r>
              <a:rPr lang="en-US" dirty="0" smtClean="0"/>
              <a:t>Voting 100% under USSR                                            (compulsory)</a:t>
            </a:r>
          </a:p>
          <a:p>
            <a:pPr lvl="1"/>
            <a:r>
              <a:rPr lang="en-US" dirty="0" smtClean="0"/>
              <a:t>Presidential Elections: 2008                                                         around 70%, 2012 65%*</a:t>
            </a:r>
          </a:p>
          <a:p>
            <a:endParaRPr lang="en-US" dirty="0" smtClean="0"/>
          </a:p>
          <a:p>
            <a:r>
              <a:rPr lang="en-US" dirty="0" smtClean="0"/>
              <a:t>Civil Society</a:t>
            </a:r>
          </a:p>
          <a:p>
            <a:pPr lvl="1"/>
            <a:r>
              <a:rPr lang="en-US" dirty="0" smtClean="0"/>
              <a:t>Slowly started to emerge since 1991</a:t>
            </a:r>
          </a:p>
          <a:p>
            <a:pPr lvl="1"/>
            <a:r>
              <a:rPr lang="en-US" dirty="0" smtClean="0"/>
              <a:t>Under Putin many obstacles:</a:t>
            </a:r>
          </a:p>
          <a:p>
            <a:pPr lvl="2"/>
            <a:r>
              <a:rPr lang="en-US" dirty="0" smtClean="0"/>
              <a:t>Registration, reporting requirements, gov’t supervision</a:t>
            </a:r>
          </a:p>
          <a:p>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pic>
        <p:nvPicPr>
          <p:cNvPr id="3074" name="Picture 2" descr="http://previous.presstv.ir/photo/20120304/ostovar20120304072624050.jpg"/>
          <p:cNvPicPr>
            <a:picLocks noChangeAspect="1" noChangeArrowheads="1"/>
          </p:cNvPicPr>
          <p:nvPr/>
        </p:nvPicPr>
        <p:blipFill rotWithShape="1">
          <a:blip r:embed="rId3">
            <a:extLst>
              <a:ext uri="{28A0092B-C50C-407E-A947-70E740481C1C}">
                <a14:useLocalDpi xmlns:a14="http://schemas.microsoft.com/office/drawing/2010/main" val="0"/>
              </a:ext>
            </a:extLst>
          </a:blip>
          <a:srcRect r="15697"/>
          <a:stretch/>
        </p:blipFill>
        <p:spPr bwMode="auto">
          <a:xfrm>
            <a:off x="5218471" y="275303"/>
            <a:ext cx="3920613" cy="2611523"/>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62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foreignaffairs.com/files/images/Dmitriev_PussyRiot_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309" y="3505200"/>
            <a:ext cx="4618703" cy="2865620"/>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Participation - Protests</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43000"/>
            <a:ext cx="8229600" cy="5410200"/>
          </a:xfrm>
        </p:spPr>
        <p:txBody>
          <a:bodyPr>
            <a:normAutofit/>
          </a:bodyPr>
          <a:lstStyle/>
          <a:p>
            <a:r>
              <a:rPr lang="en-US" dirty="0" smtClean="0"/>
              <a:t>2007 restricting of use of public                          demonstrations and protests</a:t>
            </a:r>
          </a:p>
          <a:p>
            <a:endParaRPr lang="en-US" dirty="0" smtClean="0"/>
          </a:p>
          <a:p>
            <a:r>
              <a:rPr lang="en-US" dirty="0" smtClean="0"/>
              <a:t>2012: arrest of punk rock group (Pussy Riot) members for protesting in front of Russian Orthodox Church</a:t>
            </a:r>
          </a:p>
          <a:p>
            <a:endParaRPr lang="en-US" dirty="0" smtClean="0"/>
          </a:p>
          <a:p>
            <a:r>
              <a:rPr lang="en-US" dirty="0" smtClean="0"/>
              <a:t>The Other Russia</a:t>
            </a:r>
          </a:p>
          <a:p>
            <a:pPr lvl="1"/>
            <a:r>
              <a:rPr lang="en-US" dirty="0" smtClean="0"/>
              <a:t>Opposition Movement</a:t>
            </a:r>
          </a:p>
          <a:p>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65648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Participation</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43000"/>
            <a:ext cx="8229600" cy="5410200"/>
          </a:xfrm>
        </p:spPr>
        <p:txBody>
          <a:bodyPr>
            <a:normAutofit/>
          </a:bodyPr>
          <a:lstStyle/>
          <a:p>
            <a:r>
              <a:rPr lang="en-US" dirty="0" smtClean="0"/>
              <a:t>Russian Youth Groups</a:t>
            </a:r>
          </a:p>
          <a:p>
            <a:pPr lvl="1"/>
            <a:r>
              <a:rPr lang="en-US" dirty="0" smtClean="0"/>
              <a:t>Created by Putin</a:t>
            </a:r>
          </a:p>
          <a:p>
            <a:pPr lvl="1"/>
            <a:r>
              <a:rPr lang="en-US" dirty="0" err="1" smtClean="0"/>
              <a:t>Nashi</a:t>
            </a:r>
            <a:r>
              <a:rPr lang="en-US" dirty="0" smtClean="0"/>
              <a:t> (largest), Youth Guard and Locals</a:t>
            </a:r>
          </a:p>
          <a:p>
            <a:pPr lvl="1"/>
            <a:r>
              <a:rPr lang="en-US" dirty="0" smtClean="0"/>
              <a:t>Part of an effort to build a following of loyal, patriotic, young people (diffuse youthful resistance)</a:t>
            </a:r>
          </a:p>
          <a:p>
            <a:pPr lvl="1"/>
            <a:r>
              <a:rPr lang="en-US" dirty="0" smtClean="0"/>
              <a:t>Organize mass marches and demonstrations</a:t>
            </a:r>
          </a:p>
          <a:p>
            <a:endParaRPr lang="en-US" dirty="0" smtClean="0"/>
          </a:p>
          <a:p>
            <a:endParaRPr lang="en-US" dirty="0" smtClean="0"/>
          </a:p>
          <a:p>
            <a:pPr marL="274320" lvl="1" indent="0">
              <a:buNone/>
            </a:pPr>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pic>
        <p:nvPicPr>
          <p:cNvPr id="2050" name="Picture 2" descr="http://www.lettera22.it/gif/articoli/111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733800"/>
            <a:ext cx="3609975" cy="25146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2052" name="Picture 4" descr="http://www.theotherrussia.org/images/nashi-activists-source-gazet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733800"/>
            <a:ext cx="3401960" cy="2551471"/>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5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Participation</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143000"/>
            <a:ext cx="8229600" cy="1066800"/>
          </a:xfrm>
        </p:spPr>
        <p:txBody>
          <a:bodyPr>
            <a:normAutofit/>
          </a:bodyPr>
          <a:lstStyle/>
          <a:p>
            <a:r>
              <a:rPr lang="en-US" dirty="0" smtClean="0"/>
              <a:t>Propaganda</a:t>
            </a:r>
          </a:p>
          <a:p>
            <a:pPr marL="274320" lvl="1" indent="0">
              <a:buNone/>
            </a:pPr>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192000"/>
            <a:ext cx="5791200" cy="393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61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Social Cleavages -Nationality</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Biggest Cleavage is </a:t>
            </a:r>
            <a:r>
              <a:rPr lang="en-US" b="1" dirty="0" smtClean="0"/>
              <a:t>Nationality</a:t>
            </a:r>
          </a:p>
          <a:p>
            <a:pPr lvl="1"/>
            <a:r>
              <a:rPr lang="en-US" dirty="0" smtClean="0"/>
              <a:t>80% are Russian</a:t>
            </a:r>
          </a:p>
          <a:p>
            <a:pPr lvl="1"/>
            <a:r>
              <a:rPr lang="en-US" dirty="0" smtClean="0"/>
              <a:t>Tatar = 3.8% (Muslim)</a:t>
            </a:r>
          </a:p>
          <a:p>
            <a:pPr lvl="1"/>
            <a:r>
              <a:rPr lang="en-US" dirty="0" smtClean="0"/>
              <a:t>Ukrainian = 2%</a:t>
            </a:r>
          </a:p>
          <a:p>
            <a:pPr lvl="1"/>
            <a:r>
              <a:rPr lang="en-US" dirty="0" smtClean="0"/>
              <a:t>Bashkir = 1.2%</a:t>
            </a:r>
          </a:p>
          <a:p>
            <a:pPr lvl="1"/>
            <a:r>
              <a:rPr lang="en-US" dirty="0" smtClean="0"/>
              <a:t>Chuvash = 1.1%</a:t>
            </a:r>
          </a:p>
          <a:p>
            <a:pPr lvl="1"/>
            <a:r>
              <a:rPr lang="en-US" dirty="0" smtClean="0"/>
              <a:t>Other = 12.1%</a:t>
            </a:r>
          </a:p>
          <a:p>
            <a:r>
              <a:rPr lang="en-US" dirty="0" smtClean="0"/>
              <a:t>Because of structure of federation, ethnicity tends to be </a:t>
            </a:r>
            <a:r>
              <a:rPr lang="en-US" b="1" dirty="0" smtClean="0"/>
              <a:t>coinciding</a:t>
            </a:r>
            <a:r>
              <a:rPr lang="en-US" dirty="0" smtClean="0"/>
              <a:t> with region and often religion too</a:t>
            </a:r>
          </a:p>
          <a:p>
            <a:r>
              <a:rPr lang="en-US" dirty="0" err="1" smtClean="0"/>
              <a:t>Russkii</a:t>
            </a:r>
            <a:r>
              <a:rPr lang="en-US" dirty="0" smtClean="0"/>
              <a:t> </a:t>
            </a:r>
            <a:r>
              <a:rPr lang="en-US" dirty="0" err="1" smtClean="0"/>
              <a:t>vs</a:t>
            </a:r>
            <a:r>
              <a:rPr lang="en-US" dirty="0" smtClean="0"/>
              <a:t> </a:t>
            </a:r>
            <a:r>
              <a:rPr lang="en-US" dirty="0" err="1" smtClean="0"/>
              <a:t>Rossiiskii</a:t>
            </a:r>
            <a:endParaRPr lang="en-US" dirty="0" smtClean="0"/>
          </a:p>
          <a:p>
            <a:r>
              <a:rPr lang="en-US" b="1" dirty="0" smtClean="0"/>
              <a:t>Chechnya</a:t>
            </a:r>
            <a:r>
              <a:rPr lang="en-US" dirty="0" smtClean="0"/>
              <a:t>  - primary Muslim region has fought for independence </a:t>
            </a:r>
          </a:p>
          <a:p>
            <a:endParaRPr lang="en-US" dirty="0" smtClean="0"/>
          </a:p>
          <a:p>
            <a:endParaRPr lang="en-US" dirty="0" smtClean="0"/>
          </a:p>
        </p:txBody>
      </p:sp>
      <p:pic>
        <p:nvPicPr>
          <p:cNvPr id="2050" name="Picture 2" descr="http://www.worldatlas.com/webimage/countrys/europe/lgcolor/chechny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19199"/>
            <a:ext cx="2629884" cy="2914649"/>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74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Social Cleavages -Nationality</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pic>
        <p:nvPicPr>
          <p:cNvPr id="1026" name="Picture 2" descr="http://upload.wikimedia.org/wikipedia/commons/4/49/USSR_Ethnic_Groups_19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 y="1219200"/>
            <a:ext cx="7848600" cy="5509456"/>
          </a:xfrm>
          <a:prstGeom prst="rect">
            <a:avLst/>
          </a:prstGeom>
          <a:noFill/>
          <a:ln w="38100">
            <a:solidFill>
              <a:srgbClr val="CC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622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Social Cleavages - Religion</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304800" y="1295400"/>
            <a:ext cx="8229600" cy="5334000"/>
          </a:xfrm>
        </p:spPr>
        <p:txBody>
          <a:bodyPr>
            <a:normAutofit/>
          </a:bodyPr>
          <a:lstStyle/>
          <a:p>
            <a:r>
              <a:rPr lang="en-US" dirty="0" smtClean="0"/>
              <a:t>Most ethnic Russians identify themselves                                                            as </a:t>
            </a:r>
            <a:r>
              <a:rPr lang="en-US" b="1" dirty="0" smtClean="0"/>
              <a:t>Russian Orthodox</a:t>
            </a:r>
            <a:r>
              <a:rPr lang="en-US" dirty="0" smtClean="0"/>
              <a:t>, but are largely                                  nonreligious</a:t>
            </a:r>
          </a:p>
          <a:p>
            <a:r>
              <a:rPr lang="en-US" dirty="0" smtClean="0"/>
              <a:t>Other religions are represented in small                            percentages</a:t>
            </a:r>
          </a:p>
          <a:p>
            <a:pPr lvl="1"/>
            <a:r>
              <a:rPr lang="en-US" dirty="0" smtClean="0"/>
              <a:t>Muslims, Roman Catholic, Protestant, Jewish</a:t>
            </a:r>
          </a:p>
          <a:p>
            <a:r>
              <a:rPr lang="en-US" dirty="0"/>
              <a:t>Recent rapid rise in </a:t>
            </a:r>
            <a:r>
              <a:rPr lang="en-US" b="1" dirty="0"/>
              <a:t>Muslim</a:t>
            </a:r>
            <a:r>
              <a:rPr lang="en-US" dirty="0"/>
              <a:t> share of population</a:t>
            </a:r>
          </a:p>
          <a:p>
            <a:pPr lvl="1"/>
            <a:r>
              <a:rPr lang="en-US" dirty="0"/>
              <a:t>Moscow (laborers)</a:t>
            </a:r>
          </a:p>
          <a:p>
            <a:pPr lvl="1"/>
            <a:r>
              <a:rPr lang="en-US" dirty="0"/>
              <a:t>The Caucasus (area between Black &amp; Caspian Seas)</a:t>
            </a:r>
          </a:p>
          <a:p>
            <a:pPr lvl="2"/>
            <a:r>
              <a:rPr lang="en-US" dirty="0"/>
              <a:t>Includes Chechens</a:t>
            </a:r>
          </a:p>
          <a:p>
            <a:pPr lvl="2"/>
            <a:r>
              <a:rPr lang="en-US" dirty="0"/>
              <a:t>Very unstable region</a:t>
            </a:r>
          </a:p>
          <a:p>
            <a:pPr lvl="1"/>
            <a:r>
              <a:rPr lang="en-US" dirty="0"/>
              <a:t>Bashkortostan and </a:t>
            </a:r>
            <a:r>
              <a:rPr lang="en-US" dirty="0" err="1"/>
              <a:t>Tatarstan</a:t>
            </a:r>
            <a:r>
              <a:rPr lang="en-US" dirty="0"/>
              <a:t> </a:t>
            </a:r>
          </a:p>
          <a:p>
            <a:endParaRPr lang="en-US" dirty="0" smtClean="0"/>
          </a:p>
          <a:p>
            <a:endParaRPr lang="en-US" dirty="0" smtClean="0"/>
          </a:p>
        </p:txBody>
      </p:sp>
      <p:pic>
        <p:nvPicPr>
          <p:cNvPr id="7170" name="Picture 2" descr="http://www.pravoslavie.ru/sas/image/100727/72737.b.jpg?0.9204146399907505"/>
          <p:cNvPicPr>
            <a:picLocks noChangeAspect="1" noChangeArrowheads="1"/>
          </p:cNvPicPr>
          <p:nvPr/>
        </p:nvPicPr>
        <p:blipFill rotWithShape="1">
          <a:blip r:embed="rId3">
            <a:extLst>
              <a:ext uri="{28A0092B-C50C-407E-A947-70E740481C1C}">
                <a14:useLocalDpi xmlns:a14="http://schemas.microsoft.com/office/drawing/2010/main" val="0"/>
              </a:ext>
            </a:extLst>
          </a:blip>
          <a:srcRect l="23000" r="12667"/>
          <a:stretch/>
        </p:blipFill>
        <p:spPr bwMode="auto">
          <a:xfrm>
            <a:off x="6431279" y="101600"/>
            <a:ext cx="2614507" cy="30480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3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Social Cleavages – Other</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457200" y="1219200"/>
            <a:ext cx="8229600" cy="5334000"/>
          </a:xfrm>
        </p:spPr>
        <p:txBody>
          <a:bodyPr>
            <a:normAutofit/>
          </a:bodyPr>
          <a:lstStyle/>
          <a:p>
            <a:r>
              <a:rPr lang="en-US" dirty="0" smtClean="0"/>
              <a:t>Social Class</a:t>
            </a:r>
          </a:p>
          <a:p>
            <a:pPr lvl="1"/>
            <a:r>
              <a:rPr lang="en-US" dirty="0" smtClean="0"/>
              <a:t>In USSR – Communist party members (elite) vs. non-members</a:t>
            </a:r>
          </a:p>
          <a:p>
            <a:pPr lvl="1"/>
            <a:r>
              <a:rPr lang="en-US" dirty="0" smtClean="0"/>
              <a:t>Modern times – small class of really rich (started with Oligarchs) </a:t>
            </a:r>
            <a:r>
              <a:rPr lang="en-US" dirty="0" err="1" smtClean="0"/>
              <a:t>vs</a:t>
            </a:r>
            <a:r>
              <a:rPr lang="en-US" dirty="0" smtClean="0"/>
              <a:t> working class (middle class small by Western standards)</a:t>
            </a:r>
          </a:p>
          <a:p>
            <a:r>
              <a:rPr lang="en-US" dirty="0" smtClean="0"/>
              <a:t>Rural/Urban</a:t>
            </a:r>
          </a:p>
          <a:p>
            <a:pPr lvl="1"/>
            <a:r>
              <a:rPr lang="en-US" dirty="0" smtClean="0"/>
              <a:t>73% now live in cities,                                                             mostly in west</a:t>
            </a:r>
          </a:p>
          <a:p>
            <a:pPr lvl="1"/>
            <a:r>
              <a:rPr lang="en-US" dirty="0" smtClean="0"/>
              <a:t>More likely to be well                                                            educated and more in                                                       touch with western values</a:t>
            </a:r>
          </a:p>
          <a:p>
            <a:endParaRPr lang="en-US" dirty="0" smtClean="0"/>
          </a:p>
          <a:p>
            <a:endParaRPr lang="en-US" dirty="0" smtClean="0"/>
          </a:p>
          <a:p>
            <a:endParaRPr lang="en-US" dirty="0" smtClean="0"/>
          </a:p>
        </p:txBody>
      </p:sp>
      <p:pic>
        <p:nvPicPr>
          <p:cNvPr id="6146" name="Picture 2" descr="http://blogs-images.forbes.com/kenrapoza/files/2012/02/Red-Square-in-Moscow-Russ-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480" y="3352800"/>
            <a:ext cx="4381500" cy="2628900"/>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34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Culture</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228600" y="1066800"/>
            <a:ext cx="8229600" cy="5562600"/>
          </a:xfrm>
        </p:spPr>
        <p:txBody>
          <a:bodyPr>
            <a:normAutofit/>
          </a:bodyPr>
          <a:lstStyle/>
          <a:p>
            <a:r>
              <a:rPr lang="en-US" dirty="0" smtClean="0"/>
              <a:t>Deference to authority</a:t>
            </a:r>
          </a:p>
          <a:p>
            <a:pPr lvl="1"/>
            <a:r>
              <a:rPr lang="en-US" dirty="0" smtClean="0"/>
              <a:t>Tradition of personalistic authority</a:t>
            </a:r>
          </a:p>
          <a:p>
            <a:pPr lvl="1"/>
            <a:r>
              <a:rPr lang="en-US" dirty="0" smtClean="0"/>
              <a:t>Highly centralized leadership</a:t>
            </a:r>
          </a:p>
          <a:p>
            <a:r>
              <a:rPr lang="en-US" dirty="0" smtClean="0"/>
              <a:t>Mistrust of Government</a:t>
            </a:r>
          </a:p>
          <a:p>
            <a:pPr lvl="1"/>
            <a:r>
              <a:rPr lang="en-US" dirty="0" smtClean="0"/>
              <a:t>Most of population historically alienated from political system</a:t>
            </a:r>
          </a:p>
          <a:p>
            <a:pPr lvl="1"/>
            <a:r>
              <a:rPr lang="en-US" dirty="0" smtClean="0"/>
              <a:t>Subjects rather than participants</a:t>
            </a:r>
          </a:p>
          <a:p>
            <a:r>
              <a:rPr lang="en-US" b="1" dirty="0" err="1" smtClean="0"/>
              <a:t>Statism</a:t>
            </a:r>
            <a:r>
              <a:rPr lang="en-US" dirty="0" smtClean="0"/>
              <a:t> and </a:t>
            </a:r>
            <a:r>
              <a:rPr lang="en-US" b="1" dirty="0" smtClean="0"/>
              <a:t>Collectivist</a:t>
            </a:r>
            <a:r>
              <a:rPr lang="en-US" dirty="0" smtClean="0"/>
              <a:t> tendencies</a:t>
            </a:r>
          </a:p>
          <a:p>
            <a:pPr lvl="1"/>
            <a:r>
              <a:rPr lang="en-US" dirty="0" smtClean="0"/>
              <a:t>Expect the state to take an active role in their lives</a:t>
            </a:r>
          </a:p>
          <a:p>
            <a:pPr lvl="1"/>
            <a:r>
              <a:rPr lang="en-US" dirty="0" smtClean="0"/>
              <a:t>Collectivism/egalitarianism – distrust those who get ahead</a:t>
            </a:r>
          </a:p>
          <a:p>
            <a:r>
              <a:rPr lang="en-US" dirty="0" smtClean="0"/>
              <a:t>Desire for order/stability</a:t>
            </a:r>
          </a:p>
          <a:p>
            <a:pPr lvl="1"/>
            <a:r>
              <a:rPr lang="en-US" dirty="0" smtClean="0"/>
              <a:t>Even at expense of personal freedom</a:t>
            </a:r>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pic>
        <p:nvPicPr>
          <p:cNvPr id="4098" name="Picture 2" descr="East-West relations graphic - Russia 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5195"/>
            <a:ext cx="3886200" cy="242574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9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Culture</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228600" y="1066800"/>
            <a:ext cx="8229600" cy="5562600"/>
          </a:xfrm>
        </p:spPr>
        <p:txBody>
          <a:bodyPr>
            <a:normAutofit/>
          </a:bodyPr>
          <a:lstStyle/>
          <a:p>
            <a:r>
              <a:rPr lang="en-US" b="1" dirty="0" smtClean="0"/>
              <a:t>Discussion Question: </a:t>
            </a:r>
            <a:r>
              <a:rPr lang="en-US" sz="2400" dirty="0" smtClean="0">
                <a:latin typeface="Segoe Print" pitchFamily="2" charset="0"/>
              </a:rPr>
              <a:t>In Russia, when a contestant on the show “Who Wants to be a Millionaire” asks the audience for help, the audience usually gives the incorrect answer.  Based on your understanding of Russian political culture/cultural values, WHY do you think they give the wrong answer?</a:t>
            </a:r>
            <a:endParaRPr lang="en-US" sz="2400" b="1" dirty="0" smtClean="0"/>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9580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Culture</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228600" y="1066800"/>
            <a:ext cx="8229600" cy="5562600"/>
          </a:xfrm>
        </p:spPr>
        <p:txBody>
          <a:bodyPr>
            <a:normAutofit/>
          </a:bodyPr>
          <a:lstStyle/>
          <a:p>
            <a:r>
              <a:rPr lang="en-US" b="1" dirty="0" smtClean="0"/>
              <a:t>Discussion Question: </a:t>
            </a:r>
            <a:r>
              <a:rPr lang="en-US" sz="2400" dirty="0" smtClean="0">
                <a:latin typeface="Segoe Print" pitchFamily="2" charset="0"/>
              </a:rPr>
              <a:t>In Russia, when a contestant on the show “Who Wants to be a Millionaire” asks the audience for help, the audience usually gives the incorrect answer.  Based on your understanding of Russian political culture/cultural values, WHY do you think they give the wrong answer?</a:t>
            </a:r>
            <a:endParaRPr lang="en-US" sz="2400" b="1" dirty="0"/>
          </a:p>
          <a:p>
            <a:r>
              <a:rPr lang="en-US" sz="2400" b="1" dirty="0" smtClean="0"/>
              <a:t>Because of Collectivist value, they distrust anyone who gets ahead, especially those who try to “get rich on the backs of the audience members”</a:t>
            </a:r>
          </a:p>
          <a:p>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0493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dirty="0" smtClean="0">
                <a:solidFill>
                  <a:srgbClr val="0070C0"/>
                </a:solidFill>
                <a:effectLst>
                  <a:outerShdw blurRad="38100" dist="38100" dir="2700000" algn="tl">
                    <a:srgbClr val="000000">
                      <a:alpha val="43137"/>
                    </a:srgbClr>
                  </a:outerShdw>
                </a:effectLst>
                <a:latin typeface="Segoe Print" pitchFamily="2" charset="0"/>
              </a:rPr>
              <a:t>Political Culture</a:t>
            </a:r>
            <a:endParaRPr lang="en-US" b="1" dirty="0">
              <a:solidFill>
                <a:srgbClr val="0070C0"/>
              </a:solidFill>
              <a:effectLst>
                <a:outerShdw blurRad="38100" dist="38100" dir="2700000" algn="tl">
                  <a:srgbClr val="000000">
                    <a:alpha val="43137"/>
                  </a:srgbClr>
                </a:outerShdw>
              </a:effectLst>
              <a:latin typeface="Segoe Print" pitchFamily="2" charset="0"/>
            </a:endParaRPr>
          </a:p>
        </p:txBody>
      </p:sp>
      <p:sp>
        <p:nvSpPr>
          <p:cNvPr id="3" name="Content Placeholder 2"/>
          <p:cNvSpPr>
            <a:spLocks noGrp="1"/>
          </p:cNvSpPr>
          <p:nvPr>
            <p:ph sz="quarter" idx="1"/>
          </p:nvPr>
        </p:nvSpPr>
        <p:spPr>
          <a:xfrm>
            <a:off x="228600" y="1066800"/>
            <a:ext cx="8229600" cy="5562600"/>
          </a:xfrm>
        </p:spPr>
        <p:txBody>
          <a:bodyPr>
            <a:normAutofit/>
          </a:bodyPr>
          <a:lstStyle/>
          <a:p>
            <a:r>
              <a:rPr lang="en-US" b="1" dirty="0" err="1" smtClean="0"/>
              <a:t>Slavophile</a:t>
            </a:r>
            <a:r>
              <a:rPr lang="en-US" b="1" dirty="0" smtClean="0"/>
              <a:t> vs. Westerner</a:t>
            </a:r>
          </a:p>
          <a:p>
            <a:r>
              <a:rPr lang="en-US" u="sng" dirty="0" err="1" smtClean="0"/>
              <a:t>Slavophile</a:t>
            </a:r>
            <a:r>
              <a:rPr lang="en-US" u="sng" dirty="0" smtClean="0"/>
              <a:t>:</a:t>
            </a:r>
          </a:p>
          <a:p>
            <a:pPr lvl="1"/>
            <a:r>
              <a:rPr lang="en-US" dirty="0" smtClean="0"/>
              <a:t>Nationalism</a:t>
            </a:r>
          </a:p>
          <a:p>
            <a:pPr lvl="1"/>
            <a:r>
              <a:rPr lang="en-US" dirty="0" smtClean="0"/>
              <a:t>Defense of Russian interests/Slavic culture</a:t>
            </a:r>
          </a:p>
          <a:p>
            <a:pPr lvl="1"/>
            <a:r>
              <a:rPr lang="en-US" dirty="0" smtClean="0"/>
              <a:t>Strong military</a:t>
            </a:r>
          </a:p>
          <a:p>
            <a:pPr lvl="1"/>
            <a:r>
              <a:rPr lang="en-US" dirty="0" smtClean="0"/>
              <a:t>Reject western values</a:t>
            </a:r>
          </a:p>
          <a:p>
            <a:pPr lvl="1"/>
            <a:r>
              <a:rPr lang="en-US" dirty="0" smtClean="0"/>
              <a:t>Against integration</a:t>
            </a:r>
          </a:p>
          <a:p>
            <a:r>
              <a:rPr lang="en-US" u="sng" dirty="0" smtClean="0"/>
              <a:t>Westerner</a:t>
            </a:r>
            <a:r>
              <a:rPr lang="en-US" dirty="0" smtClean="0"/>
              <a:t>:</a:t>
            </a:r>
          </a:p>
          <a:p>
            <a:pPr lvl="1"/>
            <a:r>
              <a:rPr lang="en-US" dirty="0" smtClean="0"/>
              <a:t>Reformers</a:t>
            </a:r>
          </a:p>
          <a:p>
            <a:pPr lvl="1"/>
            <a:r>
              <a:rPr lang="en-US" dirty="0" smtClean="0"/>
              <a:t>Want integration</a:t>
            </a:r>
          </a:p>
          <a:p>
            <a:pPr lvl="1"/>
            <a:r>
              <a:rPr lang="en-US" dirty="0" smtClean="0"/>
              <a:t>Open to western values</a:t>
            </a:r>
          </a:p>
          <a:p>
            <a:pPr marL="274320" lvl="1" indent="0">
              <a:buNone/>
            </a:pPr>
            <a:r>
              <a:rPr lang="en-US" sz="2800" dirty="0" smtClean="0"/>
              <a:t>Putin’s supporters tend to be ________________.</a:t>
            </a:r>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73999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6076</TotalTime>
  <Words>1637</Words>
  <Application>Microsoft Office PowerPoint</Application>
  <PresentationFormat>On-screen Show (4:3)</PresentationFormat>
  <Paragraphs>209</Paragraphs>
  <Slides>13</Slides>
  <Notes>13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Bookman Old Style</vt:lpstr>
      <vt:lpstr>Calibri</vt:lpstr>
      <vt:lpstr>Gill Sans MT</vt:lpstr>
      <vt:lpstr>Segoe Print</vt:lpstr>
      <vt:lpstr>Tw Cen MT Condensed Extra Bold</vt:lpstr>
      <vt:lpstr>Wingdings</vt:lpstr>
      <vt:lpstr>Wingdings 3</vt:lpstr>
      <vt:lpstr>Origin</vt:lpstr>
      <vt:lpstr>Russia </vt:lpstr>
      <vt:lpstr>Social Cleavages -Nationality</vt:lpstr>
      <vt:lpstr>Social Cleavages -Nationality</vt:lpstr>
      <vt:lpstr>Social Cleavages - Religion</vt:lpstr>
      <vt:lpstr>Social Cleavages – Other</vt:lpstr>
      <vt:lpstr>Political Culture</vt:lpstr>
      <vt:lpstr>Political Culture</vt:lpstr>
      <vt:lpstr>Political Culture</vt:lpstr>
      <vt:lpstr>Political Culture</vt:lpstr>
      <vt:lpstr>Political Participation</vt:lpstr>
      <vt:lpstr>Political Participation - Protests</vt:lpstr>
      <vt:lpstr>Political Participation</vt:lpstr>
      <vt:lpstr>Political Participation</vt:lpstr>
    </vt:vector>
  </TitlesOfParts>
  <Company>Lausanne Collegiate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James Wehrli</dc:creator>
  <cp:lastModifiedBy>James Phelan</cp:lastModifiedBy>
  <cp:revision>391</cp:revision>
  <cp:lastPrinted>2015-09-25T13:04:35Z</cp:lastPrinted>
  <dcterms:created xsi:type="dcterms:W3CDTF">2011-12-23T02:33:30Z</dcterms:created>
  <dcterms:modified xsi:type="dcterms:W3CDTF">2015-12-07T16:40:58Z</dcterms:modified>
</cp:coreProperties>
</file>