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handoutMasterIdLst>
    <p:handoutMasterId r:id="rId28"/>
  </p:handoutMasterIdLst>
  <p:sldIdLst>
    <p:sldId id="298" r:id="rId2"/>
    <p:sldId id="257" r:id="rId3"/>
    <p:sldId id="314" r:id="rId4"/>
    <p:sldId id="315" r:id="rId5"/>
    <p:sldId id="313" r:id="rId6"/>
    <p:sldId id="299" r:id="rId7"/>
    <p:sldId id="300" r:id="rId8"/>
    <p:sldId id="301" r:id="rId9"/>
    <p:sldId id="316" r:id="rId10"/>
    <p:sldId id="317" r:id="rId11"/>
    <p:sldId id="318" r:id="rId12"/>
    <p:sldId id="302" r:id="rId13"/>
    <p:sldId id="303" r:id="rId14"/>
    <p:sldId id="304" r:id="rId15"/>
    <p:sldId id="305" r:id="rId16"/>
    <p:sldId id="307" r:id="rId17"/>
    <p:sldId id="322" r:id="rId18"/>
    <p:sldId id="306" r:id="rId19"/>
    <p:sldId id="308" r:id="rId20"/>
    <p:sldId id="319" r:id="rId21"/>
    <p:sldId id="320" r:id="rId22"/>
    <p:sldId id="310" r:id="rId23"/>
    <p:sldId id="312" r:id="rId24"/>
    <p:sldId id="311" r:id="rId25"/>
    <p:sldId id="309"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885" autoAdjust="0"/>
  </p:normalViewPr>
  <p:slideViewPr>
    <p:cSldViewPr>
      <p:cViewPr varScale="1">
        <p:scale>
          <a:sx n="45" d="100"/>
          <a:sy n="45" d="100"/>
        </p:scale>
        <p:origin x="1218" y="48"/>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632" y="234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2AF7336-11F8-4F8B-A7A2-44A5725098BE}" type="datetimeFigureOut">
              <a:rPr lang="en-US" smtClean="0"/>
              <a:t>12/7/2015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01E5B27-4F7A-4757-93F8-7C627476A50A}" type="slidenum">
              <a:rPr lang="en-US" smtClean="0"/>
              <a:t>‹#›</a:t>
            </a:fld>
            <a:endParaRPr lang="en-US"/>
          </a:p>
        </p:txBody>
      </p:sp>
    </p:spTree>
    <p:extLst>
      <p:ext uri="{BB962C8B-B14F-4D97-AF65-F5344CB8AC3E}">
        <p14:creationId xmlns:p14="http://schemas.microsoft.com/office/powerpoint/2010/main" val="1694494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4E99F20-E8CE-4368-A8AE-C7C389E0B789}" type="datetimeFigureOut">
              <a:rPr lang="en-US" smtClean="0"/>
              <a:t>12/7/2015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CA60029-694B-4343-B33B-1127069C47B6}" type="slidenum">
              <a:rPr lang="en-US" smtClean="0"/>
              <a:t>‹#›</a:t>
            </a:fld>
            <a:endParaRPr lang="en-US"/>
          </a:p>
        </p:txBody>
      </p:sp>
    </p:spTree>
    <p:extLst>
      <p:ext uri="{BB962C8B-B14F-4D97-AF65-F5344CB8AC3E}">
        <p14:creationId xmlns:p14="http://schemas.microsoft.com/office/powerpoint/2010/main" val="2089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Sevastopol" TargetMode="External"/><Relationship Id="rId13" Type="http://schemas.openxmlformats.org/officeDocument/2006/relationships/hyperlink" Target="http://en.wikipedia.org/wiki/Federal_subjects_of_Russia" TargetMode="External"/><Relationship Id="rId3" Type="http://schemas.openxmlformats.org/officeDocument/2006/relationships/hyperlink" Target="https://en.wikipedia.org/wiki/Constitution_of_Russia" TargetMode="External"/><Relationship Id="rId7" Type="http://schemas.openxmlformats.org/officeDocument/2006/relationships/hyperlink" Target="https://en.wikipedia.org/wiki/Federal_cities_of_Russia" TargetMode="External"/><Relationship Id="rId12" Type="http://schemas.openxmlformats.org/officeDocument/2006/relationships/hyperlink" Target="https://en.wikipedia.org/wiki/Russia#cite_note-143" TargetMode="External"/><Relationship Id="rId17" Type="http://schemas.openxmlformats.org/officeDocument/2006/relationships/hyperlink" Target="http://en.wikipedia.org/wiki/Oblast" TargetMode="External"/><Relationship Id="rId2" Type="http://schemas.openxmlformats.org/officeDocument/2006/relationships/slide" Target="../slides/slide2.xml"/><Relationship Id="rId16" Type="http://schemas.openxmlformats.org/officeDocument/2006/relationships/hyperlink" Target="http://en.wikipedia.org/wiki/Krai" TargetMode="External"/><Relationship Id="rId1" Type="http://schemas.openxmlformats.org/officeDocument/2006/relationships/notesMaster" Target="../notesMasters/notesMaster1.xml"/><Relationship Id="rId6" Type="http://schemas.openxmlformats.org/officeDocument/2006/relationships/hyperlink" Target="https://en.wikipedia.org/wiki/Republic_of_Crimea" TargetMode="External"/><Relationship Id="rId11" Type="http://schemas.openxmlformats.org/officeDocument/2006/relationships/hyperlink" Target="https://en.wikipedia.org/wiki/Federation_Council_(Russia)" TargetMode="External"/><Relationship Id="rId5" Type="http://schemas.openxmlformats.org/officeDocument/2006/relationships/hyperlink" Target="https://en.wikipedia.org/wiki/Russia#cite_note-141" TargetMode="External"/><Relationship Id="rId15" Type="http://schemas.openxmlformats.org/officeDocument/2006/relationships/hyperlink" Target="#cite_note-1"/><Relationship Id="rId10" Type="http://schemas.openxmlformats.org/officeDocument/2006/relationships/hyperlink" Target="https://en.wikipedia.org/wiki/Russia#cite_note-142" TargetMode="External"/><Relationship Id="rId4" Type="http://schemas.openxmlformats.org/officeDocument/2006/relationships/hyperlink" Target="https://en.wikipedia.org/wiki/Federal_subjects_of_Russia" TargetMode="External"/><Relationship Id="rId9" Type="http://schemas.openxmlformats.org/officeDocument/2006/relationships/hyperlink" Target="https://en.wikipedia.org/wiki/Annexation_of_Crimea_by_the_Russian_Federation" TargetMode="External"/><Relationship Id="rId14" Type="http://schemas.openxmlformats.org/officeDocument/2006/relationships/hyperlink" Target="http://en.wikipedia.org/wiki/Official_language"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Federal_subjects_of_Russia" TargetMode="External"/><Relationship Id="rId7" Type="http://schemas.openxmlformats.org/officeDocument/2006/relationships/hyperlink" Target="http://en.wikipedia.org/wiki/Oblast"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Krai" TargetMode="External"/><Relationship Id="rId5" Type="http://schemas.openxmlformats.org/officeDocument/2006/relationships/hyperlink" Target="#cite_note-1"/><Relationship Id="rId4" Type="http://schemas.openxmlformats.org/officeDocument/2006/relationships/hyperlink" Target="http://en.wikipedia.org/wiki/Official_languag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A60029-694B-4343-B33B-1127069C47B6}" type="slidenum">
              <a:rPr lang="en-US" smtClean="0"/>
              <a:t>1</a:t>
            </a:fld>
            <a:endParaRPr lang="en-US"/>
          </a:p>
        </p:txBody>
      </p:sp>
    </p:spTree>
    <p:extLst>
      <p:ext uri="{BB962C8B-B14F-4D97-AF65-F5344CB8AC3E}">
        <p14:creationId xmlns:p14="http://schemas.microsoft.com/office/powerpoint/2010/main" val="1554488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10</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11</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Representation in Duma:</a:t>
            </a:r>
          </a:p>
          <a:p>
            <a:pPr marL="171450" indent="-171450">
              <a:buFont typeface="Arial" pitchFamily="34" charset="0"/>
              <a:buChar char="•"/>
            </a:pPr>
            <a:r>
              <a:rPr lang="en-US" b="0" dirty="0" smtClean="0"/>
              <a:t>Women underrepresented:  1984</a:t>
            </a:r>
            <a:r>
              <a:rPr lang="en-US" b="0" baseline="0" dirty="0" smtClean="0"/>
              <a:t> in Supreme Soviet legislature 33%, 2010 13%</a:t>
            </a:r>
          </a:p>
          <a:p>
            <a:pPr marL="171450" indent="-171450">
              <a:buFont typeface="Arial" pitchFamily="34" charset="0"/>
              <a:buChar char="•"/>
            </a:pPr>
            <a:r>
              <a:rPr lang="en-US" b="0" baseline="0" dirty="0" smtClean="0"/>
              <a:t>Workers underrepresented:  Russian politics primarily the domain of male elites</a:t>
            </a:r>
            <a:endParaRPr lang="en-US" b="0" dirty="0" smtClean="0"/>
          </a:p>
          <a:p>
            <a:r>
              <a:rPr lang="en-US" b="1" dirty="0" smtClean="0"/>
              <a:t>*Changed</a:t>
            </a:r>
            <a:r>
              <a:rPr lang="en-US" b="1" baseline="0" dirty="0" smtClean="0"/>
              <a:t> in 2007</a:t>
            </a:r>
          </a:p>
          <a:p>
            <a:pPr marL="171450" indent="-171450" eaLnBrk="1" hangingPunct="1">
              <a:buFont typeface="Arial" pitchFamily="34" charset="0"/>
              <a:buChar char="•"/>
            </a:pPr>
            <a:r>
              <a:rPr lang="en-US" sz="1200" dirty="0" smtClean="0"/>
              <a:t>PR since 2007 (half PR and half SMD before)</a:t>
            </a:r>
          </a:p>
          <a:p>
            <a:pPr marL="171450" indent="-171450" eaLnBrk="1" hangingPunct="1">
              <a:buFont typeface="Arial" pitchFamily="34" charset="0"/>
              <a:buChar char="•"/>
            </a:pPr>
            <a:r>
              <a:rPr lang="en-US" sz="1200" dirty="0" smtClean="0"/>
              <a:t>“Against all” option eliminated</a:t>
            </a:r>
          </a:p>
          <a:p>
            <a:pPr marL="171450" indent="-171450" eaLnBrk="1" hangingPunct="1">
              <a:buFont typeface="Arial" pitchFamily="34" charset="0"/>
              <a:buChar char="•"/>
            </a:pPr>
            <a:r>
              <a:rPr lang="en-US" sz="1200" dirty="0" smtClean="0"/>
              <a:t>No provision for minimum number of voters for election to be valid</a:t>
            </a:r>
          </a:p>
          <a:p>
            <a:pPr marL="171450" indent="-171450" eaLnBrk="1" hangingPunct="1">
              <a:buFont typeface="Arial" pitchFamily="34" charset="0"/>
              <a:buChar char="•"/>
            </a:pPr>
            <a:r>
              <a:rPr lang="en-US" sz="1200" dirty="0" smtClean="0"/>
              <a:t>7% threshold </a:t>
            </a:r>
          </a:p>
          <a:p>
            <a:pPr marL="171450" indent="-171450" eaLnBrk="1" hangingPunct="1">
              <a:buFont typeface="Arial" pitchFamily="34" charset="0"/>
              <a:buChar char="•"/>
            </a:pPr>
            <a:r>
              <a:rPr lang="en-US" sz="1200" dirty="0" smtClean="0"/>
              <a:t>BUT starting with 2016</a:t>
            </a:r>
            <a:r>
              <a:rPr lang="en-US" sz="1200" baseline="0" dirty="0" smtClean="0"/>
              <a:t> elections – return to mixed!!</a:t>
            </a:r>
            <a:endParaRPr lang="en-US" sz="1200" dirty="0" smtClean="0"/>
          </a:p>
          <a:p>
            <a:pPr eaLnBrk="1" hangingPunct="1"/>
            <a:r>
              <a:rPr lang="en-US" sz="1200" b="1" dirty="0" smtClean="0"/>
              <a:t>**Changed in 2011 elections</a:t>
            </a:r>
            <a:r>
              <a:rPr lang="en-US" sz="1200" b="1" baseline="0" dirty="0" smtClean="0"/>
              <a:t> (from 4 year terms)</a:t>
            </a:r>
          </a:p>
          <a:p>
            <a:pPr eaLnBrk="1" hangingPunct="1"/>
            <a:r>
              <a:rPr lang="en-US" sz="1200" b="0" baseline="0" dirty="0" smtClean="0"/>
              <a:t>Representatives are granted immunity from criminal prosecution</a:t>
            </a:r>
          </a:p>
          <a:p>
            <a:pPr eaLnBrk="1" hangingPunct="1"/>
            <a:r>
              <a:rPr lang="en-US" sz="1200" b="1" baseline="0" dirty="0" smtClean="0"/>
              <a:t>Impeachment: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Impeachment of president involves both houses of legislature, the Supreme Court, and the Constitutional Court</a:t>
            </a:r>
          </a:p>
          <a:p>
            <a:pPr eaLnBrk="1" hangingPunct="1"/>
            <a:endParaRPr lang="en-US" sz="1200" b="0" dirty="0" smtClean="0"/>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*Changed under Putin</a:t>
            </a:r>
          </a:p>
          <a:p>
            <a:r>
              <a:rPr lang="en-US" dirty="0" smtClean="0"/>
              <a:t>Was originally</a:t>
            </a:r>
            <a:r>
              <a:rPr lang="en-US" baseline="0" dirty="0" smtClean="0"/>
              <a:t> made of governors</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13</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No independent</a:t>
            </a:r>
            <a:r>
              <a:rPr lang="en-US" baseline="0" dirty="0" smtClean="0"/>
              <a:t> judiciary existed under the old Soviet Union – courts/judges served as pawns of the Communist party</a:t>
            </a:r>
          </a:p>
          <a:p>
            <a:pPr marL="171450" indent="-171450">
              <a:buFont typeface="Arial" pitchFamily="34" charset="0"/>
              <a:buChar char="•"/>
            </a:pPr>
            <a:r>
              <a:rPr lang="en-US" baseline="0" dirty="0" smtClean="0"/>
              <a:t>Current status of independence from executive is questionable</a:t>
            </a:r>
          </a:p>
          <a:p>
            <a:pPr marL="171450" indent="-171450">
              <a:buFont typeface="Arial" pitchFamily="34" charset="0"/>
              <a:buChar char="•"/>
            </a:pPr>
            <a:r>
              <a:rPr lang="en-US" baseline="0" dirty="0" smtClean="0"/>
              <a:t>One problem – most prosecutors and attorneys were trained under Soviet legal system, so judiciary suffers from lack of expertise carrying out responsibilities in the Constitution</a:t>
            </a:r>
          </a:p>
          <a:p>
            <a:pPr marL="171450" indent="-171450">
              <a:buFont typeface="Arial" pitchFamily="34" charset="0"/>
              <a:buChar char="•"/>
            </a:pPr>
            <a:r>
              <a:rPr lang="en-US" baseline="0" dirty="0" smtClean="0"/>
              <a:t>Putin moved constitutional court St. Petersburg - away from Moscow</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14</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“Innocent until proven guilty” is still not a reality</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15</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2008:  Russia’s lightning war against Georgia looks like a military triumph: An armada of Russian tanks easily crushed Georgia’s modest army in a show of muscle intended to punish its U.S.-allied neighbor, scare others and reaffirm Moscow’s influence on its former Soviet turf.</a:t>
            </a:r>
          </a:p>
          <a:p>
            <a:pPr marL="171450" indent="-171450">
              <a:buFont typeface="Arial" panose="020B0604020202020204" pitchFamily="34" charset="0"/>
              <a:buChar char="•"/>
            </a:pPr>
            <a:r>
              <a:rPr lang="en-US" dirty="0" smtClean="0"/>
              <a:t>But the conflict also revealed crucial weaknesses in Moscow’s military preparedness — including faulty intelligence, a shortage of modern equipment and poor coordination</a:t>
            </a:r>
          </a:p>
          <a:p>
            <a:r>
              <a:rPr lang="en-US" b="1" dirty="0" smtClean="0"/>
              <a:t>Draft:</a:t>
            </a:r>
          </a:p>
          <a:p>
            <a:pPr marL="171450" indent="-171450">
              <a:buFont typeface="Arial" panose="020B0604020202020204" pitchFamily="34" charset="0"/>
              <a:buChar char="•"/>
            </a:pPr>
            <a:r>
              <a:rPr lang="en-US" dirty="0" smtClean="0"/>
              <a:t>Universal</a:t>
            </a:r>
            <a:r>
              <a:rPr lang="en-US" baseline="0" dirty="0" smtClean="0"/>
              <a:t> male conscription</a:t>
            </a:r>
          </a:p>
          <a:p>
            <a:pPr marL="171450" indent="-171450">
              <a:buFont typeface="Arial" panose="020B0604020202020204" pitchFamily="34" charset="0"/>
              <a:buChar char="•"/>
            </a:pPr>
            <a:r>
              <a:rPr lang="en-US" baseline="0" dirty="0" smtClean="0"/>
              <a:t>2008 reduced from  2 years to one</a:t>
            </a:r>
          </a:p>
          <a:p>
            <a:pPr marL="171450" indent="-171450">
              <a:buFont typeface="Arial" panose="020B0604020202020204" pitchFamily="34" charset="0"/>
              <a:buChar char="•"/>
            </a:pPr>
            <a:r>
              <a:rPr lang="en-US" baseline="0" dirty="0" smtClean="0"/>
              <a:t>2013 Defense Minister indicated draft will remain necessary alongside a professional army, but soon draftees will not be used in combat</a:t>
            </a:r>
            <a:endParaRPr lang="en-US" dirty="0" smtClean="0"/>
          </a:p>
          <a:p>
            <a:pPr marL="171450" indent="-171450">
              <a:buFont typeface="Arial" panose="020B0604020202020204"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16</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Alexander Litvinenko</a:t>
            </a:r>
          </a:p>
          <a:p>
            <a:pPr marL="171450" indent="-171450">
              <a:buFont typeface="Arial" panose="020B0604020202020204" pitchFamily="34" charset="0"/>
              <a:buChar char="•"/>
            </a:pPr>
            <a:r>
              <a:rPr lang="en-US" dirty="0" smtClean="0"/>
              <a:t>Former FSS</a:t>
            </a:r>
            <a:r>
              <a:rPr lang="en-US" baseline="0" dirty="0" smtClean="0"/>
              <a:t> agent and outspoken critic of Russian gov’t</a:t>
            </a:r>
          </a:p>
          <a:p>
            <a:pPr marL="171450" indent="-171450">
              <a:buFont typeface="Arial" panose="020B0604020202020204" pitchFamily="34" charset="0"/>
              <a:buChar char="•"/>
            </a:pPr>
            <a:r>
              <a:rPr lang="en-US" baseline="0" dirty="0" smtClean="0"/>
              <a:t>Took political asylum in UK</a:t>
            </a:r>
          </a:p>
          <a:p>
            <a:pPr marL="171450" indent="-171450">
              <a:buFont typeface="Arial" panose="020B0604020202020204" pitchFamily="34" charset="0"/>
              <a:buChar char="•"/>
            </a:pPr>
            <a:r>
              <a:rPr lang="en-US" baseline="0" dirty="0" smtClean="0"/>
              <a:t>Nov 2006, was fatally poisoned in London with a rare radioactive isotope (believed only to be found in Russia)</a:t>
            </a:r>
          </a:p>
          <a:p>
            <a:pPr marL="171450" indent="-171450">
              <a:buFont typeface="Arial" panose="020B0604020202020204" pitchFamily="34" charset="0"/>
              <a:buChar char="•"/>
            </a:pPr>
            <a:r>
              <a:rPr lang="en-US" baseline="0" dirty="0" smtClean="0"/>
              <a:t>On his deathbed, Litvinenko accused the Kremlin of being responsible for his death (undocumented accusation)</a:t>
            </a:r>
          </a:p>
          <a:p>
            <a:pPr marL="171450" indent="-171450">
              <a:buFont typeface="Arial" panose="020B0604020202020204" pitchFamily="34" charset="0"/>
              <a:buChar char="•"/>
            </a:pPr>
            <a:r>
              <a:rPr lang="en-US" baseline="0" dirty="0" smtClean="0"/>
              <a:t>UK tried to extradite Andrei </a:t>
            </a:r>
            <a:r>
              <a:rPr lang="en-US" baseline="0" dirty="0" err="1" smtClean="0"/>
              <a:t>Lugovoi</a:t>
            </a:r>
            <a:r>
              <a:rPr lang="en-US" baseline="0" dirty="0" smtClean="0"/>
              <a:t>, and ex-KGB agent and Russian politician to stand trial for the murder, but Russian </a:t>
            </a:r>
            <a:r>
              <a:rPr lang="en-US" baseline="0" dirty="0" err="1" smtClean="0"/>
              <a:t>govt</a:t>
            </a:r>
            <a:r>
              <a:rPr lang="en-US" baseline="0" dirty="0" smtClean="0"/>
              <a:t> wouldn’t allow for extradition</a:t>
            </a:r>
            <a:endParaRPr lang="en-US" dirty="0" smtClean="0"/>
          </a:p>
          <a:p>
            <a:pPr marL="171450" indent="-171450">
              <a:buFont typeface="Arial" panose="020B0604020202020204"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17</a:t>
            </a:fld>
            <a:endParaRPr lang="en-US"/>
          </a:p>
        </p:txBody>
      </p:sp>
    </p:spTree>
    <p:extLst>
      <p:ext uri="{BB962C8B-B14F-4D97-AF65-F5344CB8AC3E}">
        <p14:creationId xmlns:p14="http://schemas.microsoft.com/office/powerpoint/2010/main" val="1762793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Linkage institutions</a:t>
            </a:r>
            <a:r>
              <a:rPr lang="en-US" baseline="0" dirty="0" smtClean="0"/>
              <a:t> – groups that link citizens to government</a:t>
            </a:r>
          </a:p>
          <a:p>
            <a:r>
              <a:rPr lang="en-US" b="1" baseline="0" dirty="0" smtClean="0"/>
              <a:t>Why are political parties unstable?</a:t>
            </a:r>
          </a:p>
          <a:p>
            <a:pPr marL="171450" indent="-171450">
              <a:buFont typeface="Arial" pitchFamily="34" charset="0"/>
              <a:buChar char="•"/>
            </a:pPr>
            <a:r>
              <a:rPr lang="en-US" baseline="0" dirty="0" smtClean="0"/>
              <a:t>Put together quickly after Revolution of 1991</a:t>
            </a:r>
          </a:p>
          <a:p>
            <a:pPr marL="171450" indent="-171450">
              <a:buFont typeface="Arial" pitchFamily="34" charset="0"/>
              <a:buChar char="•"/>
            </a:pPr>
            <a:r>
              <a:rPr lang="en-US" baseline="0" dirty="0" smtClean="0"/>
              <a:t>Most formed around particular leader(s)</a:t>
            </a:r>
          </a:p>
          <a:p>
            <a:pPr marL="171450" indent="-171450">
              <a:buFont typeface="Arial" pitchFamily="34" charset="0"/>
              <a:buChar char="•"/>
            </a:pPr>
            <a:r>
              <a:rPr lang="en-US" baseline="0" dirty="0" smtClean="0"/>
              <a:t>1995 – 43 parties on the ballot, by 1999 only 26</a:t>
            </a:r>
          </a:p>
          <a:p>
            <a:pPr marL="171450" indent="-171450">
              <a:buFont typeface="Arial" pitchFamily="34" charset="0"/>
              <a:buChar char="•"/>
            </a:pPr>
            <a:r>
              <a:rPr lang="en-US" baseline="0" dirty="0" smtClean="0"/>
              <a:t>Hard to develop loyalties</a:t>
            </a:r>
          </a:p>
          <a:p>
            <a:pPr marL="171450" indent="-171450">
              <a:buFont typeface="Arial" pitchFamily="34" charset="0"/>
              <a:buChar char="•"/>
            </a:pPr>
            <a:r>
              <a:rPr lang="en-US" baseline="0" dirty="0" smtClean="0"/>
              <a:t>2007 electoral changes to all PR and threshold from 5 to 7%</a:t>
            </a:r>
          </a:p>
          <a:p>
            <a:pPr marL="171450" indent="-171450">
              <a:buFont typeface="Arial" pitchFamily="34" charset="0"/>
              <a:buChar char="•"/>
            </a:pPr>
            <a:r>
              <a:rPr lang="en-US" baseline="0" dirty="0" smtClean="0"/>
              <a:t>Smaller parties with regional support lost representation</a:t>
            </a:r>
          </a:p>
          <a:p>
            <a:pPr marL="171450" indent="-171450">
              <a:buFont typeface="Arial" pitchFamily="34" charset="0"/>
              <a:buChar char="•"/>
            </a:pPr>
            <a:r>
              <a:rPr lang="en-US" baseline="0" dirty="0" smtClean="0"/>
              <a:t>2007: only 4 parties gained seats</a:t>
            </a:r>
          </a:p>
          <a:p>
            <a:pPr marL="0" indent="0">
              <a:buFont typeface="Arial" pitchFamily="34" charset="0"/>
              <a:buNone/>
            </a:pPr>
            <a:r>
              <a:rPr lang="en-US" b="1" baseline="0" dirty="0" smtClean="0"/>
              <a:t>Media:</a:t>
            </a:r>
          </a:p>
          <a:p>
            <a:pPr marL="171450" indent="-171450">
              <a:buFont typeface="Arial" pitchFamily="34" charset="0"/>
              <a:buChar char="•"/>
            </a:pPr>
            <a:r>
              <a:rPr lang="en-US" baseline="0" dirty="0" smtClean="0"/>
              <a:t>Strictly controlled under USSR</a:t>
            </a:r>
          </a:p>
          <a:p>
            <a:pPr marL="171450" indent="-171450">
              <a:buFont typeface="Arial" pitchFamily="34" charset="0"/>
              <a:buChar char="•"/>
            </a:pPr>
            <a:r>
              <a:rPr lang="en-US" baseline="0" dirty="0" smtClean="0"/>
              <a:t>Some state-owned (Russia TV and Channel One)</a:t>
            </a:r>
          </a:p>
          <a:p>
            <a:pPr marL="171450" indent="-171450">
              <a:buFont typeface="Arial" pitchFamily="34" charset="0"/>
              <a:buChar char="•"/>
            </a:pPr>
            <a:r>
              <a:rPr lang="en-US" baseline="0" dirty="0" smtClean="0"/>
              <a:t>Some privately owned, but controlled by state (NTV is owned by state-controlled Gazprom)</a:t>
            </a:r>
          </a:p>
          <a:p>
            <a:pPr marL="171450" indent="-171450">
              <a:buFont typeface="Arial" pitchFamily="34" charset="0"/>
              <a:buChar char="•"/>
            </a:pPr>
            <a:r>
              <a:rPr lang="en-US" baseline="0" dirty="0" smtClean="0"/>
              <a:t>Some level of investigative reporting is allowed (like in China) for low-level corruption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err="1" smtClean="0"/>
              <a:t>Govt</a:t>
            </a:r>
            <a:r>
              <a:rPr lang="en-US" baseline="0" dirty="0" smtClean="0"/>
              <a:t> intervenes in some manner if government is criticized – suspicious deaths have taken place for </a:t>
            </a:r>
            <a:endParaRPr lang="en-US" dirty="0" smtClean="0"/>
          </a:p>
          <a:p>
            <a:pPr marL="171450" indent="-171450">
              <a:buFont typeface="Arial" pitchFamily="34" charset="0"/>
              <a:buChar char="•"/>
            </a:pPr>
            <a:r>
              <a:rPr lang="en-US" baseline="0" dirty="0" smtClean="0"/>
              <a:t>52 journalists have been murdered since 1992, making Russia the 3</a:t>
            </a:r>
            <a:r>
              <a:rPr lang="en-US" baseline="30000" dirty="0" smtClean="0"/>
              <a:t>rd</a:t>
            </a:r>
            <a:r>
              <a:rPr lang="en-US" baseline="0" dirty="0" smtClean="0"/>
              <a:t> most dangerous country for journalists in the world</a:t>
            </a:r>
          </a:p>
          <a:p>
            <a:pPr marL="171450" indent="-171450">
              <a:buFont typeface="Arial" pitchFamily="34" charset="0"/>
              <a:buChar char="•"/>
            </a:pPr>
            <a:endParaRPr lang="en-US" baseline="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18</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b="1" dirty="0" smtClean="0"/>
              <a:t>Dominant Party System</a:t>
            </a:r>
          </a:p>
          <a:p>
            <a:pPr marL="171450" marR="0" indent="-171450" algn="l" defTabSz="914400" rtl="0" eaLnBrk="1" fontAlgn="auto" latinLnBrk="0" hangingPunct="1">
              <a:lnSpc>
                <a:spcPct val="90000"/>
              </a:lnSpc>
              <a:spcBef>
                <a:spcPts val="0"/>
              </a:spcBef>
              <a:spcAft>
                <a:spcPts val="0"/>
              </a:spcAft>
              <a:buClrTx/>
              <a:buSzTx/>
              <a:buFont typeface="Arial" pitchFamily="34" charset="0"/>
              <a:buChar char="•"/>
              <a:tabLst/>
              <a:defRPr/>
            </a:pPr>
            <a:r>
              <a:rPr lang="en-US" sz="1200" dirty="0" smtClean="0">
                <a:latin typeface="Arial" pitchFamily="34" charset="0"/>
                <a:cs typeface="Arial" pitchFamily="34" charset="0"/>
              </a:rPr>
              <a:t>Multiple parties and free and (more or less) fair elections exist but one party wins every election and governs continuously</a:t>
            </a:r>
          </a:p>
          <a:p>
            <a:pPr marL="171450" indent="-171450" eaLnBrk="1" hangingPunct="1">
              <a:buFont typeface="Arial" pitchFamily="34" charset="0"/>
              <a:buChar char="•"/>
            </a:pPr>
            <a:endParaRPr lang="en-US" sz="1200" dirty="0" smtClean="0"/>
          </a:p>
          <a:p>
            <a:pPr marL="171450" indent="-171450" eaLnBrk="1" hangingPunct="1">
              <a:buFont typeface="Arial" pitchFamily="34" charset="0"/>
              <a:buChar char="•"/>
            </a:pPr>
            <a:r>
              <a:rPr lang="en-US" sz="1200" dirty="0" smtClean="0"/>
              <a:t>Parties have to include regional representatives on list</a:t>
            </a:r>
          </a:p>
          <a:p>
            <a:pPr marL="171450" indent="-171450" eaLnBrk="1" hangingPunct="1">
              <a:buFont typeface="Arial" pitchFamily="34" charset="0"/>
              <a:buChar char="•"/>
            </a:pPr>
            <a:r>
              <a:rPr lang="en-US" sz="1200" dirty="0" smtClean="0"/>
              <a:t>Parties must have affiliates in more than half of regions, with a certain</a:t>
            </a:r>
            <a:r>
              <a:rPr lang="en-US" sz="1200" baseline="0" dirty="0" smtClean="0"/>
              <a:t> # of registered members in these regions</a:t>
            </a:r>
            <a:endParaRPr lang="en-US" sz="1200" dirty="0" smtClean="0"/>
          </a:p>
          <a:p>
            <a:pPr marL="171450" indent="-171450" eaLnBrk="1" hangingPunct="1">
              <a:buFont typeface="Arial" pitchFamily="34" charset="0"/>
              <a:buChar char="•"/>
            </a:pPr>
            <a:r>
              <a:rPr lang="en-US" sz="1200" dirty="0" smtClean="0"/>
              <a:t>Choice of deputies on list must reflect strength of vote in region</a:t>
            </a:r>
          </a:p>
          <a:p>
            <a:pPr marL="171450" indent="-171450" eaLnBrk="1" hangingPunct="1">
              <a:buFont typeface="Arial" pitchFamily="34" charset="0"/>
              <a:buChar char="•"/>
            </a:pPr>
            <a:r>
              <a:rPr lang="en-US" sz="1200" dirty="0" smtClean="0"/>
              <a:t>Legally registered party</a:t>
            </a:r>
          </a:p>
          <a:p>
            <a:pPr marL="171450" marR="0" indent="-171450" algn="l" defTabSz="914400" rtl="0" eaLnBrk="1" fontAlgn="auto" latinLnBrk="0" hangingPunct="1">
              <a:lnSpc>
                <a:spcPct val="90000"/>
              </a:lnSpc>
              <a:spcBef>
                <a:spcPts val="0"/>
              </a:spcBef>
              <a:spcAft>
                <a:spcPts val="0"/>
              </a:spcAft>
              <a:buClrTx/>
              <a:buSzTx/>
              <a:buFont typeface="Arial" pitchFamily="34" charset="0"/>
              <a:buChar char="•"/>
              <a:tabLst/>
              <a:defRPr/>
            </a:pPr>
            <a:endParaRPr lang="en-US" sz="1200" dirty="0" smtClean="0">
              <a:latin typeface="Arial" pitchFamily="34" charset="0"/>
              <a:cs typeface="Arial" pitchFamily="34" charset="0"/>
            </a:endParaRPr>
          </a:p>
          <a:p>
            <a:pPr>
              <a:lnSpc>
                <a:spcPct val="90000"/>
              </a:lnSpc>
            </a:pPr>
            <a:r>
              <a:rPr lang="en-US" b="1" dirty="0" smtClean="0"/>
              <a:t>United Russia</a:t>
            </a:r>
          </a:p>
          <a:p>
            <a:pPr marL="171450" indent="-171450">
              <a:buFont typeface="Arial" pitchFamily="34" charset="0"/>
              <a:buChar char="•"/>
            </a:pPr>
            <a:r>
              <a:rPr lang="en-US" sz="1200" dirty="0" smtClean="0"/>
              <a:t>Putin chair (not a member until recently)</a:t>
            </a:r>
          </a:p>
          <a:p>
            <a:pPr marL="171450" indent="-171450">
              <a:buFont typeface="Arial" pitchFamily="34" charset="0"/>
              <a:buChar char="•"/>
            </a:pPr>
            <a:r>
              <a:rPr lang="en-US" sz="1200" dirty="0" smtClean="0"/>
              <a:t>Merger of several parties</a:t>
            </a:r>
          </a:p>
          <a:p>
            <a:pPr marL="171450" indent="-171450">
              <a:buFont typeface="Arial" pitchFamily="34" charset="0"/>
              <a:buChar char="•"/>
            </a:pPr>
            <a:r>
              <a:rPr lang="en-US" sz="1200" dirty="0" smtClean="0"/>
              <a:t>Centrist,  conservative, pragmatic, </a:t>
            </a:r>
          </a:p>
          <a:p>
            <a:pPr marL="171450" indent="-171450">
              <a:buFont typeface="Arial" pitchFamily="34" charset="0"/>
              <a:buChar char="•"/>
            </a:pPr>
            <a:r>
              <a:rPr lang="en-US" sz="1200" dirty="0" smtClean="0"/>
              <a:t>Opposed to radicalism</a:t>
            </a:r>
          </a:p>
          <a:p>
            <a:pPr marL="171450" indent="-171450">
              <a:buFont typeface="Arial" pitchFamily="34" charset="0"/>
              <a:buChar char="•"/>
            </a:pPr>
            <a:r>
              <a:rPr lang="en-US" sz="1200" dirty="0" smtClean="0"/>
              <a:t>State direction  of economy</a:t>
            </a:r>
          </a:p>
          <a:p>
            <a:pPr marL="171450" indent="-171450">
              <a:buFont typeface="Arial" pitchFamily="34" charset="0"/>
              <a:buChar char="•"/>
            </a:pPr>
            <a:r>
              <a:rPr lang="en-US" sz="1200" dirty="0" smtClean="0"/>
              <a:t>Catchall/Umbrella party</a:t>
            </a:r>
          </a:p>
          <a:p>
            <a:pPr>
              <a:lnSpc>
                <a:spcPct val="90000"/>
              </a:lnSpc>
            </a:pPr>
            <a:r>
              <a:rPr lang="en-US" dirty="0" smtClean="0"/>
              <a:t>Market reforms are right-wing (pro-market and libertarian) and liberal (challenge status quo)</a:t>
            </a:r>
          </a:p>
          <a:p>
            <a:pPr>
              <a:lnSpc>
                <a:spcPct val="90000"/>
              </a:lnSpc>
            </a:pPr>
            <a:r>
              <a:rPr lang="en-US" dirty="0" smtClean="0"/>
              <a:t>Conservative parties are leftist since they support strong state role in economy and society</a:t>
            </a:r>
          </a:p>
          <a:p>
            <a:pPr>
              <a:lnSpc>
                <a:spcPct val="90000"/>
              </a:lnSpc>
            </a:pPr>
            <a:r>
              <a:rPr lang="en-US" dirty="0" smtClean="0"/>
              <a:t>Centrists: some reforms but preserving welfare state and gov’t intervention</a:t>
            </a:r>
          </a:p>
          <a:p>
            <a:pPr>
              <a:lnSpc>
                <a:spcPct val="90000"/>
              </a:lnSpc>
            </a:pPr>
            <a:endParaRPr lang="en-US" dirty="0" smtClean="0"/>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19</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Soft authoritarianism: </a:t>
            </a:r>
            <a:r>
              <a:rPr lang="en-US" b="0" dirty="0" smtClean="0"/>
              <a:t>A</a:t>
            </a:r>
            <a:r>
              <a:rPr lang="en-US" b="0" baseline="0" dirty="0" smtClean="0"/>
              <a:t> system of political control in which a combination of formal and informal mechanisms ensure the dominance of a ruling group or dominant party, despite the existence of some forms of political competition &amp; expressions of political opposition</a:t>
            </a:r>
          </a:p>
          <a:p>
            <a:r>
              <a:rPr lang="en-US" b="1" baseline="0" dirty="0" smtClean="0"/>
              <a:t>Semi-authoritarian:  </a:t>
            </a:r>
            <a:r>
              <a:rPr lang="en-US" b="0" baseline="0" dirty="0" smtClean="0"/>
              <a:t>a political system in which elements of democracy are integrated into an otherwise authoritarian system</a:t>
            </a:r>
          </a:p>
          <a:p>
            <a:r>
              <a:rPr lang="en-US" b="1" dirty="0" smtClean="0"/>
              <a:t>Federal System: </a:t>
            </a:r>
          </a:p>
          <a:p>
            <a:pPr marL="171450" indent="-171450">
              <a:buFont typeface="Arial" pitchFamily="34" charset="0"/>
              <a:buChar char="•"/>
            </a:pPr>
            <a:r>
              <a:rPr lang="en-US" sz="1200" b="0" i="0" kern="1200" dirty="0" smtClean="0">
                <a:solidFill>
                  <a:schemeClr val="tx1"/>
                </a:solidFill>
                <a:effectLst/>
                <a:latin typeface="+mn-lt"/>
                <a:ea typeface="+mn-ea"/>
                <a:cs typeface="+mn-cs"/>
              </a:rPr>
              <a:t>According to the </a:t>
            </a:r>
            <a:r>
              <a:rPr lang="en-US" sz="1200" b="0" i="0" u="none" strike="noStrike" kern="1200" dirty="0" smtClean="0">
                <a:solidFill>
                  <a:schemeClr val="tx1"/>
                </a:solidFill>
                <a:effectLst/>
                <a:latin typeface="+mn-lt"/>
                <a:ea typeface="+mn-ea"/>
                <a:cs typeface="+mn-cs"/>
                <a:hlinkClick r:id="rId3" tooltip="Constitution of Russia"/>
              </a:rPr>
              <a:t>Constitution</a:t>
            </a:r>
            <a:r>
              <a:rPr lang="en-US" sz="1200" b="0" i="0" kern="1200" dirty="0" smtClean="0">
                <a:solidFill>
                  <a:schemeClr val="tx1"/>
                </a:solidFill>
                <a:effectLst/>
                <a:latin typeface="+mn-lt"/>
                <a:ea typeface="+mn-ea"/>
                <a:cs typeface="+mn-cs"/>
              </a:rPr>
              <a:t>, the country comprises </a:t>
            </a:r>
            <a:r>
              <a:rPr lang="en-US" sz="1200" b="1" i="0" kern="1200" dirty="0" smtClean="0">
                <a:solidFill>
                  <a:schemeClr val="tx1"/>
                </a:solidFill>
                <a:effectLst/>
                <a:latin typeface="+mn-lt"/>
                <a:ea typeface="+mn-ea"/>
                <a:cs typeface="+mn-cs"/>
              </a:rPr>
              <a:t>eighty-five</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tooltip="Federal subjects of Russia"/>
              </a:rPr>
              <a:t>federal subjects</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5"/>
              </a:rPr>
              <a:t>[141]</a:t>
            </a:r>
            <a:r>
              <a:rPr lang="en-US" sz="1200" b="0" i="0" kern="1200" dirty="0" smtClean="0">
                <a:solidFill>
                  <a:schemeClr val="tx1"/>
                </a:solidFill>
                <a:effectLst/>
                <a:latin typeface="+mn-lt"/>
                <a:ea typeface="+mn-ea"/>
                <a:cs typeface="+mn-cs"/>
              </a:rPr>
              <a:t> including the </a:t>
            </a:r>
            <a:r>
              <a:rPr lang="en-US" sz="1200" b="0" i="0" u="none" strike="noStrike" kern="1200" dirty="0" smtClean="0">
                <a:solidFill>
                  <a:schemeClr val="tx1"/>
                </a:solidFill>
                <a:effectLst/>
                <a:latin typeface="+mn-lt"/>
                <a:ea typeface="+mn-ea"/>
                <a:cs typeface="+mn-cs"/>
                <a:hlinkClick r:id="rId6" tooltip="Republic of Crimea"/>
              </a:rPr>
              <a:t>Republic of Crimea</a:t>
            </a:r>
            <a:r>
              <a:rPr lang="en-US" sz="1200" b="0" i="0" kern="1200" dirty="0" smtClean="0">
                <a:solidFill>
                  <a:schemeClr val="tx1"/>
                </a:solidFill>
                <a:effectLst/>
                <a:latin typeface="+mn-lt"/>
                <a:ea typeface="+mn-ea"/>
                <a:cs typeface="+mn-cs"/>
              </a:rPr>
              <a:t> and the </a:t>
            </a:r>
            <a:r>
              <a:rPr lang="en-US" sz="1200" b="0" i="0" u="none" strike="noStrike" kern="1200" dirty="0" smtClean="0">
                <a:solidFill>
                  <a:schemeClr val="tx1"/>
                </a:solidFill>
                <a:effectLst/>
                <a:latin typeface="+mn-lt"/>
                <a:ea typeface="+mn-ea"/>
                <a:cs typeface="+mn-cs"/>
                <a:hlinkClick r:id="rId7" tooltip="Federal cities of Russia"/>
              </a:rPr>
              <a:t>federal </a:t>
            </a:r>
            <a:r>
              <a:rPr lang="en-US" sz="1200" b="0" i="0" u="none" strike="noStrike" kern="1200" dirty="0" err="1" smtClean="0">
                <a:solidFill>
                  <a:schemeClr val="tx1"/>
                </a:solidFill>
                <a:effectLst/>
                <a:latin typeface="+mn-lt"/>
                <a:ea typeface="+mn-ea"/>
                <a:cs typeface="+mn-cs"/>
                <a:hlinkClick r:id="rId7" tooltip="Federal cities of Russia"/>
              </a:rPr>
              <a:t>city</a:t>
            </a:r>
            <a:r>
              <a:rPr lang="en-US" sz="1200" b="0" i="0" kern="1200" dirty="0" err="1" smtClean="0">
                <a:solidFill>
                  <a:schemeClr val="tx1"/>
                </a:solidFill>
                <a:effectLst/>
                <a:latin typeface="+mn-lt"/>
                <a:ea typeface="+mn-ea"/>
                <a:cs typeface="+mn-cs"/>
              </a:rPr>
              <a:t>of</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8" tooltip="Sevastopol"/>
              </a:rPr>
              <a:t>Sevastopol</a:t>
            </a:r>
            <a:r>
              <a:rPr lang="en-US" sz="1200" b="0" i="0" kern="1200" dirty="0" smtClean="0">
                <a:solidFill>
                  <a:schemeClr val="tx1"/>
                </a:solidFill>
                <a:effectLst/>
                <a:latin typeface="+mn-lt"/>
                <a:ea typeface="+mn-ea"/>
                <a:cs typeface="+mn-cs"/>
              </a:rPr>
              <a:t>, whose recent establishment is internationally disputed and criticized as illegal </a:t>
            </a:r>
            <a:r>
              <a:rPr lang="en-US" sz="1200" b="0" i="0" u="none" strike="noStrike" kern="1200" dirty="0" smtClean="0">
                <a:solidFill>
                  <a:schemeClr val="tx1"/>
                </a:solidFill>
                <a:effectLst/>
                <a:latin typeface="+mn-lt"/>
                <a:ea typeface="+mn-ea"/>
                <a:cs typeface="+mn-cs"/>
                <a:hlinkClick r:id="rId9" tooltip="Annexation of Crimea by the Russian Federation"/>
              </a:rPr>
              <a:t>annexation</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10"/>
              </a:rPr>
              <a:t>[142]</a:t>
            </a:r>
            <a:r>
              <a:rPr lang="en-US" sz="1200" b="0" i="0" kern="1200" dirty="0" smtClean="0">
                <a:solidFill>
                  <a:schemeClr val="tx1"/>
                </a:solidFill>
                <a:effectLst/>
                <a:latin typeface="+mn-lt"/>
                <a:ea typeface="+mn-ea"/>
                <a:cs typeface="+mn-cs"/>
              </a:rPr>
              <a:t> In 1993, when the Constitution was adopted, there were eighty-nine federal subjects listed, but later some of them were merged. These subjects have equal representation—two delegates each—in the </a:t>
            </a:r>
            <a:r>
              <a:rPr lang="en-US" sz="1200" b="0" i="0" u="none" strike="noStrike" kern="1200" dirty="0" smtClean="0">
                <a:solidFill>
                  <a:schemeClr val="tx1"/>
                </a:solidFill>
                <a:effectLst/>
                <a:latin typeface="+mn-lt"/>
                <a:ea typeface="+mn-ea"/>
                <a:cs typeface="+mn-cs"/>
                <a:hlinkClick r:id="rId11" tooltip="Federation Council (Russia)"/>
              </a:rPr>
              <a:t>Federation Council</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12"/>
              </a:rPr>
              <a:t>[143]</a:t>
            </a:r>
            <a:r>
              <a:rPr lang="en-US" sz="1200" b="0" i="0" kern="1200" dirty="0" smtClean="0">
                <a:solidFill>
                  <a:schemeClr val="tx1"/>
                </a:solidFill>
                <a:effectLst/>
                <a:latin typeface="+mn-lt"/>
                <a:ea typeface="+mn-ea"/>
                <a:cs typeface="+mn-cs"/>
              </a:rPr>
              <a:t> However, they differ in the degree of autonomy they enjoy</a:t>
            </a:r>
          </a:p>
          <a:p>
            <a:pPr marL="171450" indent="-171450">
              <a:buFont typeface="Arial" pitchFamily="34" charset="0"/>
              <a:buChar char="•"/>
            </a:pPr>
            <a:r>
              <a:rPr lang="en-US" dirty="0" smtClean="0"/>
              <a:t>21 are ethnically non-Russian by majority (republics)</a:t>
            </a:r>
          </a:p>
          <a:p>
            <a:pPr marL="171450" indent="-171450">
              <a:buFont typeface="Arial" pitchFamily="34" charset="0"/>
              <a:buChar char="•"/>
            </a:pPr>
            <a:r>
              <a:rPr lang="en-US" dirty="0" smtClean="0">
                <a:effectLst/>
              </a:rPr>
              <a:t>Republics differ from other </a:t>
            </a:r>
            <a:r>
              <a:rPr lang="en-US" dirty="0" smtClean="0">
                <a:effectLst/>
                <a:hlinkClick r:id="rId13" action="ppaction://hlinkfile" tooltip="Federal subjects of Russia"/>
              </a:rPr>
              <a:t>federal subjects</a:t>
            </a:r>
            <a:r>
              <a:rPr lang="en-US" dirty="0" smtClean="0">
                <a:effectLst/>
              </a:rPr>
              <a:t> in that they have the right to establish their own </a:t>
            </a:r>
            <a:r>
              <a:rPr lang="en-US" dirty="0" smtClean="0">
                <a:effectLst/>
                <a:hlinkClick r:id="rId14" action="ppaction://hlinkfile" tooltip="Official language"/>
              </a:rPr>
              <a:t>official language</a:t>
            </a:r>
            <a:r>
              <a:rPr lang="en-US" baseline="30000" dirty="0" smtClean="0">
                <a:effectLst/>
                <a:hlinkClick r:id="rId15" action="ppaction://hlinkfile"/>
              </a:rPr>
              <a:t>[1]</a:t>
            </a:r>
            <a:r>
              <a:rPr lang="en-US" dirty="0" smtClean="0">
                <a:effectLst/>
              </a:rPr>
              <a:t> and have their own constitution. Other federal subjects, such as </a:t>
            </a:r>
            <a:r>
              <a:rPr lang="en-US" dirty="0" err="1" smtClean="0">
                <a:effectLst/>
                <a:hlinkClick r:id="rId16" action="ppaction://hlinkfile" tooltip="Krai"/>
              </a:rPr>
              <a:t>krais</a:t>
            </a:r>
            <a:r>
              <a:rPr lang="en-US" dirty="0" smtClean="0">
                <a:effectLst/>
              </a:rPr>
              <a:t> (territories) and </a:t>
            </a:r>
            <a:r>
              <a:rPr lang="en-US" dirty="0" smtClean="0">
                <a:effectLst/>
                <a:hlinkClick r:id="rId17" action="ppaction://hlinkfile" tooltip="Oblast"/>
              </a:rPr>
              <a:t>oblasts</a:t>
            </a:r>
            <a:r>
              <a:rPr lang="en-US" dirty="0" smtClean="0">
                <a:effectLst/>
              </a:rPr>
              <a:t> (provinces), aren't explicitly given this right. The chief executives of many republics used to have the title of president, but in 2010 an amendment to the federal law was adopted that reserves such title exclusively for the head of the Russian state</a:t>
            </a:r>
          </a:p>
          <a:p>
            <a:pPr marL="171450" indent="-171450">
              <a:buFont typeface="Arial" pitchFamily="34" charset="0"/>
              <a:buChar char="•"/>
            </a:pPr>
            <a:r>
              <a:rPr lang="en-US" dirty="0" smtClean="0"/>
              <a:t>Central</a:t>
            </a:r>
            <a:r>
              <a:rPr lang="en-US" baseline="0" dirty="0" smtClean="0"/>
              <a:t> </a:t>
            </a:r>
            <a:r>
              <a:rPr lang="en-US" baseline="0" dirty="0" err="1" smtClean="0"/>
              <a:t>govt</a:t>
            </a:r>
            <a:r>
              <a:rPr lang="en-US" baseline="0" dirty="0" smtClean="0"/>
              <a:t> was weak under </a:t>
            </a:r>
            <a:r>
              <a:rPr lang="en-US" baseline="0" dirty="0" err="1" smtClean="0"/>
              <a:t>Yelstin</a:t>
            </a:r>
            <a:r>
              <a:rPr lang="en-US" baseline="0" dirty="0" smtClean="0"/>
              <a:t>, so many ruled themselves almost independently</a:t>
            </a:r>
          </a:p>
          <a:p>
            <a:pPr marL="171450" indent="-171450">
              <a:buFont typeface="Arial" pitchFamily="34" charset="0"/>
              <a:buChar char="•"/>
            </a:pPr>
            <a:r>
              <a:rPr lang="en-US" baseline="0" dirty="0" smtClean="0"/>
              <a:t>Movements for independence always a threat – Chechnya</a:t>
            </a:r>
            <a:endParaRPr lang="en-US" b="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20</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21</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b="1" dirty="0" smtClean="0"/>
              <a:t>Dominant Party System</a:t>
            </a:r>
          </a:p>
          <a:p>
            <a:pPr marL="171450" marR="0" indent="-171450" algn="l" defTabSz="914400" rtl="0" eaLnBrk="1" fontAlgn="auto" latinLnBrk="0" hangingPunct="1">
              <a:lnSpc>
                <a:spcPct val="90000"/>
              </a:lnSpc>
              <a:spcBef>
                <a:spcPts val="0"/>
              </a:spcBef>
              <a:spcAft>
                <a:spcPts val="0"/>
              </a:spcAft>
              <a:buClrTx/>
              <a:buSzTx/>
              <a:buFont typeface="Arial" pitchFamily="34" charset="0"/>
              <a:buChar char="•"/>
              <a:tabLst/>
              <a:defRPr/>
            </a:pPr>
            <a:r>
              <a:rPr lang="en-US" sz="1200" dirty="0" smtClean="0">
                <a:latin typeface="Arial" pitchFamily="34" charset="0"/>
                <a:cs typeface="Arial" pitchFamily="34" charset="0"/>
              </a:rPr>
              <a:t>Multiple parties and free and (more or less) fair elections exist but one party wins every election and governs continuously</a:t>
            </a:r>
          </a:p>
          <a:p>
            <a:pPr>
              <a:lnSpc>
                <a:spcPct val="90000"/>
              </a:lnSpc>
            </a:pPr>
            <a:r>
              <a:rPr lang="en-US" b="1" dirty="0" smtClean="0"/>
              <a:t>United Russia</a:t>
            </a:r>
          </a:p>
          <a:p>
            <a:pPr marL="171450" indent="-171450">
              <a:buFont typeface="Arial" pitchFamily="34" charset="0"/>
              <a:buChar char="•"/>
            </a:pPr>
            <a:r>
              <a:rPr lang="en-US" sz="1200" dirty="0" smtClean="0"/>
              <a:t>Putin chair (not a member until recently)</a:t>
            </a:r>
          </a:p>
          <a:p>
            <a:pPr marL="171450" indent="-171450">
              <a:buFont typeface="Arial" pitchFamily="34" charset="0"/>
              <a:buChar char="•"/>
            </a:pPr>
            <a:r>
              <a:rPr lang="en-US" sz="1200" dirty="0" smtClean="0"/>
              <a:t>Merger of several parties</a:t>
            </a:r>
          </a:p>
          <a:p>
            <a:pPr marL="171450" indent="-171450">
              <a:buFont typeface="Arial" pitchFamily="34" charset="0"/>
              <a:buChar char="•"/>
            </a:pPr>
            <a:r>
              <a:rPr lang="en-US" sz="1200" dirty="0" smtClean="0"/>
              <a:t>Centrist,  conservative, pragmatic, </a:t>
            </a:r>
          </a:p>
          <a:p>
            <a:pPr marL="171450" indent="-171450">
              <a:buFont typeface="Arial" pitchFamily="34" charset="0"/>
              <a:buChar char="•"/>
            </a:pPr>
            <a:r>
              <a:rPr lang="en-US" sz="1200" dirty="0" smtClean="0"/>
              <a:t>Opposed to radicalism</a:t>
            </a:r>
          </a:p>
          <a:p>
            <a:pPr marL="171450" indent="-171450">
              <a:buFont typeface="Arial" pitchFamily="34" charset="0"/>
              <a:buChar char="•"/>
            </a:pPr>
            <a:r>
              <a:rPr lang="en-US" sz="1200" dirty="0" smtClean="0"/>
              <a:t>State direction  of economy</a:t>
            </a:r>
          </a:p>
          <a:p>
            <a:pPr marL="171450" indent="-171450">
              <a:buFont typeface="Arial" pitchFamily="34" charset="0"/>
              <a:buChar char="•"/>
            </a:pPr>
            <a:r>
              <a:rPr lang="en-US" sz="1200" dirty="0" smtClean="0"/>
              <a:t>Catchall/Umbrella party</a:t>
            </a:r>
          </a:p>
          <a:p>
            <a:pPr>
              <a:lnSpc>
                <a:spcPct val="90000"/>
              </a:lnSpc>
            </a:pPr>
            <a:r>
              <a:rPr lang="en-US" dirty="0" smtClean="0"/>
              <a:t>Market reforms are right-wing (pro-market and libertarian) and liberal (challenge status quo)</a:t>
            </a:r>
          </a:p>
          <a:p>
            <a:pPr>
              <a:lnSpc>
                <a:spcPct val="90000"/>
              </a:lnSpc>
            </a:pPr>
            <a:r>
              <a:rPr lang="en-US" dirty="0" smtClean="0"/>
              <a:t>Conservative parties are leftist since they support strong state role in economy and society</a:t>
            </a:r>
          </a:p>
          <a:p>
            <a:pPr>
              <a:lnSpc>
                <a:spcPct val="90000"/>
              </a:lnSpc>
            </a:pPr>
            <a:r>
              <a:rPr lang="en-US" dirty="0" smtClean="0"/>
              <a:t>Centrists: some reforms but preserving welfare state and gov’t intervention</a:t>
            </a:r>
          </a:p>
          <a:p>
            <a:pPr>
              <a:lnSpc>
                <a:spcPct val="90000"/>
              </a:lnSpc>
            </a:pPr>
            <a:endParaRPr lang="en-US" dirty="0" smtClean="0"/>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23</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pPr>
            <a:r>
              <a:rPr lang="en-US" sz="1200" dirty="0" smtClean="0"/>
              <a:t>Strong support among working-class men </a:t>
            </a:r>
          </a:p>
          <a:p>
            <a:r>
              <a:rPr lang="en-US" sz="1200" dirty="0" smtClean="0"/>
              <a:t>      and military</a:t>
            </a: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24</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Mikhail Khodorkovsky:</a:t>
            </a:r>
          </a:p>
          <a:p>
            <a:pPr marL="171450" indent="-171450">
              <a:buFont typeface="Arial" panose="020B0604020202020204" pitchFamily="34" charset="0"/>
              <a:buChar char="•"/>
            </a:pPr>
            <a:r>
              <a:rPr lang="en-US" b="0" dirty="0" smtClean="0"/>
              <a:t>Chief executive officer</a:t>
            </a:r>
            <a:r>
              <a:rPr lang="en-US" b="0" baseline="0" dirty="0" smtClean="0"/>
              <a:t> and major shareholder of the giant Russian oil company, Yukos</a:t>
            </a:r>
          </a:p>
          <a:p>
            <a:pPr marL="171450" indent="-171450">
              <a:buFont typeface="Arial" panose="020B0604020202020204" pitchFamily="34" charset="0"/>
              <a:buChar char="•"/>
            </a:pPr>
            <a:r>
              <a:rPr lang="en-US" b="0" baseline="0" dirty="0" smtClean="0"/>
              <a:t>2003 – was placed under arrest for fraud and tax evasion</a:t>
            </a:r>
          </a:p>
          <a:p>
            <a:pPr marL="171450" indent="-171450">
              <a:buFont typeface="Arial" panose="020B0604020202020204" pitchFamily="34" charset="0"/>
              <a:buChar char="•"/>
            </a:pPr>
            <a:r>
              <a:rPr lang="en-US" b="0" baseline="0" dirty="0" smtClean="0"/>
              <a:t>May 2005 – sentences to nine years in prison</a:t>
            </a:r>
          </a:p>
          <a:p>
            <a:pPr marL="171450" indent="-171450">
              <a:buFont typeface="Arial" panose="020B0604020202020204" pitchFamily="34" charset="0"/>
              <a:buChar char="•"/>
            </a:pPr>
            <a:r>
              <a:rPr lang="en-US" b="0" baseline="0" dirty="0" smtClean="0"/>
              <a:t>Dec 2013 – pardoned and released from prison – many believe it was an attempt to get Western approval leading up to Feb 2014 Winter Olympic Games in Sochi, Russia</a:t>
            </a:r>
            <a:endParaRPr lang="en-US" b="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25</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3</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Federal System: </a:t>
            </a:r>
          </a:p>
          <a:p>
            <a:pPr marL="171450" indent="-171450">
              <a:buFont typeface="Arial" pitchFamily="34" charset="0"/>
              <a:buChar char="•"/>
            </a:pPr>
            <a:r>
              <a:rPr lang="en-US" dirty="0" smtClean="0"/>
              <a:t>89 regions (subnational units)</a:t>
            </a:r>
          </a:p>
          <a:p>
            <a:pPr marL="171450" indent="-171450">
              <a:buFont typeface="Arial" pitchFamily="34" charset="0"/>
              <a:buChar char="•"/>
            </a:pPr>
            <a:r>
              <a:rPr lang="en-US" dirty="0" smtClean="0"/>
              <a:t>21 are ethnically non-Russian by majority (republics)</a:t>
            </a:r>
          </a:p>
          <a:p>
            <a:pPr marL="171450" indent="-171450">
              <a:buFont typeface="Arial" pitchFamily="34" charset="0"/>
              <a:buChar char="•"/>
            </a:pPr>
            <a:r>
              <a:rPr lang="en-US" dirty="0" smtClean="0">
                <a:effectLst/>
              </a:rPr>
              <a:t>Republics differ from other </a:t>
            </a:r>
            <a:r>
              <a:rPr lang="en-US" dirty="0" smtClean="0">
                <a:effectLst/>
                <a:hlinkClick r:id="rId3" action="ppaction://hlinkfile" tooltip="Federal subjects of Russia"/>
              </a:rPr>
              <a:t>federal subjects</a:t>
            </a:r>
            <a:r>
              <a:rPr lang="en-US" dirty="0" smtClean="0">
                <a:effectLst/>
              </a:rPr>
              <a:t> in that they have the right to establish their own </a:t>
            </a:r>
            <a:r>
              <a:rPr lang="en-US" dirty="0" smtClean="0">
                <a:effectLst/>
                <a:hlinkClick r:id="rId4" action="ppaction://hlinkfile" tooltip="Official language"/>
              </a:rPr>
              <a:t>official language</a:t>
            </a:r>
            <a:r>
              <a:rPr lang="en-US" baseline="30000" dirty="0" smtClean="0">
                <a:effectLst/>
                <a:hlinkClick r:id="rId5" action="ppaction://hlinkfile"/>
              </a:rPr>
              <a:t>[1]</a:t>
            </a:r>
            <a:r>
              <a:rPr lang="en-US" dirty="0" smtClean="0">
                <a:effectLst/>
              </a:rPr>
              <a:t> and have their own constitution. Other federal subjects, such as </a:t>
            </a:r>
            <a:r>
              <a:rPr lang="en-US" dirty="0" err="1" smtClean="0">
                <a:effectLst/>
                <a:hlinkClick r:id="rId6" action="ppaction://hlinkfile" tooltip="Krai"/>
              </a:rPr>
              <a:t>krais</a:t>
            </a:r>
            <a:r>
              <a:rPr lang="en-US" dirty="0" smtClean="0">
                <a:effectLst/>
              </a:rPr>
              <a:t> (territories) and </a:t>
            </a:r>
            <a:r>
              <a:rPr lang="en-US" dirty="0" smtClean="0">
                <a:effectLst/>
                <a:hlinkClick r:id="rId7" action="ppaction://hlinkfile" tooltip="Oblast"/>
              </a:rPr>
              <a:t>oblasts</a:t>
            </a:r>
            <a:r>
              <a:rPr lang="en-US" dirty="0" smtClean="0">
                <a:effectLst/>
              </a:rPr>
              <a:t> (provinces), aren't explicitly given this right. The chief executives of many republics used to have the title of president, but in 2010 an amendment to the federal law was adopted that reserves such title exclusively for the head of the Russian state</a:t>
            </a:r>
          </a:p>
          <a:p>
            <a:pPr marL="171450" indent="-171450">
              <a:buFont typeface="Arial" pitchFamily="34" charset="0"/>
              <a:buChar char="•"/>
            </a:pPr>
            <a:r>
              <a:rPr lang="en-US" dirty="0" smtClean="0"/>
              <a:t>Central</a:t>
            </a:r>
            <a:r>
              <a:rPr lang="en-US" baseline="0" dirty="0" smtClean="0"/>
              <a:t> </a:t>
            </a:r>
            <a:r>
              <a:rPr lang="en-US" baseline="0" dirty="0" err="1" smtClean="0"/>
              <a:t>govt</a:t>
            </a:r>
            <a:r>
              <a:rPr lang="en-US" baseline="0" dirty="0" smtClean="0"/>
              <a:t> was weak under </a:t>
            </a:r>
            <a:r>
              <a:rPr lang="en-US" baseline="0" dirty="0" err="1" smtClean="0"/>
              <a:t>Yelstin</a:t>
            </a:r>
            <a:r>
              <a:rPr lang="en-US" baseline="0" dirty="0" smtClean="0"/>
              <a:t>, so many ruled themselves almost independently</a:t>
            </a:r>
          </a:p>
          <a:p>
            <a:pPr marL="171450" indent="-171450">
              <a:buFont typeface="Arial" pitchFamily="34" charset="0"/>
              <a:buChar char="•"/>
            </a:pPr>
            <a:r>
              <a:rPr lang="en-US" baseline="0" dirty="0" smtClean="0"/>
              <a:t>In the 1990s, Russia’s federal gov’t had difficulty controlling what happened in the regions.  Regional laws sometimes deviated from federal law.  Bilateral treaties with the fed gov’t granted some regional </a:t>
            </a:r>
            <a:r>
              <a:rPr lang="en-US" baseline="0" dirty="0" err="1" smtClean="0"/>
              <a:t>govts</a:t>
            </a:r>
            <a:r>
              <a:rPr lang="en-US" baseline="0" dirty="0" smtClean="0"/>
              <a:t> special privileges</a:t>
            </a:r>
          </a:p>
          <a:p>
            <a:pPr marL="171450" indent="-171450">
              <a:buFont typeface="Arial" pitchFamily="34" charset="0"/>
              <a:buChar char="•"/>
            </a:pPr>
            <a:r>
              <a:rPr lang="en-US" baseline="0" dirty="0" smtClean="0"/>
              <a:t>During Putin’s term as </a:t>
            </a:r>
            <a:r>
              <a:rPr lang="en-US" baseline="0" dirty="0" err="1" smtClean="0"/>
              <a:t>pres</a:t>
            </a:r>
            <a:r>
              <a:rPr lang="en-US" baseline="0" dirty="0" smtClean="0"/>
              <a:t>, he has put measures in place to ensure a greater degree of legal and political uniformity throughout the country</a:t>
            </a:r>
          </a:p>
          <a:p>
            <a:pPr marL="171450" indent="-171450">
              <a:buFont typeface="Arial" pitchFamily="34" charset="0"/>
              <a:buChar char="•"/>
            </a:pPr>
            <a:r>
              <a:rPr lang="en-US" baseline="0" dirty="0" smtClean="0"/>
              <a:t>Movements for independence always a threat – Chechnya</a:t>
            </a:r>
          </a:p>
        </p:txBody>
      </p:sp>
      <p:sp>
        <p:nvSpPr>
          <p:cNvPr id="4" name="Slide Number Placeholder 3"/>
          <p:cNvSpPr>
            <a:spLocks noGrp="1"/>
          </p:cNvSpPr>
          <p:nvPr>
            <p:ph type="sldNum" sz="quarter" idx="10"/>
          </p:nvPr>
        </p:nvSpPr>
        <p:spPr/>
        <p:txBody>
          <a:bodyPr/>
          <a:lstStyle/>
          <a:p>
            <a:fld id="{8CA60029-694B-4343-B33B-1127069C47B6}" type="slidenum">
              <a:rPr lang="en-US" smtClean="0"/>
              <a:t>4</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Putin Reforms:</a:t>
            </a:r>
          </a:p>
          <a:p>
            <a:pPr marL="171450" indent="-171450">
              <a:buFont typeface="Arial" pitchFamily="34" charset="0"/>
              <a:buChar char="•"/>
            </a:pPr>
            <a:r>
              <a:rPr lang="en-US" u="sng" dirty="0" smtClean="0"/>
              <a:t>Power Vertical</a:t>
            </a:r>
            <a:r>
              <a:rPr lang="en-US" dirty="0" smtClean="0"/>
              <a:t>:  Putin term to describe a unified and hierarchical structure of executive power ranging from the </a:t>
            </a:r>
            <a:r>
              <a:rPr lang="en-US" dirty="0" err="1" smtClean="0"/>
              <a:t>nat’l</a:t>
            </a:r>
            <a:r>
              <a:rPr lang="en-US" dirty="0" smtClean="0"/>
              <a:t> to local level</a:t>
            </a:r>
          </a:p>
          <a:p>
            <a:pPr marL="171450" indent="-171450">
              <a:buFont typeface="Arial" pitchFamily="34" charset="0"/>
              <a:buChar char="•"/>
            </a:pPr>
            <a:r>
              <a:rPr lang="en-US" dirty="0" smtClean="0"/>
              <a:t>Super-Districts - In 2000, 7 new federal districts were created to encompass all of Russia.  Each district was headed by a presidential appointee, who supervised the local authorities as Putin see fit</a:t>
            </a:r>
          </a:p>
          <a:p>
            <a:pPr marL="628650" lvl="1" indent="-171450">
              <a:buFont typeface="Arial" pitchFamily="34" charset="0"/>
              <a:buChar char="•"/>
            </a:pPr>
            <a:r>
              <a:rPr lang="en-US" dirty="0" smtClean="0"/>
              <a:t>Purpose is to ensure compliance with federal laws</a:t>
            </a:r>
            <a:r>
              <a:rPr lang="en-US" baseline="0" dirty="0" smtClean="0"/>
              <a:t> &amp; constitution</a:t>
            </a:r>
            <a:endParaRPr lang="en-US" dirty="0" smtClean="0"/>
          </a:p>
          <a:p>
            <a:pPr marL="171450" indent="-171450">
              <a:buFont typeface="Arial" pitchFamily="34" charset="0"/>
              <a:buChar char="•"/>
            </a:pPr>
            <a:r>
              <a:rPr lang="en-US" dirty="0"/>
              <a:t>Appointment of governors – ended direct election of 89 regional governors.  Now nominated by president, confirmed by regional legislatures</a:t>
            </a:r>
          </a:p>
          <a:p>
            <a:pPr marL="171450" indent="-171450">
              <a:buFont typeface="Arial" pitchFamily="34" charset="0"/>
              <a:buChar char="•"/>
            </a:pPr>
            <a:r>
              <a:rPr lang="en-US" dirty="0" smtClean="0"/>
              <a:t>Removal of governors – Pres. may remove a governor who refuses to subject local law to </a:t>
            </a:r>
            <a:r>
              <a:rPr lang="en-US" dirty="0" err="1" smtClean="0"/>
              <a:t>nat’l</a:t>
            </a:r>
            <a:r>
              <a:rPr lang="en-US" dirty="0" smtClean="0"/>
              <a:t> constitution</a:t>
            </a:r>
          </a:p>
          <a:p>
            <a:pPr marL="171450" indent="-171450">
              <a:buFont typeface="Arial" pitchFamily="34" charset="0"/>
              <a:buChar char="•"/>
            </a:pPr>
            <a:r>
              <a:rPr lang="en-US" dirty="0" smtClean="0"/>
              <a:t>Changes in Federation Council – governors now appoint one and regional legislature the other</a:t>
            </a:r>
          </a:p>
          <a:p>
            <a:pPr marL="171450" indent="-171450">
              <a:buFont typeface="Arial" pitchFamily="34" charset="0"/>
              <a:buChar char="•"/>
            </a:pPr>
            <a:r>
              <a:rPr lang="en-US" dirty="0" smtClean="0"/>
              <a:t>Elimination of SMD in Duma – all proportional and threshold raised from 5 to 7%; BUT changing back to Mixed</a:t>
            </a:r>
            <a:r>
              <a:rPr lang="en-US" baseline="0" dirty="0" smtClean="0"/>
              <a:t> (SMD &amp; PR) in 2016</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5</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V.P., If </a:t>
            </a:r>
            <a:r>
              <a:rPr lang="en-US" dirty="0" err="1" smtClean="0"/>
              <a:t>Pres</a:t>
            </a:r>
            <a:r>
              <a:rPr lang="en-US" dirty="0" smtClean="0"/>
              <a:t> dies, Head of</a:t>
            </a:r>
            <a:r>
              <a:rPr lang="en-US" baseline="0" dirty="0" smtClean="0"/>
              <a:t> Gov’t (PM) takes over</a:t>
            </a:r>
            <a:endParaRPr lang="en-US" dirty="0" smtClean="0"/>
          </a:p>
          <a:p>
            <a:r>
              <a:rPr lang="en-US" dirty="0" smtClean="0"/>
              <a:t>*Six year</a:t>
            </a:r>
            <a:r>
              <a:rPr lang="en-US" baseline="0" dirty="0" smtClean="0"/>
              <a:t> term started in 2012 (before that 4 year term)</a:t>
            </a:r>
          </a:p>
          <a:p>
            <a:r>
              <a:rPr lang="en-US" baseline="0" dirty="0" smtClean="0"/>
              <a:t>2 round system, must receive 50+% of vote, if not, top two candidates face off in 2</a:t>
            </a:r>
            <a:r>
              <a:rPr lang="en-US" baseline="30000" dirty="0" smtClean="0"/>
              <a:t>nd</a:t>
            </a:r>
            <a:r>
              <a:rPr lang="en-US" baseline="0" dirty="0" smtClean="0"/>
              <a:t> round</a:t>
            </a:r>
          </a:p>
        </p:txBody>
      </p:sp>
      <p:sp>
        <p:nvSpPr>
          <p:cNvPr id="4" name="Slide Number Placeholder 3"/>
          <p:cNvSpPr>
            <a:spLocks noGrp="1"/>
          </p:cNvSpPr>
          <p:nvPr>
            <p:ph type="sldNum" sz="quarter" idx="10"/>
          </p:nvPr>
        </p:nvSpPr>
        <p:spPr/>
        <p:txBody>
          <a:bodyPr/>
          <a:lstStyle/>
          <a:p>
            <a:fld id="{8CA60029-694B-4343-B33B-1127069C47B6}" type="slidenum">
              <a:rPr lang="en-US" smtClean="0"/>
              <a:t>6</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be 63</a:t>
            </a:r>
            <a:r>
              <a:rPr lang="en-US" baseline="0" dirty="0" smtClean="0"/>
              <a:t> in Oct 7, 2015</a:t>
            </a:r>
            <a:endParaRPr lang="en-US" dirty="0"/>
          </a:p>
        </p:txBody>
      </p:sp>
      <p:sp>
        <p:nvSpPr>
          <p:cNvPr id="4" name="Slide Number Placeholder 3"/>
          <p:cNvSpPr>
            <a:spLocks noGrp="1"/>
          </p:cNvSpPr>
          <p:nvPr>
            <p:ph type="sldNum" sz="quarter" idx="10"/>
          </p:nvPr>
        </p:nvSpPr>
        <p:spPr/>
        <p:txBody>
          <a:bodyPr/>
          <a:lstStyle/>
          <a:p>
            <a:pPr>
              <a:defRPr/>
            </a:pPr>
            <a:fld id="{64C09F6F-349B-48C4-BF12-D6D5554A08E0}" type="slidenum">
              <a:rPr lang="en-US" smtClean="0"/>
              <a:pPr>
                <a:defRPr/>
              </a:pPr>
              <a:t>7</a:t>
            </a:fld>
            <a:endParaRPr lang="en-US"/>
          </a:p>
        </p:txBody>
      </p:sp>
    </p:spTree>
    <p:extLst>
      <p:ext uri="{BB962C8B-B14F-4D97-AF65-F5344CB8AC3E}">
        <p14:creationId xmlns:p14="http://schemas.microsoft.com/office/powerpoint/2010/main" val="3449558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C09F6F-349B-48C4-BF12-D6D5554A08E0}" type="slidenum">
              <a:rPr lang="en-US" smtClean="0"/>
              <a:pPr>
                <a:defRPr/>
              </a:pPr>
              <a:t>8</a:t>
            </a:fld>
            <a:endParaRPr lang="en-US"/>
          </a:p>
        </p:txBody>
      </p:sp>
    </p:spTree>
    <p:extLst>
      <p:ext uri="{BB962C8B-B14F-4D97-AF65-F5344CB8AC3E}">
        <p14:creationId xmlns:p14="http://schemas.microsoft.com/office/powerpoint/2010/main" val="3449558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Decrees:</a:t>
            </a:r>
          </a:p>
          <a:p>
            <a:pPr marL="171450" indent="-171450">
              <a:buFont typeface="Arial" pitchFamily="34" charset="0"/>
              <a:buChar char="•"/>
            </a:pPr>
            <a:r>
              <a:rPr lang="en-US" dirty="0"/>
              <a:t>The President has broad authority to issue decrees and directives that have the force of law </a:t>
            </a:r>
            <a:r>
              <a:rPr lang="en-US" b="1" i="1" dirty="0"/>
              <a:t>without legislative review</a:t>
            </a:r>
            <a:r>
              <a:rPr lang="en-US" dirty="0"/>
              <a:t>, although the constitution notes that they must not contravene that document or other </a:t>
            </a:r>
            <a:r>
              <a:rPr lang="en-US" dirty="0" smtClean="0"/>
              <a:t>laws</a:t>
            </a:r>
            <a:endParaRPr lang="en-US" baseline="0" dirty="0" smtClean="0"/>
          </a:p>
          <a:p>
            <a:r>
              <a:rPr lang="en-US" b="1" baseline="0" dirty="0" smtClean="0"/>
              <a:t>Dissolving the Duma:</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effectLst/>
              </a:rPr>
              <a:t>The President may dissolve the State Duma if it either expresses no confidence in the Government of Russia or rejects his proposed candidate for the Russian Prime Minister three times.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i="1" dirty="0" smtClean="0">
                <a:effectLst/>
              </a:rPr>
              <a:t>The power to dissolve the State Duma has not been not exercised under the current Constitution of 1993.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effectLst/>
              </a:rPr>
              <a:t>Before the new constitution was enacted, President Boris Yeltsin had dissolved the Congress of People’s Deputies and Supreme Soviet of Russia during the Russian constitutional crisis of 1993, although he did not have the formal constitutional powers to do so.</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Impeachment: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effectLst/>
              </a:rPr>
              <a:t>Involves</a:t>
            </a:r>
            <a:r>
              <a:rPr lang="en-US" baseline="0" dirty="0" smtClean="0">
                <a:effectLst/>
              </a:rPr>
              <a:t> two houses of legislative body, the Supreme Court, and the Constitutional Court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baseline="0" dirty="0" smtClean="0">
                <a:effectLst/>
              </a:rPr>
              <a:t>Presidential Succession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effectLst/>
              </a:rPr>
              <a:t>If </a:t>
            </a:r>
            <a:r>
              <a:rPr lang="en-US" baseline="0" dirty="0" err="1" smtClean="0">
                <a:effectLst/>
              </a:rPr>
              <a:t>pres</a:t>
            </a:r>
            <a:r>
              <a:rPr lang="en-US" baseline="0" dirty="0" smtClean="0">
                <a:effectLst/>
              </a:rPr>
              <a:t> dies or becomes incapacitated, PM fills the post until new </a:t>
            </a:r>
            <a:r>
              <a:rPr lang="en-US" baseline="0" dirty="0" err="1" smtClean="0">
                <a:effectLst/>
              </a:rPr>
              <a:t>pres</a:t>
            </a:r>
            <a:r>
              <a:rPr lang="en-US" baseline="0" dirty="0" smtClean="0">
                <a:effectLst/>
              </a:rPr>
              <a:t> elections can be held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effectLst/>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9</a:t>
            </a:fld>
            <a:endParaRPr lang="en-US"/>
          </a:p>
        </p:txBody>
      </p:sp>
    </p:spTree>
    <p:extLst>
      <p:ext uri="{BB962C8B-B14F-4D97-AF65-F5344CB8AC3E}">
        <p14:creationId xmlns:p14="http://schemas.microsoft.com/office/powerpoint/2010/main" val="43156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09F8B829-D395-4259-9DFB-68B08025CFF0}" type="datetimeFigureOut">
              <a:rPr lang="en-US" smtClean="0"/>
              <a:t>12/7/2015</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F9C029A9-F959-467B-B70E-DC67773EFC7D}"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9F8B829-D395-4259-9DFB-68B08025CFF0}" type="datetimeFigureOut">
              <a:rPr lang="en-US" smtClean="0"/>
              <a:t>12/7/2015</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F9C029A9-F959-467B-B70E-DC67773EFC7D}"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F8B829-D395-4259-9DFB-68B08025CFF0}"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9F8B829-D395-4259-9DFB-68B08025CFF0}" type="datetimeFigureOut">
              <a:rPr lang="en-US" smtClean="0"/>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029A9-F959-467B-B70E-DC67773EFC7D}"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F8B829-D395-4259-9DFB-68B08025CFF0}" type="datetimeFigureOut">
              <a:rPr lang="en-US" smtClean="0"/>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029A9-F959-467B-B70E-DC67773EFC7D}"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8B829-D395-4259-9DFB-68B08025CFF0}" type="datetimeFigureOut">
              <a:rPr lang="en-US" smtClean="0"/>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029A9-F959-467B-B70E-DC67773EFC7D}"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9F8B829-D395-4259-9DFB-68B08025CFF0}" type="datetimeFigureOut">
              <a:rPr lang="en-US" smtClean="0"/>
              <a:t>12/7/2015</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9C029A9-F959-467B-B70E-DC67773EFC7D}"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localhost\Users\bcartwright\.Trash\1-15%20National%20Anthem%20of%20England%2013-09-34.m4a" TargetMode="Externa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United_Russia_logo.p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File:KPRF.sv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File:Logo_spravidlivaya.p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6600" dirty="0" smtClean="0">
                <a:solidFill>
                  <a:srgbClr val="CC0000"/>
                </a:solidFill>
                <a:effectLst>
                  <a:outerShdw blurRad="38100" dist="38100" dir="2700000" algn="tl">
                    <a:srgbClr val="000000"/>
                  </a:outerShdw>
                </a:effectLst>
                <a:latin typeface="Tw Cen MT Condensed Extra Bold" pitchFamily="34" charset="0"/>
              </a:rPr>
              <a:t>Russia</a:t>
            </a:r>
            <a:r>
              <a:rPr lang="en-US" sz="6600" dirty="0">
                <a:solidFill>
                  <a:srgbClr val="FF0000"/>
                </a:solidFill>
                <a:effectLst>
                  <a:outerShdw blurRad="38100" dist="38100" dir="2700000" algn="tl">
                    <a:srgbClr val="000000"/>
                  </a:outerShdw>
                </a:effectLst>
                <a:latin typeface="Tw Cen MT Condensed Extra Bold" pitchFamily="34" charset="0"/>
              </a:rPr>
              <a:t/>
            </a:r>
            <a:br>
              <a:rPr lang="en-US" sz="6600" dirty="0">
                <a:solidFill>
                  <a:srgbClr val="FF0000"/>
                </a:solidFill>
                <a:effectLst>
                  <a:outerShdw blurRad="38100" dist="38100" dir="2700000" algn="tl">
                    <a:srgbClr val="000000"/>
                  </a:outerShdw>
                </a:effectLst>
                <a:latin typeface="Tw Cen MT Condensed Extra Bold" pitchFamily="34" charset="0"/>
              </a:rPr>
            </a:br>
            <a:endParaRPr lang="en-US" sz="6600" dirty="0">
              <a:solidFill>
                <a:srgbClr val="FF0000"/>
              </a:solidFill>
            </a:endParaRPr>
          </a:p>
        </p:txBody>
      </p:sp>
      <p:sp>
        <p:nvSpPr>
          <p:cNvPr id="8" name="Subtitle 7"/>
          <p:cNvSpPr>
            <a:spLocks noGrp="1"/>
          </p:cNvSpPr>
          <p:nvPr>
            <p:ph type="subTitle" idx="1"/>
          </p:nvPr>
        </p:nvSpPr>
        <p:spPr/>
        <p:txBody>
          <a:bodyPr/>
          <a:lstStyle/>
          <a:p>
            <a:r>
              <a:rPr lang="en-US" sz="2400" b="1" dirty="0" smtClean="0">
                <a:solidFill>
                  <a:srgbClr val="0070C0"/>
                </a:solidFill>
                <a:latin typeface="Segoe Print" pitchFamily="2" charset="0"/>
              </a:rPr>
              <a:t>Part 2:  Institutions</a:t>
            </a:r>
            <a:endParaRPr lang="en-US" sz="2400" b="1" dirty="0">
              <a:solidFill>
                <a:srgbClr val="0070C0"/>
              </a:solidFill>
              <a:latin typeface="Segoe Print" pitchFamily="2" charset="0"/>
            </a:endParaRPr>
          </a:p>
          <a:p>
            <a:endParaRPr lang="en-US" dirty="0"/>
          </a:p>
        </p:txBody>
      </p:sp>
      <p:pic>
        <p:nvPicPr>
          <p:cNvPr id="7" name="1-15 National Anthem of England.m4a">
            <a:hlinkClick r:id="" action="ppaction://media"/>
          </p:cNvPr>
          <p:cNvPicPr>
            <a:picLocks noRot="1" noChangeAspect="1"/>
          </p:cNvPicPr>
          <p:nvPr>
            <a:audioFile r:link="rId1"/>
          </p:nvPr>
        </p:nvPicPr>
        <p:blipFill>
          <a:blip r:embed="rId4"/>
          <a:stretch>
            <a:fillRect/>
          </a:stretch>
        </p:blipFill>
        <p:spPr>
          <a:xfrm>
            <a:off x="8861425" y="6575425"/>
            <a:ext cx="282575" cy="282575"/>
          </a:xfrm>
          <a:prstGeom prst="rect">
            <a:avLst/>
          </a:prstGeom>
        </p:spPr>
      </p:pic>
      <p:pic>
        <p:nvPicPr>
          <p:cNvPr id="1026" name="Picture 2" descr="http://t1.gstatic.com/images?q=tbn:ANd9GcTfFIg0zMMuUnXYNFXsGXbPwwIlDSe_qjXfsPMjx0Yg2vBDDQ015K_24e7VC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57200"/>
            <a:ext cx="4286250" cy="25394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encrypted-tbn1.google.com/images?q=tbn:ANd9GcSKdgKq2qwQW7-0eBWYxhaJUhyj-DRKIJFsPiqO8kgR5F_bvIbzA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3381" y="365439"/>
            <a:ext cx="3798478" cy="295016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2773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839"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Segoe Print" pitchFamily="2" charset="0"/>
              </a:rPr>
              <a:t>Semi-Presidential</a:t>
            </a:r>
            <a:endParaRPr lang="en-US" b="1" dirty="0">
              <a:solidFill>
                <a:srgbClr val="0070C0"/>
              </a:solidFill>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smtClean="0"/>
              <a:t>Discussion Question:  </a:t>
            </a:r>
            <a:r>
              <a:rPr lang="en-US" dirty="0" smtClean="0">
                <a:latin typeface="Segoe Print" pitchFamily="2" charset="0"/>
              </a:rPr>
              <a:t>What features of the Russian system make it presidential?  What features make it parliamentary?</a:t>
            </a:r>
          </a:p>
          <a:p>
            <a:endParaRPr lang="en-US" dirty="0" smtClean="0"/>
          </a:p>
        </p:txBody>
      </p:sp>
    </p:spTree>
    <p:extLst>
      <p:ext uri="{BB962C8B-B14F-4D97-AF65-F5344CB8AC3E}">
        <p14:creationId xmlns:p14="http://schemas.microsoft.com/office/powerpoint/2010/main" val="266918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Segoe Print" pitchFamily="2" charset="0"/>
              </a:rPr>
              <a:t>Semi-Presidential</a:t>
            </a:r>
            <a:endParaRPr lang="en-US" b="1" dirty="0">
              <a:solidFill>
                <a:srgbClr val="0070C0"/>
              </a:solidFill>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smtClean="0"/>
              <a:t>Discussion Question:  </a:t>
            </a:r>
            <a:r>
              <a:rPr lang="en-US" dirty="0">
                <a:latin typeface="Segoe Print" pitchFamily="2" charset="0"/>
              </a:rPr>
              <a:t>What features of the Russian system make it presidential?  What features make it parliamentary?</a:t>
            </a:r>
          </a:p>
          <a:p>
            <a:r>
              <a:rPr lang="en-US" u="sng" dirty="0" smtClean="0"/>
              <a:t>Presidential</a:t>
            </a:r>
            <a:r>
              <a:rPr lang="en-US" dirty="0" smtClean="0"/>
              <a:t>:</a:t>
            </a:r>
          </a:p>
          <a:p>
            <a:pPr lvl="1"/>
            <a:r>
              <a:rPr lang="en-US" dirty="0" smtClean="0"/>
              <a:t>There’s a president (duh!)</a:t>
            </a:r>
            <a:r>
              <a:rPr lang="en-US" dirty="0"/>
              <a:t> </a:t>
            </a:r>
            <a:r>
              <a:rPr lang="en-US" dirty="0" smtClean="0"/>
              <a:t>that’s directly elected (fixed election cycle)</a:t>
            </a:r>
          </a:p>
          <a:p>
            <a:pPr lvl="1"/>
            <a:r>
              <a:rPr lang="en-US" dirty="0" smtClean="0"/>
              <a:t>President may veto Duma legislation</a:t>
            </a:r>
          </a:p>
          <a:p>
            <a:pPr lvl="1"/>
            <a:r>
              <a:rPr lang="en-US" dirty="0" smtClean="0"/>
              <a:t>President may be impeached</a:t>
            </a:r>
          </a:p>
          <a:p>
            <a:r>
              <a:rPr lang="en-US" u="sng" dirty="0" smtClean="0"/>
              <a:t>Parliamentary</a:t>
            </a:r>
            <a:r>
              <a:rPr lang="en-US" dirty="0" smtClean="0"/>
              <a:t>:</a:t>
            </a:r>
          </a:p>
          <a:p>
            <a:pPr lvl="1"/>
            <a:r>
              <a:rPr lang="en-US" dirty="0" smtClean="0"/>
              <a:t>PM is head of gov’t</a:t>
            </a:r>
          </a:p>
          <a:p>
            <a:pPr lvl="1"/>
            <a:r>
              <a:rPr lang="en-US" dirty="0" smtClean="0"/>
              <a:t>Votes of No Confidence</a:t>
            </a:r>
          </a:p>
        </p:txBody>
      </p:sp>
    </p:spTree>
    <p:extLst>
      <p:ext uri="{BB962C8B-B14F-4D97-AF65-F5344CB8AC3E}">
        <p14:creationId xmlns:p14="http://schemas.microsoft.com/office/powerpoint/2010/main" val="239485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Segoe Print" pitchFamily="2" charset="0"/>
              </a:rPr>
              <a:t>A Bicameral Legislature</a:t>
            </a:r>
            <a:endParaRPr lang="en-US" b="1" dirty="0">
              <a:solidFill>
                <a:srgbClr val="0070C0"/>
              </a:solidFill>
              <a:latin typeface="Segoe Print" pitchFamily="2" charset="0"/>
            </a:endParaRPr>
          </a:p>
        </p:txBody>
      </p:sp>
      <p:sp>
        <p:nvSpPr>
          <p:cNvPr id="3" name="Content Placeholder 2"/>
          <p:cNvSpPr>
            <a:spLocks noGrp="1"/>
          </p:cNvSpPr>
          <p:nvPr>
            <p:ph sz="quarter" idx="1"/>
          </p:nvPr>
        </p:nvSpPr>
        <p:spPr>
          <a:xfrm>
            <a:off x="457200" y="1143000"/>
            <a:ext cx="8229600" cy="5334000"/>
          </a:xfrm>
        </p:spPr>
        <p:txBody>
          <a:bodyPr>
            <a:normAutofit fontScale="92500" lnSpcReduction="10000"/>
          </a:bodyPr>
          <a:lstStyle/>
          <a:p>
            <a:r>
              <a:rPr lang="en-US" dirty="0" smtClean="0"/>
              <a:t>Weak check on executive power</a:t>
            </a:r>
          </a:p>
          <a:p>
            <a:r>
              <a:rPr lang="en-US" dirty="0" smtClean="0"/>
              <a:t>Duma – Lower House</a:t>
            </a:r>
          </a:p>
          <a:p>
            <a:pPr lvl="1"/>
            <a:r>
              <a:rPr lang="en-US" dirty="0" smtClean="0"/>
              <a:t>450 Deputies (only about 13% women)</a:t>
            </a:r>
          </a:p>
          <a:p>
            <a:pPr lvl="1"/>
            <a:r>
              <a:rPr lang="en-US" dirty="0" smtClean="0"/>
              <a:t>Selected by Proportional Representation (party list)* </a:t>
            </a:r>
            <a:r>
              <a:rPr lang="en-US" sz="1900" b="1" dirty="0" smtClean="0">
                <a:latin typeface="Segoe Print" panose="02000600000000000000" pitchFamily="2" charset="0"/>
              </a:rPr>
              <a:t>(changed in 2007 from mixed; NOTE:  Will change back to Mixed in 2016 elections!)</a:t>
            </a:r>
          </a:p>
          <a:p>
            <a:pPr lvl="1"/>
            <a:r>
              <a:rPr lang="en-US" dirty="0" smtClean="0"/>
              <a:t>5 year terms**</a:t>
            </a:r>
          </a:p>
          <a:p>
            <a:r>
              <a:rPr lang="en-US" dirty="0" smtClean="0"/>
              <a:t>Powers</a:t>
            </a:r>
          </a:p>
          <a:p>
            <a:pPr lvl="1"/>
            <a:r>
              <a:rPr lang="en-US" dirty="0" smtClean="0"/>
              <a:t>Passes bills</a:t>
            </a:r>
          </a:p>
          <a:p>
            <a:pPr lvl="1"/>
            <a:r>
              <a:rPr lang="en-US" dirty="0" smtClean="0"/>
              <a:t>Approves budget</a:t>
            </a:r>
          </a:p>
          <a:p>
            <a:pPr lvl="1"/>
            <a:r>
              <a:rPr lang="en-US" dirty="0" smtClean="0"/>
              <a:t>Confirms president’s appointments</a:t>
            </a:r>
          </a:p>
          <a:p>
            <a:r>
              <a:rPr lang="en-US" dirty="0" smtClean="0"/>
              <a:t>Powers are limited</a:t>
            </a:r>
          </a:p>
          <a:p>
            <a:pPr lvl="1"/>
            <a:r>
              <a:rPr lang="en-US" dirty="0" err="1" smtClean="0"/>
              <a:t>Pres</a:t>
            </a:r>
            <a:r>
              <a:rPr lang="en-US" dirty="0" smtClean="0"/>
              <a:t> may rule by decree</a:t>
            </a:r>
          </a:p>
          <a:p>
            <a:pPr lvl="1"/>
            <a:r>
              <a:rPr lang="en-US" dirty="0" smtClean="0"/>
              <a:t>Duma’s attempts to reject prime ministers have failed</a:t>
            </a:r>
          </a:p>
          <a:p>
            <a:pPr lvl="1"/>
            <a:r>
              <a:rPr lang="en-US" dirty="0" smtClean="0"/>
              <a:t>Has power to impeach President, but very cumbersome process</a:t>
            </a:r>
          </a:p>
        </p:txBody>
      </p:sp>
      <p:pic>
        <p:nvPicPr>
          <p:cNvPr id="5122" name="Picture 2" descr="http://i.telegraph.co.uk/multimedia/archive/02071/Russia-Duma_207195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972" y="3429000"/>
            <a:ext cx="3352800" cy="2098205"/>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74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Segoe Print" pitchFamily="2" charset="0"/>
              </a:rPr>
              <a:t>A Bicameral Legislature</a:t>
            </a:r>
            <a:endParaRPr lang="en-US" b="1" dirty="0">
              <a:solidFill>
                <a:srgbClr val="0070C0"/>
              </a:solidFill>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smtClean="0"/>
              <a:t>Federation Council – Upper House</a:t>
            </a:r>
          </a:p>
          <a:p>
            <a:pPr lvl="1"/>
            <a:r>
              <a:rPr lang="en-US" dirty="0" smtClean="0"/>
              <a:t>Represents regions</a:t>
            </a:r>
          </a:p>
          <a:p>
            <a:pPr lvl="1"/>
            <a:r>
              <a:rPr lang="en-US" dirty="0" smtClean="0"/>
              <a:t>2 members from each of 85 federal subunits</a:t>
            </a:r>
          </a:p>
          <a:p>
            <a:pPr lvl="1"/>
            <a:r>
              <a:rPr lang="en-US" dirty="0" smtClean="0"/>
              <a:t>1 chosen by governor of each region, other by regional legislature* </a:t>
            </a:r>
            <a:r>
              <a:rPr lang="en-US" sz="2000" b="1" dirty="0" smtClean="0">
                <a:latin typeface="Segoe Print" panose="02000600000000000000" pitchFamily="2" charset="0"/>
              </a:rPr>
              <a:t>(but remember…who appoints governors??)</a:t>
            </a:r>
          </a:p>
          <a:p>
            <a:r>
              <a:rPr lang="en-US" dirty="0" smtClean="0"/>
              <a:t>Powers</a:t>
            </a:r>
          </a:p>
          <a:p>
            <a:pPr lvl="1"/>
            <a:r>
              <a:rPr lang="en-US" dirty="0" smtClean="0"/>
              <a:t>Mostly delay bills (Duma overrides with 2/3 vote)</a:t>
            </a:r>
          </a:p>
          <a:p>
            <a:pPr lvl="1"/>
            <a:r>
              <a:rPr lang="en-US" dirty="0" smtClean="0"/>
              <a:t>Approve presidential appointees and presidential decrees relating to martial law and states emergencies</a:t>
            </a:r>
          </a:p>
          <a:p>
            <a:pPr lvl="1"/>
            <a:r>
              <a:rPr lang="en-US" dirty="0" smtClean="0"/>
              <a:t>May change boundaries among republics, ratify use of armed forces outside country,  and appoint &amp; remove judges </a:t>
            </a:r>
          </a:p>
        </p:txBody>
      </p:sp>
    </p:spTree>
    <p:extLst>
      <p:ext uri="{BB962C8B-B14F-4D97-AF65-F5344CB8AC3E}">
        <p14:creationId xmlns:p14="http://schemas.microsoft.com/office/powerpoint/2010/main" val="416904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Segoe Print" pitchFamily="2" charset="0"/>
              </a:rPr>
              <a:t>The Judiciary &amp; Rule of Law</a:t>
            </a:r>
            <a:endParaRPr lang="en-US" b="1" dirty="0">
              <a:solidFill>
                <a:srgbClr val="0070C0"/>
              </a:solidFill>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a:t>Constitutional Court</a:t>
            </a:r>
          </a:p>
          <a:p>
            <a:pPr lvl="1"/>
            <a:r>
              <a:rPr lang="en-US" dirty="0"/>
              <a:t>19 members,  appointed by President, approved by Federation Council</a:t>
            </a:r>
          </a:p>
          <a:p>
            <a:pPr lvl="1"/>
            <a:r>
              <a:rPr lang="en-US" dirty="0"/>
              <a:t>Judicial </a:t>
            </a:r>
            <a:r>
              <a:rPr lang="en-US" dirty="0" smtClean="0"/>
              <a:t>review BUT…</a:t>
            </a:r>
            <a:r>
              <a:rPr lang="en-US" b="1" i="1" dirty="0" smtClean="0"/>
              <a:t>Court </a:t>
            </a:r>
            <a:r>
              <a:rPr lang="en-US" b="1" i="1" dirty="0"/>
              <a:t>tries not to confront Presidency</a:t>
            </a:r>
          </a:p>
          <a:p>
            <a:pPr lvl="1"/>
            <a:r>
              <a:rPr lang="en-US" dirty="0" smtClean="0"/>
              <a:t>Resolves </a:t>
            </a:r>
            <a:r>
              <a:rPr lang="en-US" dirty="0"/>
              <a:t>conflicts </a:t>
            </a:r>
            <a:r>
              <a:rPr lang="en-US" dirty="0" smtClean="0"/>
              <a:t>regarding constitutionality of federal/regional laws &amp; jurisdictional disputes between institutions</a:t>
            </a:r>
            <a:endParaRPr lang="en-US" dirty="0"/>
          </a:p>
          <a:p>
            <a:pPr lvl="1"/>
            <a:r>
              <a:rPr lang="en-US" dirty="0" err="1"/>
              <a:t>Pres</a:t>
            </a:r>
            <a:r>
              <a:rPr lang="en-US" dirty="0"/>
              <a:t>, 1/5 of either house, citizens may request court to look at case</a:t>
            </a:r>
          </a:p>
          <a:p>
            <a:r>
              <a:rPr lang="en-US" dirty="0" smtClean="0"/>
              <a:t>Supreme Court</a:t>
            </a:r>
          </a:p>
          <a:p>
            <a:pPr lvl="1"/>
            <a:r>
              <a:rPr lang="en-US" dirty="0"/>
              <a:t>Final court of appeals in criminal/civil cases</a:t>
            </a:r>
          </a:p>
          <a:p>
            <a:pPr lvl="1"/>
            <a:r>
              <a:rPr lang="en-US" dirty="0"/>
              <a:t>Does </a:t>
            </a:r>
            <a:r>
              <a:rPr lang="en-US" b="1" dirty="0"/>
              <a:t>NOT</a:t>
            </a:r>
            <a:r>
              <a:rPr lang="en-US" dirty="0"/>
              <a:t> have power of judicial review</a:t>
            </a:r>
          </a:p>
        </p:txBody>
      </p:sp>
      <p:pic>
        <p:nvPicPr>
          <p:cNvPr id="6146" name="Picture 2" descr="http://upload.wikimedia.org/wikipedia/commons/thumb/f/f2/Coat_of_Arms_of_the_Russian_Federation.svg/125px-Coat_of_Arms_of_the_Russian_Federatio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90526"/>
            <a:ext cx="1371600" cy="162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68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Segoe Print" pitchFamily="2" charset="0"/>
              </a:rPr>
              <a:t>The Judiciary &amp; Rule of Law</a:t>
            </a:r>
            <a:endParaRPr lang="en-US" b="1" dirty="0">
              <a:solidFill>
                <a:srgbClr val="0070C0"/>
              </a:solidFill>
              <a:latin typeface="Segoe Print" pitchFamily="2" charset="0"/>
            </a:endParaRPr>
          </a:p>
        </p:txBody>
      </p:sp>
      <p:sp>
        <p:nvSpPr>
          <p:cNvPr id="3" name="Content Placeholder 2"/>
          <p:cNvSpPr>
            <a:spLocks noGrp="1"/>
          </p:cNvSpPr>
          <p:nvPr>
            <p:ph sz="quarter" idx="1"/>
          </p:nvPr>
        </p:nvSpPr>
        <p:spPr>
          <a:xfrm>
            <a:off x="457200" y="1143000"/>
            <a:ext cx="8229600" cy="5334000"/>
          </a:xfrm>
        </p:spPr>
        <p:txBody>
          <a:bodyPr>
            <a:normAutofit/>
          </a:bodyPr>
          <a:lstStyle/>
          <a:p>
            <a:r>
              <a:rPr lang="en-US" dirty="0" smtClean="0"/>
              <a:t>Rule of Law</a:t>
            </a:r>
            <a:endParaRPr lang="en-US" dirty="0"/>
          </a:p>
          <a:p>
            <a:pPr lvl="1"/>
            <a:r>
              <a:rPr lang="en-US" dirty="0" smtClean="0"/>
              <a:t>Putin initiated law reform – jury trials</a:t>
            </a:r>
          </a:p>
          <a:p>
            <a:pPr lvl="1"/>
            <a:r>
              <a:rPr lang="en-US" dirty="0" smtClean="0"/>
              <a:t>Procedural codes for criminal and civil rights</a:t>
            </a:r>
          </a:p>
          <a:p>
            <a:pPr lvl="1"/>
            <a:r>
              <a:rPr lang="en-US" dirty="0" smtClean="0"/>
              <a:t>BUT…</a:t>
            </a:r>
          </a:p>
          <a:p>
            <a:pPr lvl="1"/>
            <a:r>
              <a:rPr lang="en-US" dirty="0" smtClean="0"/>
              <a:t>Movement toward rule of law continues to be blocked by corruption</a:t>
            </a:r>
          </a:p>
          <a:p>
            <a:pPr lvl="2"/>
            <a:r>
              <a:rPr lang="en-US" dirty="0" smtClean="0"/>
              <a:t>Security police continue to operate autonomously</a:t>
            </a:r>
          </a:p>
          <a:p>
            <a:pPr lvl="2"/>
            <a:r>
              <a:rPr lang="en-US" dirty="0" smtClean="0"/>
              <a:t>Trials of oligarchs indicate courts still under political control of Putin</a:t>
            </a:r>
          </a:p>
          <a:p>
            <a:r>
              <a:rPr lang="en-US" dirty="0" smtClean="0"/>
              <a:t>Corruption Survey Results</a:t>
            </a:r>
          </a:p>
          <a:p>
            <a:pPr lvl="1"/>
            <a:r>
              <a:rPr lang="en-US" dirty="0" smtClean="0"/>
              <a:t>At least ½ of population involved in corruption daily</a:t>
            </a:r>
          </a:p>
          <a:p>
            <a:pPr lvl="1"/>
            <a:r>
              <a:rPr lang="en-US" dirty="0" smtClean="0"/>
              <a:t>Bribes for auto permits, school enrollment, proper health care and favorable court rulings</a:t>
            </a:r>
          </a:p>
          <a:p>
            <a:endParaRPr lang="en-US" dirty="0" smtClean="0"/>
          </a:p>
        </p:txBody>
      </p:sp>
      <p:pic>
        <p:nvPicPr>
          <p:cNvPr id="4" name="Picture 2" descr="http://upload.wikimedia.org/wikipedia/commons/thumb/f/f2/Coat_of_Arms_of_the_Russian_Federation.svg/125px-Coat_of_Arms_of_the_Russian_Federatio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90526"/>
            <a:ext cx="1371600" cy="162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67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Segoe Print" pitchFamily="2" charset="0"/>
              </a:rPr>
              <a:t>The Military</a:t>
            </a:r>
            <a:endParaRPr lang="en-US" b="1" dirty="0">
              <a:solidFill>
                <a:srgbClr val="0070C0"/>
              </a:solidFill>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sz="2400" dirty="0" smtClean="0"/>
              <a:t>Source of Soviet strength during Cold War</a:t>
            </a:r>
          </a:p>
          <a:p>
            <a:r>
              <a:rPr lang="en-US" sz="2400" dirty="0" smtClean="0"/>
              <a:t>Under Russian Federation historically weak and not a force</a:t>
            </a:r>
          </a:p>
          <a:p>
            <a:r>
              <a:rPr lang="en-US" sz="2400" dirty="0" smtClean="0"/>
              <a:t>Showed some signs of strengthening (Georgia)</a:t>
            </a:r>
          </a:p>
          <a:p>
            <a:r>
              <a:rPr lang="en-US" sz="2400" dirty="0" smtClean="0"/>
              <a:t>Importance has been elevated with invasion of Ukraine</a:t>
            </a:r>
            <a:endParaRPr lang="en-US" sz="2400" dirty="0"/>
          </a:p>
        </p:txBody>
      </p:sp>
      <p:pic>
        <p:nvPicPr>
          <p:cNvPr id="2050" name="Picture 2" descr="http://www.armytimes.com/xml/news/2008/08/ap_russia_military_081808/081808_russian_military_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738" y="3111062"/>
            <a:ext cx="5388112" cy="3388798"/>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7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Segoe Print" pitchFamily="2" charset="0"/>
              </a:rPr>
              <a:t>The Federal Security System</a:t>
            </a:r>
            <a:endParaRPr lang="en-US" b="1" dirty="0">
              <a:solidFill>
                <a:srgbClr val="0070C0"/>
              </a:solidFill>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sz="2400" dirty="0" smtClean="0"/>
              <a:t>Successor to the KGB </a:t>
            </a:r>
          </a:p>
          <a:p>
            <a:r>
              <a:rPr lang="en-US" sz="2400" dirty="0" smtClean="0"/>
              <a:t>Increased role under Putin</a:t>
            </a:r>
            <a:endParaRPr lang="en-US" sz="2400" dirty="0"/>
          </a:p>
          <a:p>
            <a:r>
              <a:rPr lang="en-US" sz="2400" dirty="0" smtClean="0"/>
              <a:t>Why?</a:t>
            </a:r>
          </a:p>
          <a:p>
            <a:pPr lvl="1"/>
            <a:r>
              <a:rPr lang="en-US" sz="2100" dirty="0" smtClean="0"/>
              <a:t>Putin has career background in KGB &amp; drew many of his staff from this arena</a:t>
            </a:r>
          </a:p>
          <a:p>
            <a:pPr lvl="1"/>
            <a:r>
              <a:rPr lang="en-US" sz="2100" dirty="0" smtClean="0"/>
              <a:t>Increase in terrorism</a:t>
            </a:r>
          </a:p>
          <a:p>
            <a:pPr lvl="1"/>
            <a:r>
              <a:rPr lang="en-US" sz="2100" dirty="0" smtClean="0"/>
              <a:t>Failure of military to deal effectively with Chechnya</a:t>
            </a:r>
          </a:p>
        </p:txBody>
      </p:sp>
    </p:spTree>
    <p:extLst>
      <p:ext uri="{BB962C8B-B14F-4D97-AF65-F5344CB8AC3E}">
        <p14:creationId xmlns:p14="http://schemas.microsoft.com/office/powerpoint/2010/main" val="189698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graphics8.nytimes.com/images/2007/12/04/world/03russia.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419600"/>
            <a:ext cx="4156362" cy="21336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solidFill>
                  <a:srgbClr val="0070C0"/>
                </a:solidFill>
                <a:latin typeface="Segoe Print" pitchFamily="2" charset="0"/>
              </a:rPr>
              <a:t>Linkage Institutions – Overview</a:t>
            </a:r>
            <a:endParaRPr lang="en-US" b="1" dirty="0">
              <a:solidFill>
                <a:srgbClr val="0070C0"/>
              </a:solidFill>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smtClean="0"/>
              <a:t>Linkage Institutions – still not strong in Russia</a:t>
            </a:r>
          </a:p>
          <a:p>
            <a:r>
              <a:rPr lang="en-US" dirty="0" smtClean="0"/>
              <a:t>Political Parties</a:t>
            </a:r>
          </a:p>
          <a:p>
            <a:pPr lvl="1"/>
            <a:r>
              <a:rPr lang="en-US" dirty="0" smtClean="0"/>
              <a:t>Historically unstable…why?</a:t>
            </a:r>
          </a:p>
          <a:p>
            <a:pPr lvl="1"/>
            <a:r>
              <a:rPr lang="en-US" dirty="0" smtClean="0"/>
              <a:t>No strong opposing political parties to dominating party</a:t>
            </a:r>
          </a:p>
          <a:p>
            <a:r>
              <a:rPr lang="en-US" dirty="0" smtClean="0"/>
              <a:t>State Corporatism</a:t>
            </a:r>
          </a:p>
          <a:p>
            <a:pPr lvl="1"/>
            <a:r>
              <a:rPr lang="en-US" u="sng" dirty="0" smtClean="0"/>
              <a:t>State</a:t>
            </a:r>
            <a:r>
              <a:rPr lang="en-US" dirty="0" smtClean="0"/>
              <a:t> determines which groups have input into policymaking</a:t>
            </a:r>
          </a:p>
          <a:p>
            <a:pPr lvl="1"/>
            <a:r>
              <a:rPr lang="en-US" dirty="0" smtClean="0"/>
              <a:t>Weak civil society means interest groups have no solid footing</a:t>
            </a:r>
          </a:p>
          <a:p>
            <a:r>
              <a:rPr lang="en-US" dirty="0" smtClean="0"/>
              <a:t>Media </a:t>
            </a:r>
          </a:p>
          <a:p>
            <a:pPr lvl="1"/>
            <a:r>
              <a:rPr lang="en-US" dirty="0" smtClean="0"/>
              <a:t>Some privately owned, </a:t>
            </a:r>
            <a:r>
              <a:rPr lang="en-US" b="1" dirty="0" smtClean="0"/>
              <a:t>but                                                state controlled</a:t>
            </a:r>
          </a:p>
          <a:p>
            <a:pPr lvl="1"/>
            <a:r>
              <a:rPr lang="en-US" dirty="0" smtClean="0"/>
              <a:t>Ranks 140</a:t>
            </a:r>
            <a:r>
              <a:rPr lang="en-US" baseline="30000" dirty="0" smtClean="0"/>
              <a:t>th</a:t>
            </a:r>
            <a:r>
              <a:rPr lang="en-US" dirty="0" smtClean="0"/>
              <a:t> out of 178 in                                                                terms of press freedom </a:t>
            </a:r>
          </a:p>
        </p:txBody>
      </p:sp>
    </p:spTree>
    <p:extLst>
      <p:ext uri="{BB962C8B-B14F-4D97-AF65-F5344CB8AC3E}">
        <p14:creationId xmlns:p14="http://schemas.microsoft.com/office/powerpoint/2010/main" val="66084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ited Russia log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310" y="1295400"/>
            <a:ext cx="2144431"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b="1" dirty="0" smtClean="0">
                <a:solidFill>
                  <a:srgbClr val="0070C0"/>
                </a:solidFill>
                <a:latin typeface="Segoe Print" pitchFamily="2" charset="0"/>
              </a:rPr>
              <a:t>Linkage</a:t>
            </a:r>
            <a:r>
              <a:rPr lang="en-US" b="1" dirty="0" smtClean="0">
                <a:solidFill>
                  <a:srgbClr val="0070C0"/>
                </a:solidFill>
                <a:effectLst>
                  <a:outerShdw blurRad="38100" dist="38100" dir="2700000" algn="tl">
                    <a:srgbClr val="000000">
                      <a:alpha val="43137"/>
                    </a:srgbClr>
                  </a:outerShdw>
                </a:effectLst>
                <a:latin typeface="Segoe Print" pitchFamily="2" charset="0"/>
              </a:rPr>
              <a:t> </a:t>
            </a:r>
            <a:r>
              <a:rPr lang="en-US" b="1" dirty="0" smtClean="0">
                <a:solidFill>
                  <a:srgbClr val="0070C0"/>
                </a:solidFill>
                <a:latin typeface="Segoe Print" pitchFamily="2" charset="0"/>
              </a:rPr>
              <a:t>Institutions – Political Parties</a:t>
            </a:r>
            <a:endParaRPr lang="en-US" b="1" dirty="0">
              <a:solidFill>
                <a:srgbClr val="0070C0"/>
              </a:solidFill>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smtClean="0"/>
              <a:t>Dominant Party System</a:t>
            </a:r>
          </a:p>
          <a:p>
            <a:pPr lvl="1"/>
            <a:r>
              <a:rPr lang="en-US" dirty="0" smtClean="0"/>
              <a:t>A </a:t>
            </a:r>
            <a:r>
              <a:rPr lang="en-US" dirty="0"/>
              <a:t>party system in which one large party directs </a:t>
            </a:r>
            <a:r>
              <a:rPr lang="en-US" dirty="0" smtClean="0"/>
              <a:t>                                            the </a:t>
            </a:r>
            <a:r>
              <a:rPr lang="en-US" dirty="0"/>
              <a:t>political system, but small parties exist and </a:t>
            </a:r>
            <a:r>
              <a:rPr lang="en-US" dirty="0" smtClean="0"/>
              <a:t>                                    may </a:t>
            </a:r>
            <a:r>
              <a:rPr lang="en-US" dirty="0"/>
              <a:t>compete in elections</a:t>
            </a:r>
          </a:p>
          <a:p>
            <a:r>
              <a:rPr lang="en-US" dirty="0" smtClean="0"/>
              <a:t>United Russia</a:t>
            </a:r>
            <a:endParaRPr lang="en-US" dirty="0"/>
          </a:p>
          <a:p>
            <a:pPr lvl="1"/>
            <a:r>
              <a:rPr lang="en-US" dirty="0" smtClean="0"/>
              <a:t>Founded in April 2001 as merger of Fatherland                          All-Russia Party &amp; Unity Party of Russia</a:t>
            </a:r>
          </a:p>
          <a:p>
            <a:pPr lvl="1"/>
            <a:r>
              <a:rPr lang="en-US" dirty="0" smtClean="0"/>
              <a:t>Hard to define ideology – Pro Putin</a:t>
            </a:r>
            <a:endParaRPr lang="en-US" dirty="0"/>
          </a:p>
        </p:txBody>
      </p:sp>
      <p:graphicFrame>
        <p:nvGraphicFramePr>
          <p:cNvPr id="6" name="Content Placeholder 3"/>
          <p:cNvGraphicFramePr>
            <a:graphicFrameLocks/>
          </p:cNvGraphicFramePr>
          <p:nvPr/>
        </p:nvGraphicFramePr>
        <p:xfrm>
          <a:off x="457200" y="4495800"/>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Political</a:t>
                      </a:r>
                      <a:r>
                        <a:rPr lang="en-US" baseline="0" dirty="0" smtClean="0"/>
                        <a:t> Party</a:t>
                      </a:r>
                      <a:endParaRPr lang="en-US" dirty="0"/>
                    </a:p>
                  </a:txBody>
                  <a:tcPr marL="96820" marR="96820"/>
                </a:tc>
                <a:tc>
                  <a:txBody>
                    <a:bodyPr/>
                    <a:lstStyle/>
                    <a:p>
                      <a:r>
                        <a:rPr lang="en-US" dirty="0" smtClean="0"/>
                        <a:t>Seats (2011</a:t>
                      </a:r>
                      <a:r>
                        <a:rPr lang="en-US" baseline="0" dirty="0" smtClean="0"/>
                        <a:t> Duma Elections)</a:t>
                      </a:r>
                      <a:endParaRPr lang="en-US" dirty="0"/>
                    </a:p>
                  </a:txBody>
                  <a:tcPr marL="96820" marR="96820"/>
                </a:tc>
              </a:tr>
              <a:tr h="370840">
                <a:tc>
                  <a:txBody>
                    <a:bodyPr/>
                    <a:lstStyle/>
                    <a:p>
                      <a:r>
                        <a:rPr lang="en-US" dirty="0" smtClean="0"/>
                        <a:t>United Russia</a:t>
                      </a:r>
                      <a:endParaRPr lang="en-US" dirty="0"/>
                    </a:p>
                  </a:txBody>
                  <a:tcPr marL="96820" marR="96820"/>
                </a:tc>
                <a:tc>
                  <a:txBody>
                    <a:bodyPr/>
                    <a:lstStyle/>
                    <a:p>
                      <a:r>
                        <a:rPr lang="en-US" dirty="0" smtClean="0"/>
                        <a:t>238</a:t>
                      </a:r>
                      <a:endParaRPr lang="en-US" dirty="0"/>
                    </a:p>
                  </a:txBody>
                  <a:tcPr marL="96820" marR="96820"/>
                </a:tc>
              </a:tr>
              <a:tr h="370840">
                <a:tc>
                  <a:txBody>
                    <a:bodyPr/>
                    <a:lstStyle/>
                    <a:p>
                      <a:r>
                        <a:rPr lang="en-US" dirty="0" smtClean="0"/>
                        <a:t>Communist party of the RF</a:t>
                      </a:r>
                      <a:endParaRPr lang="en-US" dirty="0"/>
                    </a:p>
                  </a:txBody>
                  <a:tcPr marL="96820" marR="96820"/>
                </a:tc>
                <a:tc>
                  <a:txBody>
                    <a:bodyPr/>
                    <a:lstStyle/>
                    <a:p>
                      <a:r>
                        <a:rPr lang="en-US" dirty="0" smtClean="0"/>
                        <a:t>92</a:t>
                      </a:r>
                      <a:endParaRPr lang="en-US" dirty="0"/>
                    </a:p>
                  </a:txBody>
                  <a:tcPr marL="96820" marR="96820"/>
                </a:tc>
              </a:tr>
              <a:tr h="370840">
                <a:tc>
                  <a:txBody>
                    <a:bodyPr/>
                    <a:lstStyle/>
                    <a:p>
                      <a:r>
                        <a:rPr lang="en-US" dirty="0" smtClean="0"/>
                        <a:t>Liberal Democratic</a:t>
                      </a:r>
                      <a:r>
                        <a:rPr lang="en-US" baseline="0" dirty="0" smtClean="0"/>
                        <a:t> Party</a:t>
                      </a:r>
                      <a:endParaRPr lang="en-US" dirty="0"/>
                    </a:p>
                  </a:txBody>
                  <a:tcPr marL="96820" marR="96820"/>
                </a:tc>
                <a:tc>
                  <a:txBody>
                    <a:bodyPr/>
                    <a:lstStyle/>
                    <a:p>
                      <a:r>
                        <a:rPr lang="en-US" dirty="0" smtClean="0"/>
                        <a:t>56</a:t>
                      </a:r>
                      <a:endParaRPr lang="en-US" dirty="0"/>
                    </a:p>
                  </a:txBody>
                  <a:tcPr marL="96820" marR="96820"/>
                </a:tc>
              </a:tr>
              <a:tr h="370840">
                <a:tc>
                  <a:txBody>
                    <a:bodyPr/>
                    <a:lstStyle/>
                    <a:p>
                      <a:r>
                        <a:rPr lang="en-US" dirty="0" smtClean="0"/>
                        <a:t>A Just</a:t>
                      </a:r>
                      <a:r>
                        <a:rPr lang="en-US" baseline="0" dirty="0" smtClean="0"/>
                        <a:t> Russia</a:t>
                      </a:r>
                      <a:endParaRPr lang="en-US" dirty="0"/>
                    </a:p>
                  </a:txBody>
                  <a:tcPr marL="96820" marR="96820"/>
                </a:tc>
                <a:tc>
                  <a:txBody>
                    <a:bodyPr/>
                    <a:lstStyle/>
                    <a:p>
                      <a:r>
                        <a:rPr lang="en-US" dirty="0" smtClean="0"/>
                        <a:t>64</a:t>
                      </a:r>
                      <a:endParaRPr lang="en-US" dirty="0"/>
                    </a:p>
                  </a:txBody>
                  <a:tcPr marL="96820" marR="96820"/>
                </a:tc>
              </a:tr>
            </a:tbl>
          </a:graphicData>
        </a:graphic>
      </p:graphicFrame>
    </p:spTree>
    <p:extLst>
      <p:ext uri="{BB962C8B-B14F-4D97-AF65-F5344CB8AC3E}">
        <p14:creationId xmlns:p14="http://schemas.microsoft.com/office/powerpoint/2010/main" val="422328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Segoe Print" pitchFamily="2" charset="0"/>
              </a:rPr>
              <a:t>Political Structure</a:t>
            </a:r>
            <a:endParaRPr lang="en-US" b="1" dirty="0">
              <a:solidFill>
                <a:srgbClr val="0070C0"/>
              </a:solidFill>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smtClean="0"/>
              <a:t>1993 Democratic Constitution…but a history of Authoritarianism</a:t>
            </a:r>
          </a:p>
          <a:p>
            <a:r>
              <a:rPr lang="en-US" dirty="0" smtClean="0"/>
              <a:t>Currently considered a hybrid regime:</a:t>
            </a:r>
          </a:p>
          <a:p>
            <a:pPr lvl="1"/>
            <a:r>
              <a:rPr lang="en-US" dirty="0" smtClean="0"/>
              <a:t>“Soft authoritarianism”</a:t>
            </a:r>
          </a:p>
          <a:p>
            <a:pPr lvl="1"/>
            <a:r>
              <a:rPr lang="en-US" dirty="0" smtClean="0"/>
              <a:t>Semi-authoritarian</a:t>
            </a:r>
          </a:p>
          <a:p>
            <a:pPr lvl="1"/>
            <a:endParaRPr lang="en-US" dirty="0"/>
          </a:p>
          <a:p>
            <a:r>
              <a:rPr lang="en-US" dirty="0"/>
              <a:t>Federal system…but Asymmetric Federalism</a:t>
            </a:r>
          </a:p>
          <a:p>
            <a:pPr lvl="1"/>
            <a:r>
              <a:rPr lang="en-US" dirty="0"/>
              <a:t>85 regions (subnational units) </a:t>
            </a:r>
            <a:r>
              <a:rPr lang="en-US" sz="2000" b="1" dirty="0">
                <a:latin typeface="Segoe Print" panose="02000600000000000000" pitchFamily="2" charset="0"/>
              </a:rPr>
              <a:t>(Republic of Crimea &amp; federal city of Sevastopol are disputed)</a:t>
            </a:r>
          </a:p>
          <a:p>
            <a:pPr lvl="1"/>
            <a:r>
              <a:rPr lang="en-US" dirty="0"/>
              <a:t>21 are ethnically </a:t>
            </a:r>
            <a:r>
              <a:rPr lang="en-US" b="1" dirty="0"/>
              <a:t>non-Russian</a:t>
            </a:r>
            <a:r>
              <a:rPr lang="en-US" dirty="0"/>
              <a:t> by majority (republics)</a:t>
            </a:r>
          </a:p>
          <a:p>
            <a:pPr lvl="1"/>
            <a:r>
              <a:rPr lang="en-US" dirty="0"/>
              <a:t>Some subnational units in the federal system have greater or lesser powers than others</a:t>
            </a:r>
          </a:p>
          <a:p>
            <a:pPr lvl="1"/>
            <a:endParaRPr lang="en-US" dirty="0" smtClean="0"/>
          </a:p>
          <a:p>
            <a:endParaRPr lang="en-US" dirty="0" smtClean="0"/>
          </a:p>
        </p:txBody>
      </p:sp>
    </p:spTree>
    <p:extLst>
      <p:ext uri="{BB962C8B-B14F-4D97-AF65-F5344CB8AC3E}">
        <p14:creationId xmlns:p14="http://schemas.microsoft.com/office/powerpoint/2010/main" val="81874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Segoe Print" pitchFamily="2" charset="0"/>
              </a:rPr>
              <a:t>Linkage Institutions</a:t>
            </a:r>
            <a:endParaRPr lang="en-US" b="1" dirty="0">
              <a:solidFill>
                <a:srgbClr val="0070C0"/>
              </a:solidFill>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smtClean="0"/>
              <a:t>Discussion Question:  </a:t>
            </a:r>
            <a:r>
              <a:rPr lang="en-US" dirty="0" smtClean="0">
                <a:latin typeface="Segoe Print" pitchFamily="2" charset="0"/>
              </a:rPr>
              <a:t>How does United Russia dominate?</a:t>
            </a:r>
          </a:p>
          <a:p>
            <a:endParaRPr lang="en-US" dirty="0" smtClean="0"/>
          </a:p>
        </p:txBody>
      </p:sp>
    </p:spTree>
    <p:extLst>
      <p:ext uri="{BB962C8B-B14F-4D97-AF65-F5344CB8AC3E}">
        <p14:creationId xmlns:p14="http://schemas.microsoft.com/office/powerpoint/2010/main" val="42730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Segoe Print" pitchFamily="2" charset="0"/>
              </a:rPr>
              <a:t>Linkage </a:t>
            </a:r>
            <a:r>
              <a:rPr lang="en-US" b="1" dirty="0" err="1" smtClean="0">
                <a:solidFill>
                  <a:srgbClr val="0070C0"/>
                </a:solidFill>
                <a:latin typeface="Segoe Print" pitchFamily="2" charset="0"/>
              </a:rPr>
              <a:t>Instiutions</a:t>
            </a:r>
            <a:endParaRPr lang="en-US" b="1" dirty="0">
              <a:solidFill>
                <a:srgbClr val="0070C0"/>
              </a:solidFill>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fontScale="92500" lnSpcReduction="10000"/>
          </a:bodyPr>
          <a:lstStyle/>
          <a:p>
            <a:r>
              <a:rPr lang="en-US" dirty="0" smtClean="0"/>
              <a:t>Discussion Question:  </a:t>
            </a:r>
            <a:r>
              <a:rPr lang="en-US" dirty="0" smtClean="0">
                <a:latin typeface="Segoe Print" pitchFamily="2" charset="0"/>
              </a:rPr>
              <a:t>How does United Russia dominate?</a:t>
            </a:r>
          </a:p>
          <a:p>
            <a:r>
              <a:rPr lang="en-US" dirty="0" smtClean="0"/>
              <a:t>Putin!</a:t>
            </a:r>
          </a:p>
          <a:p>
            <a:r>
              <a:rPr lang="en-US" dirty="0" smtClean="0"/>
              <a:t>Political machine that generates persuasive incentives for regional elites</a:t>
            </a:r>
          </a:p>
          <a:p>
            <a:r>
              <a:rPr lang="en-US" dirty="0" smtClean="0"/>
              <a:t>Heads of Russian regions use their influence to bolster party’s votes </a:t>
            </a:r>
            <a:r>
              <a:rPr lang="en-US" i="1" dirty="0" smtClean="0"/>
              <a:t>(</a:t>
            </a:r>
            <a:r>
              <a:rPr lang="en-US" i="1" dirty="0" err="1" smtClean="0"/>
              <a:t>Pres</a:t>
            </a:r>
            <a:r>
              <a:rPr lang="en-US" i="1" dirty="0" smtClean="0"/>
              <a:t> appoints governors, remember?)</a:t>
            </a:r>
          </a:p>
          <a:p>
            <a:r>
              <a:rPr lang="en-US" dirty="0" smtClean="0"/>
              <a:t>Election and political party requirements limit opposition</a:t>
            </a:r>
          </a:p>
          <a:p>
            <a:pPr lvl="1"/>
            <a:r>
              <a:rPr lang="en-US" dirty="0"/>
              <a:t>Parties have to include regional representatives on list</a:t>
            </a:r>
          </a:p>
          <a:p>
            <a:pPr lvl="1"/>
            <a:r>
              <a:rPr lang="en-US" dirty="0"/>
              <a:t>Parties must have affiliates in more than half of regions, with a certain # of registered members in these regions</a:t>
            </a:r>
          </a:p>
          <a:p>
            <a:pPr lvl="1"/>
            <a:r>
              <a:rPr lang="en-US" dirty="0"/>
              <a:t>Choice of deputies on list must reflect strength of vote in region</a:t>
            </a:r>
          </a:p>
          <a:p>
            <a:pPr lvl="1"/>
            <a:r>
              <a:rPr lang="en-US" dirty="0"/>
              <a:t>Legally registered </a:t>
            </a:r>
            <a:r>
              <a:rPr lang="en-US" dirty="0" smtClean="0"/>
              <a:t>party</a:t>
            </a:r>
          </a:p>
          <a:p>
            <a:pPr lvl="1"/>
            <a:r>
              <a:rPr lang="en-US" dirty="0" smtClean="0"/>
              <a:t>7% threshold for Duma representation</a:t>
            </a:r>
            <a:endParaRPr lang="en-US" dirty="0"/>
          </a:p>
          <a:p>
            <a:endParaRPr lang="en-US" dirty="0" smtClean="0"/>
          </a:p>
        </p:txBody>
      </p:sp>
    </p:spTree>
    <p:extLst>
      <p:ext uri="{BB962C8B-B14F-4D97-AF65-F5344CB8AC3E}">
        <p14:creationId xmlns:p14="http://schemas.microsoft.com/office/powerpoint/2010/main" val="361091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Linkage Institutions – Political Parties</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smtClean="0"/>
              <a:t>The Communist Party of the Russian Federation (CPRF)</a:t>
            </a:r>
          </a:p>
          <a:p>
            <a:pPr lvl="1"/>
            <a:r>
              <a:rPr lang="en-US" dirty="0" smtClean="0"/>
              <a:t>Formed from Communist party of Soviet Union</a:t>
            </a:r>
          </a:p>
          <a:p>
            <a:pPr lvl="1"/>
            <a:r>
              <a:rPr lang="en-US" dirty="0" smtClean="0"/>
              <a:t>Strongest opposition party to United Russia</a:t>
            </a:r>
          </a:p>
          <a:p>
            <a:pPr lvl="1"/>
            <a:r>
              <a:rPr lang="en-US" dirty="0" smtClean="0"/>
              <a:t>Less reformist than other parties</a:t>
            </a:r>
          </a:p>
          <a:p>
            <a:pPr lvl="1"/>
            <a:r>
              <a:rPr lang="en-US" dirty="0" smtClean="0"/>
              <a:t>Emphasizes centralized planning and nationalism</a:t>
            </a:r>
          </a:p>
          <a:p>
            <a:pPr lvl="1"/>
            <a:r>
              <a:rPr lang="en-US" dirty="0" smtClean="0"/>
              <a:t>Implies intention to regain territories lost when USSR broke apart</a:t>
            </a:r>
          </a:p>
          <a:p>
            <a:pPr lvl="1"/>
            <a:r>
              <a:rPr lang="en-US" dirty="0" smtClean="0"/>
              <a:t>Supported by older Russians, economically                              disadvantaged and rural residents</a:t>
            </a:r>
            <a:endParaRPr lang="en-US" dirty="0"/>
          </a:p>
        </p:txBody>
      </p:sp>
      <p:pic>
        <p:nvPicPr>
          <p:cNvPr id="8" name="Picture 2" descr="KPRF.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844159"/>
            <a:ext cx="22860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26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Linkage Institutions – Political Parties</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smtClean="0"/>
              <a:t>A Just Russia</a:t>
            </a:r>
          </a:p>
          <a:p>
            <a:pPr lvl="1"/>
            <a:r>
              <a:rPr lang="en-US" dirty="0" smtClean="0"/>
              <a:t>Formed in 2006 – merger (Motherland People’s Patriotic Union/Party of Pensioners/Party of Life)</a:t>
            </a:r>
          </a:p>
          <a:p>
            <a:pPr lvl="1"/>
            <a:r>
              <a:rPr lang="en-US" dirty="0" smtClean="0"/>
              <a:t>Led by Speaker of Federation Council Sergei </a:t>
            </a:r>
            <a:r>
              <a:rPr lang="en-US" dirty="0" err="1" smtClean="0"/>
              <a:t>Mironov</a:t>
            </a:r>
            <a:endParaRPr lang="en-US" dirty="0" smtClean="0"/>
          </a:p>
          <a:p>
            <a:pPr lvl="1"/>
            <a:r>
              <a:rPr lang="en-US" dirty="0"/>
              <a:t>Left of United Russia</a:t>
            </a:r>
          </a:p>
          <a:p>
            <a:pPr lvl="1"/>
            <a:r>
              <a:rPr lang="en-US" dirty="0"/>
              <a:t>Opposition in name only</a:t>
            </a:r>
          </a:p>
          <a:p>
            <a:pPr lvl="2"/>
            <a:r>
              <a:rPr lang="en-US" dirty="0"/>
              <a:t>Supported </a:t>
            </a:r>
            <a:r>
              <a:rPr lang="en-US" dirty="0" smtClean="0"/>
              <a:t>Presidents                                                                          </a:t>
            </a:r>
            <a:r>
              <a:rPr lang="en-US" dirty="0"/>
              <a:t>Putin and </a:t>
            </a:r>
            <a:r>
              <a:rPr lang="en-US" dirty="0" smtClean="0"/>
              <a:t>Medvedev</a:t>
            </a:r>
          </a:p>
          <a:p>
            <a:pPr lvl="1"/>
            <a:r>
              <a:rPr lang="en-US" dirty="0" smtClean="0"/>
              <a:t>“We are the party of the                                                          working man”</a:t>
            </a:r>
            <a:endParaRPr lang="en-US" dirty="0"/>
          </a:p>
          <a:p>
            <a:pPr lvl="1"/>
            <a:endParaRPr lang="en-US" dirty="0" smtClean="0"/>
          </a:p>
        </p:txBody>
      </p:sp>
      <p:pic>
        <p:nvPicPr>
          <p:cNvPr id="5" name="Picture 2" descr="Logo spravidlivaya.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1828" y="3581400"/>
            <a:ext cx="48450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42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Linkage Institutions – Political Parties</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smtClean="0"/>
              <a:t>Liberal Democratic Party </a:t>
            </a:r>
          </a:p>
          <a:p>
            <a:pPr lvl="1"/>
            <a:r>
              <a:rPr lang="en-US" dirty="0" smtClean="0"/>
              <a:t>Misnomer!</a:t>
            </a:r>
          </a:p>
          <a:p>
            <a:pPr lvl="1"/>
            <a:r>
              <a:rPr lang="en-US" dirty="0" smtClean="0"/>
              <a:t>Vladimir Zhirinovsky – extreme nationalist</a:t>
            </a:r>
          </a:p>
          <a:p>
            <a:pPr lvl="1"/>
            <a:r>
              <a:rPr lang="en-US" dirty="0" smtClean="0"/>
              <a:t>Anti-Western</a:t>
            </a:r>
          </a:p>
          <a:p>
            <a:pPr lvl="1"/>
            <a:r>
              <a:rPr lang="en-US" dirty="0" smtClean="0"/>
              <a:t>Nuclear threats against Japan, anti-Semitic, sexist</a:t>
            </a:r>
          </a:p>
          <a:p>
            <a:pPr lvl="1"/>
            <a:r>
              <a:rPr lang="en-US" dirty="0" smtClean="0"/>
              <a:t>Strongest support from                                                          working-class men and                                                           military</a:t>
            </a:r>
          </a:p>
        </p:txBody>
      </p:sp>
      <p:pic>
        <p:nvPicPr>
          <p:cNvPr id="7170" name="Picture 2" descr="http://m.ruvr.ru/data/2011/09/21/1254639958/8RIA-528506-Pr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3505200"/>
            <a:ext cx="4381500" cy="25527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0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70C0"/>
                </a:solidFill>
                <a:latin typeface="Segoe Print" pitchFamily="2" charset="0"/>
              </a:rPr>
              <a:t>Linkage Institutions? </a:t>
            </a:r>
            <a:br>
              <a:rPr lang="en-US" b="1" dirty="0" smtClean="0">
                <a:solidFill>
                  <a:srgbClr val="0070C0"/>
                </a:solidFill>
                <a:latin typeface="Segoe Print" pitchFamily="2" charset="0"/>
              </a:rPr>
            </a:br>
            <a:r>
              <a:rPr lang="en-US" b="1" dirty="0" smtClean="0">
                <a:solidFill>
                  <a:srgbClr val="0070C0"/>
                </a:solidFill>
                <a:latin typeface="Segoe Print" pitchFamily="2" charset="0"/>
              </a:rPr>
              <a:t>Oligarchs, Media &amp; Mafia</a:t>
            </a:r>
            <a:endParaRPr lang="en-US" b="1" dirty="0">
              <a:solidFill>
                <a:srgbClr val="0070C0"/>
              </a:solidFill>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smtClean="0"/>
              <a:t>Oligarchs</a:t>
            </a:r>
            <a:endParaRPr lang="en-US" dirty="0"/>
          </a:p>
          <a:p>
            <a:pPr lvl="1"/>
            <a:r>
              <a:rPr lang="en-US" dirty="0" smtClean="0"/>
              <a:t>Wealthy elite that monopolized industries after privatization</a:t>
            </a:r>
          </a:p>
          <a:p>
            <a:pPr lvl="1"/>
            <a:r>
              <a:rPr lang="en-US" dirty="0" smtClean="0"/>
              <a:t>At one point controlled over ½ of Russian GNP</a:t>
            </a:r>
          </a:p>
          <a:p>
            <a:pPr lvl="1"/>
            <a:r>
              <a:rPr lang="en-US" dirty="0" smtClean="0"/>
              <a:t>Oil industry,  media </a:t>
            </a:r>
          </a:p>
          <a:p>
            <a:pPr lvl="1"/>
            <a:r>
              <a:rPr lang="en-US" dirty="0" smtClean="0"/>
              <a:t>Backed Yeltsin, but Putin now resisting their control</a:t>
            </a:r>
          </a:p>
          <a:p>
            <a:pPr lvl="2"/>
            <a:r>
              <a:rPr lang="en-US" b="1" dirty="0" smtClean="0">
                <a:latin typeface="Segoe Print" panose="02000600000000000000" pitchFamily="2" charset="0"/>
              </a:rPr>
              <a:t>Ex:  Mikhail Khodorkovsky (Yukos Oil)</a:t>
            </a:r>
            <a:endParaRPr lang="en-US" b="1" dirty="0">
              <a:latin typeface="Segoe Print" panose="02000600000000000000" pitchFamily="2" charset="0"/>
            </a:endParaRPr>
          </a:p>
          <a:p>
            <a:r>
              <a:rPr lang="en-US" dirty="0" smtClean="0"/>
              <a:t>Mafia</a:t>
            </a:r>
          </a:p>
          <a:p>
            <a:pPr lvl="1"/>
            <a:r>
              <a:rPr lang="en-US" dirty="0" smtClean="0"/>
              <a:t>Controls underworld crime/black market and some reputable businesses</a:t>
            </a:r>
          </a:p>
          <a:p>
            <a:pPr lvl="1"/>
            <a:r>
              <a:rPr lang="en-US" dirty="0" smtClean="0"/>
              <a:t>Gained power after Revolution of 1991</a:t>
            </a:r>
          </a:p>
          <a:p>
            <a:endParaRPr lang="en-US" dirty="0" smtClean="0"/>
          </a:p>
          <a:p>
            <a:endParaRPr lang="en-US" dirty="0" smtClean="0"/>
          </a:p>
        </p:txBody>
      </p:sp>
    </p:spTree>
    <p:extLst>
      <p:ext uri="{BB962C8B-B14F-4D97-AF65-F5344CB8AC3E}">
        <p14:creationId xmlns:p14="http://schemas.microsoft.com/office/powerpoint/2010/main" val="18848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Segoe Print" pitchFamily="2" charset="0"/>
              </a:rPr>
              <a:t>Political Structure</a:t>
            </a:r>
            <a:endParaRPr lang="en-US" b="1" dirty="0">
              <a:solidFill>
                <a:srgbClr val="0070C0"/>
              </a:solidFill>
              <a:latin typeface="Segoe Print" pitchFamily="2" charset="0"/>
            </a:endParaRPr>
          </a:p>
        </p:txBody>
      </p:sp>
      <p:sp>
        <p:nvSpPr>
          <p:cNvPr id="3" name="Content Placeholder 2"/>
          <p:cNvSpPr>
            <a:spLocks noGrp="1"/>
          </p:cNvSpPr>
          <p:nvPr>
            <p:ph sz="quarter" idx="1"/>
          </p:nvPr>
        </p:nvSpPr>
        <p:spPr>
          <a:xfrm>
            <a:off x="457200" y="1219200"/>
            <a:ext cx="2438400" cy="5334000"/>
          </a:xfrm>
        </p:spPr>
        <p:txBody>
          <a:bodyPr>
            <a:normAutofit/>
          </a:bodyPr>
          <a:lstStyle/>
          <a:p>
            <a:r>
              <a:rPr lang="en-US" dirty="0" smtClean="0"/>
              <a:t>Discussion Question:  </a:t>
            </a:r>
            <a:r>
              <a:rPr lang="en-US" dirty="0" smtClean="0">
                <a:latin typeface="Segoe Print" pitchFamily="2" charset="0"/>
              </a:rPr>
              <a:t>Why does Russia have asymmetric federalism?  What purpose does it serve? </a:t>
            </a:r>
          </a:p>
          <a:p>
            <a:endParaRPr lang="en-US" dirty="0" smtClean="0"/>
          </a:p>
        </p:txBody>
      </p:sp>
      <p:pic>
        <p:nvPicPr>
          <p:cNvPr id="4" name="Picture 3"/>
          <p:cNvPicPr>
            <a:picLocks noChangeAspect="1"/>
          </p:cNvPicPr>
          <p:nvPr/>
        </p:nvPicPr>
        <p:blipFill>
          <a:blip r:embed="rId3"/>
          <a:stretch>
            <a:fillRect/>
          </a:stretch>
        </p:blipFill>
        <p:spPr>
          <a:xfrm>
            <a:off x="2770909" y="647700"/>
            <a:ext cx="6373091" cy="5613183"/>
          </a:xfrm>
          <a:prstGeom prst="rect">
            <a:avLst/>
          </a:prstGeom>
        </p:spPr>
      </p:pic>
    </p:spTree>
    <p:extLst>
      <p:ext uri="{BB962C8B-B14F-4D97-AF65-F5344CB8AC3E}">
        <p14:creationId xmlns:p14="http://schemas.microsoft.com/office/powerpoint/2010/main" val="179787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Segoe Print" pitchFamily="2" charset="0"/>
              </a:rPr>
              <a:t>Political Structure</a:t>
            </a:r>
            <a:endParaRPr lang="en-US" b="1" dirty="0">
              <a:solidFill>
                <a:srgbClr val="0070C0"/>
              </a:solidFill>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smtClean="0"/>
              <a:t>Discussion Question:  </a:t>
            </a:r>
            <a:r>
              <a:rPr lang="en-US" dirty="0" smtClean="0">
                <a:latin typeface="Segoe Print" pitchFamily="2" charset="0"/>
              </a:rPr>
              <a:t>Why does Russia have asymmetric federalism?  What purpose does it serve? </a:t>
            </a:r>
          </a:p>
          <a:p>
            <a:r>
              <a:rPr lang="en-US" dirty="0" smtClean="0"/>
              <a:t>To deal with ethnic/regional cleavages; an attempt to keep them from seeking independence</a:t>
            </a:r>
          </a:p>
          <a:p>
            <a:r>
              <a:rPr lang="en-US" dirty="0"/>
              <a:t>Republics </a:t>
            </a:r>
            <a:r>
              <a:rPr lang="en-US" dirty="0" smtClean="0"/>
              <a:t>have </a:t>
            </a:r>
            <a:r>
              <a:rPr lang="en-US" dirty="0"/>
              <a:t>the right to establish their own official </a:t>
            </a:r>
            <a:r>
              <a:rPr lang="en-US" dirty="0" smtClean="0"/>
              <a:t>language </a:t>
            </a:r>
            <a:r>
              <a:rPr lang="en-US" dirty="0"/>
              <a:t>and have their own </a:t>
            </a:r>
            <a:r>
              <a:rPr lang="en-US" dirty="0" smtClean="0"/>
              <a:t>constitution </a:t>
            </a:r>
          </a:p>
          <a:p>
            <a:pPr lvl="1"/>
            <a:r>
              <a:rPr lang="en-US" dirty="0" err="1" smtClean="0"/>
              <a:t>Krais</a:t>
            </a:r>
            <a:r>
              <a:rPr lang="en-US" dirty="0" smtClean="0"/>
              <a:t> </a:t>
            </a:r>
            <a:r>
              <a:rPr lang="en-US" dirty="0"/>
              <a:t>(territories) and </a:t>
            </a:r>
            <a:r>
              <a:rPr lang="en-US" dirty="0" smtClean="0"/>
              <a:t>Oblasts </a:t>
            </a:r>
            <a:r>
              <a:rPr lang="en-US" dirty="0"/>
              <a:t>(provinces), aren't explicitly given this </a:t>
            </a:r>
            <a:r>
              <a:rPr lang="en-US" dirty="0" smtClean="0"/>
              <a:t>right</a:t>
            </a:r>
            <a:endParaRPr lang="en-US" dirty="0"/>
          </a:p>
          <a:p>
            <a:r>
              <a:rPr lang="en-US" dirty="0"/>
              <a:t>Central </a:t>
            </a:r>
            <a:r>
              <a:rPr lang="en-US" dirty="0" err="1"/>
              <a:t>govt</a:t>
            </a:r>
            <a:r>
              <a:rPr lang="en-US" dirty="0"/>
              <a:t> was weak under </a:t>
            </a:r>
            <a:r>
              <a:rPr lang="en-US" dirty="0" err="1"/>
              <a:t>Yelstin</a:t>
            </a:r>
            <a:r>
              <a:rPr lang="en-US" dirty="0"/>
              <a:t>, so many ruled themselves almost </a:t>
            </a:r>
            <a:r>
              <a:rPr lang="en-US" dirty="0" smtClean="0"/>
              <a:t>independently </a:t>
            </a:r>
          </a:p>
          <a:p>
            <a:endParaRPr lang="en-US" dirty="0" smtClean="0"/>
          </a:p>
        </p:txBody>
      </p:sp>
    </p:spTree>
    <p:extLst>
      <p:ext uri="{BB962C8B-B14F-4D97-AF65-F5344CB8AC3E}">
        <p14:creationId xmlns:p14="http://schemas.microsoft.com/office/powerpoint/2010/main" val="146900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Segoe Print" pitchFamily="2" charset="0"/>
              </a:rPr>
              <a:t>Political Structure</a:t>
            </a:r>
            <a:endParaRPr lang="en-US" b="1" dirty="0">
              <a:solidFill>
                <a:srgbClr val="0070C0"/>
              </a:solidFill>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sz="2800" dirty="0" smtClean="0"/>
              <a:t>Putin’s Crack-Down on Regional Autonomy</a:t>
            </a:r>
            <a:endParaRPr lang="en-US" sz="2800" dirty="0"/>
          </a:p>
          <a:p>
            <a:pPr lvl="1"/>
            <a:r>
              <a:rPr lang="en-US" sz="2800" dirty="0" smtClean="0"/>
              <a:t>Military crushed Chechen resistance</a:t>
            </a:r>
          </a:p>
          <a:p>
            <a:pPr lvl="1"/>
            <a:r>
              <a:rPr lang="en-US" sz="2800" b="1" dirty="0" smtClean="0"/>
              <a:t>Power Vertical </a:t>
            </a:r>
            <a:r>
              <a:rPr lang="en-US" sz="2800" dirty="0" smtClean="0"/>
              <a:t>&amp; Creation of </a:t>
            </a:r>
            <a:r>
              <a:rPr lang="en-US" sz="2800" b="1" dirty="0" smtClean="0"/>
              <a:t>Super-Districts</a:t>
            </a:r>
          </a:p>
          <a:p>
            <a:pPr lvl="2"/>
            <a:r>
              <a:rPr lang="en-US" sz="2500" dirty="0" smtClean="0"/>
              <a:t>7 new federal districts</a:t>
            </a:r>
          </a:p>
          <a:p>
            <a:pPr lvl="2"/>
            <a:r>
              <a:rPr lang="en-US" sz="2500" dirty="0" smtClean="0"/>
              <a:t>Headed by presidential appointee </a:t>
            </a:r>
          </a:p>
          <a:p>
            <a:pPr lvl="1"/>
            <a:r>
              <a:rPr lang="en-US" sz="2800" dirty="0" smtClean="0"/>
              <a:t>Appointment of Governors</a:t>
            </a:r>
          </a:p>
          <a:p>
            <a:pPr lvl="2"/>
            <a:r>
              <a:rPr lang="en-US" sz="2500" dirty="0" smtClean="0"/>
              <a:t>Ended direct election of regional governors</a:t>
            </a:r>
          </a:p>
          <a:p>
            <a:pPr lvl="2"/>
            <a:r>
              <a:rPr lang="en-US" sz="2500" dirty="0" smtClean="0"/>
              <a:t>Nominated by </a:t>
            </a:r>
            <a:r>
              <a:rPr lang="en-US" sz="2500" dirty="0" err="1" smtClean="0"/>
              <a:t>pres</a:t>
            </a:r>
            <a:r>
              <a:rPr lang="en-US" sz="2500" dirty="0" smtClean="0"/>
              <a:t>, confirmed by regional legislatures</a:t>
            </a:r>
          </a:p>
          <a:p>
            <a:pPr lvl="1"/>
            <a:r>
              <a:rPr lang="en-US" sz="2800" dirty="0" smtClean="0"/>
              <a:t>Removal of Governors</a:t>
            </a:r>
          </a:p>
          <a:p>
            <a:pPr lvl="1"/>
            <a:r>
              <a:rPr lang="en-US" sz="2800" dirty="0" smtClean="0"/>
              <a:t>Changes in Federation Council</a:t>
            </a:r>
          </a:p>
          <a:p>
            <a:endParaRPr lang="en-US" dirty="0"/>
          </a:p>
        </p:txBody>
      </p:sp>
    </p:spTree>
    <p:extLst>
      <p:ext uri="{BB962C8B-B14F-4D97-AF65-F5344CB8AC3E}">
        <p14:creationId xmlns:p14="http://schemas.microsoft.com/office/powerpoint/2010/main" val="386380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arknesop.files.wordpress.com/2011/04/puti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048000"/>
            <a:ext cx="3467100" cy="3467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solidFill>
                  <a:srgbClr val="0070C0"/>
                </a:solidFill>
                <a:latin typeface="Segoe Print" pitchFamily="2" charset="0"/>
              </a:rPr>
              <a:t>Semi-Presidential</a:t>
            </a:r>
            <a:endParaRPr lang="en-US" b="1" dirty="0">
              <a:solidFill>
                <a:srgbClr val="0070C0"/>
              </a:solidFill>
              <a:latin typeface="Segoe Print" pitchFamily="2" charset="0"/>
            </a:endParaRPr>
          </a:p>
        </p:txBody>
      </p:sp>
      <p:sp>
        <p:nvSpPr>
          <p:cNvPr id="3" name="Content Placeholder 2"/>
          <p:cNvSpPr>
            <a:spLocks noGrp="1"/>
          </p:cNvSpPr>
          <p:nvPr>
            <p:ph sz="quarter" idx="1"/>
          </p:nvPr>
        </p:nvSpPr>
        <p:spPr>
          <a:xfrm>
            <a:off x="457200" y="1219200"/>
            <a:ext cx="8229600" cy="5029200"/>
          </a:xfrm>
        </p:spPr>
        <p:txBody>
          <a:bodyPr>
            <a:normAutofit/>
          </a:bodyPr>
          <a:lstStyle/>
          <a:p>
            <a:r>
              <a:rPr lang="en-US" sz="2800" dirty="0" smtClean="0"/>
              <a:t>Hybrid that borrows from </a:t>
            </a:r>
            <a:r>
              <a:rPr lang="en-US" sz="2800" dirty="0" err="1" smtClean="0"/>
              <a:t>pres</a:t>
            </a:r>
            <a:r>
              <a:rPr lang="en-US" sz="2800" dirty="0" smtClean="0"/>
              <a:t>/parliamentary systems</a:t>
            </a:r>
          </a:p>
          <a:p>
            <a:r>
              <a:rPr lang="en-US" sz="2800" dirty="0" smtClean="0"/>
              <a:t>Strong President </a:t>
            </a:r>
            <a:r>
              <a:rPr lang="en-US" sz="1800" b="1" dirty="0" smtClean="0">
                <a:latin typeface="Segoe Print" panose="02000600000000000000" pitchFamily="2" charset="0"/>
              </a:rPr>
              <a:t>(focus of power)</a:t>
            </a:r>
          </a:p>
          <a:p>
            <a:r>
              <a:rPr lang="en-US" sz="2800" dirty="0" smtClean="0"/>
              <a:t>Head of State – President </a:t>
            </a:r>
          </a:p>
          <a:p>
            <a:pPr lvl="1"/>
            <a:r>
              <a:rPr lang="en-US" sz="2400" dirty="0" smtClean="0"/>
              <a:t>Vladimir Putin</a:t>
            </a:r>
          </a:p>
          <a:p>
            <a:pPr lvl="1"/>
            <a:r>
              <a:rPr lang="en-US" sz="2400" dirty="0" smtClean="0"/>
              <a:t>Directly elected – majority/2 round model</a:t>
            </a:r>
          </a:p>
          <a:p>
            <a:pPr lvl="1"/>
            <a:r>
              <a:rPr lang="en-US" sz="2400" dirty="0" smtClean="0"/>
              <a:t>Six year term*</a:t>
            </a:r>
          </a:p>
          <a:p>
            <a:pPr lvl="1"/>
            <a:r>
              <a:rPr lang="en-US" sz="2400" dirty="0" smtClean="0"/>
              <a:t>Limit of two </a:t>
            </a:r>
            <a:r>
              <a:rPr lang="en-US" sz="2400" u="sng" dirty="0" smtClean="0"/>
              <a:t>consecutive</a:t>
            </a:r>
            <a:r>
              <a:rPr lang="en-US" sz="2400" dirty="0" smtClean="0"/>
              <a:t> terms</a:t>
            </a:r>
          </a:p>
          <a:p>
            <a:pPr lvl="1"/>
            <a:r>
              <a:rPr lang="en-US" sz="2400" dirty="0" smtClean="0"/>
              <a:t>Next election is March 2018</a:t>
            </a:r>
          </a:p>
        </p:txBody>
      </p:sp>
    </p:spTree>
    <p:extLst>
      <p:ext uri="{BB962C8B-B14F-4D97-AF65-F5344CB8AC3E}">
        <p14:creationId xmlns:p14="http://schemas.microsoft.com/office/powerpoint/2010/main" val="303575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1506" name="Picture 2" descr="https://encrypted-tbn0.google.com/images?q=tbn:ANd9GcSjbITJQX8zr6z_tKgmggbZiEfNtOqtsrOhRVCZBMJkKaWC9mH3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30996">
            <a:off x="131506" y="104775"/>
            <a:ext cx="2514600" cy="3552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507" name="Picture 4" descr="http://media.tumblr.com/tumblr_lbvngilisj1qa49t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13179">
            <a:off x="4540250" y="104775"/>
            <a:ext cx="45720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508" name="Picture 6" descr="https://encrypted-tbn0.google.com/images?q=tbn:ANd9GcT9mU1O02KW2wf2NJQAYxrplmhhyKmGk1MXZPyQ0XR9rjb0AhV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77803">
            <a:off x="152400" y="3866100"/>
            <a:ext cx="3659188"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509" name="Picture 8" descr="https://encrypted-tbn2.google.com/images?q=tbn:ANd9GcTGNID6Din8dWf9_qW6bo0IKqmL8_LqTIaEERpxWj6SPWaItAK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53249">
            <a:off x="5361244" y="3843977"/>
            <a:ext cx="3733800" cy="2528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510" name="Picture 10" descr="http://static.guim.co.uk/sys-images/Guardian/Pix/pictures/2010/8/11/1281482599523/Vladimir-Putin-in-a-firef-00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77625">
            <a:off x="2271974" y="384385"/>
            <a:ext cx="3644900" cy="2501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511" name="Picture 12" descr="http://4.bp.blogspot.com/_nqUJxKjt-Xo/SOwrBVzAB9I/AAAAAAAAAWc/pIbJxYI8ct8/s400/putin+judo+throw.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8662" y="2961532"/>
            <a:ext cx="2543175"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descr="http://apps.frontline.org/putin/img/thumbnails/putin-hockey_400x300_fit_10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1250" y="1904835"/>
            <a:ext cx="3810000"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24363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1510"/>
                                        </p:tgtEl>
                                        <p:attrNameLst>
                                          <p:attrName>style.visibility</p:attrName>
                                        </p:attrNameLst>
                                      </p:cBhvr>
                                      <p:to>
                                        <p:strVal val="visible"/>
                                      </p:to>
                                    </p:set>
                                    <p:anim calcmode="lin" valueType="num">
                                      <p:cBhvr additive="base">
                                        <p:cTn id="13" dur="500" fill="hold"/>
                                        <p:tgtEl>
                                          <p:spTgt spid="21510"/>
                                        </p:tgtEl>
                                        <p:attrNameLst>
                                          <p:attrName>ppt_x</p:attrName>
                                        </p:attrNameLst>
                                      </p:cBhvr>
                                      <p:tavLst>
                                        <p:tav tm="0">
                                          <p:val>
                                            <p:strVal val="0-#ppt_w/2"/>
                                          </p:val>
                                        </p:tav>
                                        <p:tav tm="100000">
                                          <p:val>
                                            <p:strVal val="#ppt_x"/>
                                          </p:val>
                                        </p:tav>
                                      </p:tavLst>
                                    </p:anim>
                                    <p:anim calcmode="lin" valueType="num">
                                      <p:cBhvr additive="base">
                                        <p:cTn id="14"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1507"/>
                                        </p:tgtEl>
                                        <p:attrNameLst>
                                          <p:attrName>style.visibility</p:attrName>
                                        </p:attrNameLst>
                                      </p:cBhvr>
                                      <p:to>
                                        <p:strVal val="visible"/>
                                      </p:to>
                                    </p:set>
                                    <p:anim calcmode="lin" valueType="num">
                                      <p:cBhvr additive="base">
                                        <p:cTn id="19" dur="500" fill="hold"/>
                                        <p:tgtEl>
                                          <p:spTgt spid="21507"/>
                                        </p:tgtEl>
                                        <p:attrNameLst>
                                          <p:attrName>ppt_x</p:attrName>
                                        </p:attrNameLst>
                                      </p:cBhvr>
                                      <p:tavLst>
                                        <p:tav tm="0">
                                          <p:val>
                                            <p:strVal val="0-#ppt_w/2"/>
                                          </p:val>
                                        </p:tav>
                                        <p:tav tm="100000">
                                          <p:val>
                                            <p:strVal val="#ppt_x"/>
                                          </p:val>
                                        </p:tav>
                                      </p:tavLst>
                                    </p:anim>
                                    <p:anim calcmode="lin" valueType="num">
                                      <p:cBhvr additive="base">
                                        <p:cTn id="20"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21508"/>
                                        </p:tgtEl>
                                        <p:attrNameLst>
                                          <p:attrName>style.visibility</p:attrName>
                                        </p:attrNameLst>
                                      </p:cBhvr>
                                      <p:to>
                                        <p:strVal val="visible"/>
                                      </p:to>
                                    </p:set>
                                    <p:anim calcmode="lin" valueType="num">
                                      <p:cBhvr additive="base">
                                        <p:cTn id="25" dur="500" fill="hold"/>
                                        <p:tgtEl>
                                          <p:spTgt spid="21508"/>
                                        </p:tgtEl>
                                        <p:attrNameLst>
                                          <p:attrName>ppt_x</p:attrName>
                                        </p:attrNameLst>
                                      </p:cBhvr>
                                      <p:tavLst>
                                        <p:tav tm="0">
                                          <p:val>
                                            <p:strVal val="1+#ppt_w/2"/>
                                          </p:val>
                                        </p:tav>
                                        <p:tav tm="100000">
                                          <p:val>
                                            <p:strVal val="#ppt_x"/>
                                          </p:val>
                                        </p:tav>
                                      </p:tavLst>
                                    </p:anim>
                                    <p:anim calcmode="lin" valueType="num">
                                      <p:cBhvr additive="base">
                                        <p:cTn id="26"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1511"/>
                                        </p:tgtEl>
                                        <p:attrNameLst>
                                          <p:attrName>style.visibility</p:attrName>
                                        </p:attrNameLst>
                                      </p:cBhvr>
                                      <p:to>
                                        <p:strVal val="visible"/>
                                      </p:to>
                                    </p:set>
                                    <p:anim calcmode="lin" valueType="num">
                                      <p:cBhvr additive="base">
                                        <p:cTn id="31" dur="500" fill="hold"/>
                                        <p:tgtEl>
                                          <p:spTgt spid="21511"/>
                                        </p:tgtEl>
                                        <p:attrNameLst>
                                          <p:attrName>ppt_x</p:attrName>
                                        </p:attrNameLst>
                                      </p:cBhvr>
                                      <p:tavLst>
                                        <p:tav tm="0">
                                          <p:val>
                                            <p:strVal val="0-#ppt_w/2"/>
                                          </p:val>
                                        </p:tav>
                                        <p:tav tm="100000">
                                          <p:val>
                                            <p:strVal val="#ppt_x"/>
                                          </p:val>
                                        </p:tav>
                                      </p:tavLst>
                                    </p:anim>
                                    <p:anim calcmode="lin" valueType="num">
                                      <p:cBhvr additive="base">
                                        <p:cTn id="32" dur="500" fill="hold"/>
                                        <p:tgtEl>
                                          <p:spTgt spid="215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21509"/>
                                        </p:tgtEl>
                                        <p:attrNameLst>
                                          <p:attrName>style.visibility</p:attrName>
                                        </p:attrNameLst>
                                      </p:cBhvr>
                                      <p:to>
                                        <p:strVal val="visible"/>
                                      </p:to>
                                    </p:set>
                                    <p:anim calcmode="lin" valueType="num">
                                      <p:cBhvr additive="base">
                                        <p:cTn id="37" dur="500" fill="hold"/>
                                        <p:tgtEl>
                                          <p:spTgt spid="21509"/>
                                        </p:tgtEl>
                                        <p:attrNameLst>
                                          <p:attrName>ppt_x</p:attrName>
                                        </p:attrNameLst>
                                      </p:cBhvr>
                                      <p:tavLst>
                                        <p:tav tm="0">
                                          <p:val>
                                            <p:strVal val="1+#ppt_w/2"/>
                                          </p:val>
                                        </p:tav>
                                        <p:tav tm="100000">
                                          <p:val>
                                            <p:strVal val="#ppt_x"/>
                                          </p:val>
                                        </p:tav>
                                      </p:tavLst>
                                    </p:anim>
                                    <p:anim calcmode="lin" valueType="num">
                                      <p:cBhvr additive="base">
                                        <p:cTn id="38" dur="500" fill="hold"/>
                                        <p:tgtEl>
                                          <p:spTgt spid="21509"/>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ppt_x"/>
                                          </p:val>
                                        </p:tav>
                                        <p:tav tm="100000">
                                          <p:val>
                                            <p:strVal val="#ppt_x"/>
                                          </p:val>
                                        </p:tav>
                                      </p:tavLst>
                                    </p:anim>
                                    <p:anim calcmode="lin" valueType="num">
                                      <p:cBhvr additive="base">
                                        <p:cTn id="4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65" y="512716"/>
            <a:ext cx="8996464" cy="6040483"/>
          </a:xfrm>
          <a:prstGeom prst="rect">
            <a:avLst/>
          </a:prstGeom>
          <a:ln w="38100">
            <a:solidFill>
              <a:srgbClr val="FF0000"/>
            </a:solidFill>
          </a:ln>
        </p:spPr>
      </p:pic>
    </p:spTree>
    <p:extLst>
      <p:ext uri="{BB962C8B-B14F-4D97-AF65-F5344CB8AC3E}">
        <p14:creationId xmlns:p14="http://schemas.microsoft.com/office/powerpoint/2010/main" val="95411884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Segoe Print" pitchFamily="2" charset="0"/>
              </a:rPr>
              <a:t>Semi-Presidential</a:t>
            </a:r>
            <a:endParaRPr lang="en-US" b="1" dirty="0">
              <a:solidFill>
                <a:srgbClr val="0070C0"/>
              </a:solidFill>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smtClean="0"/>
              <a:t>Powers of the President</a:t>
            </a:r>
          </a:p>
          <a:p>
            <a:pPr lvl="1"/>
            <a:r>
              <a:rPr lang="en-US" dirty="0" smtClean="0"/>
              <a:t>Appoint PM, Cabinet  &amp; Governors</a:t>
            </a:r>
          </a:p>
          <a:p>
            <a:pPr lvl="1"/>
            <a:r>
              <a:rPr lang="en-US" dirty="0" smtClean="0"/>
              <a:t>Issue decrees that have force of law</a:t>
            </a:r>
          </a:p>
          <a:p>
            <a:pPr lvl="1"/>
            <a:r>
              <a:rPr lang="en-US" dirty="0" smtClean="0"/>
              <a:t>Dissolve the Duma</a:t>
            </a:r>
          </a:p>
          <a:p>
            <a:pPr lvl="1"/>
            <a:r>
              <a:rPr lang="en-US" dirty="0" smtClean="0"/>
              <a:t>Call state of emergency/impose martial law</a:t>
            </a:r>
          </a:p>
          <a:p>
            <a:pPr lvl="1"/>
            <a:r>
              <a:rPr lang="en-US" dirty="0"/>
              <a:t>Call referendums</a:t>
            </a:r>
          </a:p>
          <a:p>
            <a:pPr lvl="1"/>
            <a:r>
              <a:rPr lang="en-US" dirty="0" smtClean="0"/>
              <a:t>Suspend actions of other state organs</a:t>
            </a:r>
            <a:endParaRPr lang="en-US" dirty="0"/>
          </a:p>
          <a:p>
            <a:r>
              <a:rPr lang="en-US" i="1" dirty="0" smtClean="0"/>
              <a:t>President can be impeached BUT…</a:t>
            </a:r>
          </a:p>
          <a:p>
            <a:r>
              <a:rPr lang="en-US" dirty="0" smtClean="0"/>
              <a:t>Head of Gov’t – The Prime Minister</a:t>
            </a:r>
          </a:p>
          <a:p>
            <a:pPr lvl="1"/>
            <a:r>
              <a:rPr lang="en-US" dirty="0" smtClean="0"/>
              <a:t>Dmitri Medvedev</a:t>
            </a:r>
          </a:p>
          <a:p>
            <a:pPr lvl="1"/>
            <a:r>
              <a:rPr lang="en-US" dirty="0" smtClean="0"/>
              <a:t>Can be removed with 2 repeat votes of no               confidence within 3 </a:t>
            </a:r>
            <a:r>
              <a:rPr lang="en-US" dirty="0" err="1" smtClean="0"/>
              <a:t>mths</a:t>
            </a:r>
            <a:endParaRPr lang="en-US" dirty="0" smtClean="0"/>
          </a:p>
          <a:p>
            <a:pPr lvl="1"/>
            <a:endParaRPr lang="en-US" dirty="0" smtClean="0"/>
          </a:p>
        </p:txBody>
      </p:sp>
      <p:pic>
        <p:nvPicPr>
          <p:cNvPr id="5" name="Picture 2" descr="http://neftegaz.ru/images/Neft%20Perey/Dmitry-Medvede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429000"/>
            <a:ext cx="1984887" cy="27870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84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ppt_x"/>
                                          </p:val>
                                        </p:tav>
                                        <p:tav tm="100000">
                                          <p:val>
                                            <p:strVal val="#ppt_x"/>
                                          </p:val>
                                        </p:tav>
                                      </p:tavLst>
                                    </p:anim>
                                    <p:anim calcmode="lin" valueType="num">
                                      <p:cBhvr additive="base">
                                        <p:cTn id="5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5778</TotalTime>
  <Words>2733</Words>
  <Application>Microsoft Office PowerPoint</Application>
  <PresentationFormat>On-screen Show (4:3)</PresentationFormat>
  <Paragraphs>342</Paragraphs>
  <Slides>25</Slides>
  <Notes>25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Bookman Old Style</vt:lpstr>
      <vt:lpstr>Calibri</vt:lpstr>
      <vt:lpstr>Gill Sans MT</vt:lpstr>
      <vt:lpstr>Segoe Print</vt:lpstr>
      <vt:lpstr>Tw Cen MT Condensed Extra Bold</vt:lpstr>
      <vt:lpstr>Wingdings</vt:lpstr>
      <vt:lpstr>Wingdings 3</vt:lpstr>
      <vt:lpstr>Origin</vt:lpstr>
      <vt:lpstr>Russia </vt:lpstr>
      <vt:lpstr>Political Structure</vt:lpstr>
      <vt:lpstr>Political Structure</vt:lpstr>
      <vt:lpstr>Political Structure</vt:lpstr>
      <vt:lpstr>Political Structure</vt:lpstr>
      <vt:lpstr>Semi-Presidential</vt:lpstr>
      <vt:lpstr>PowerPoint Presentation</vt:lpstr>
      <vt:lpstr>PowerPoint Presentation</vt:lpstr>
      <vt:lpstr>Semi-Presidential</vt:lpstr>
      <vt:lpstr>Semi-Presidential</vt:lpstr>
      <vt:lpstr>Semi-Presidential</vt:lpstr>
      <vt:lpstr>A Bicameral Legislature</vt:lpstr>
      <vt:lpstr>A Bicameral Legislature</vt:lpstr>
      <vt:lpstr>The Judiciary &amp; Rule of Law</vt:lpstr>
      <vt:lpstr>The Judiciary &amp; Rule of Law</vt:lpstr>
      <vt:lpstr>The Military</vt:lpstr>
      <vt:lpstr>The Federal Security System</vt:lpstr>
      <vt:lpstr>Linkage Institutions – Overview</vt:lpstr>
      <vt:lpstr>Linkage Institutions – Political Parties</vt:lpstr>
      <vt:lpstr>Linkage Institutions</vt:lpstr>
      <vt:lpstr>Linkage Instiutions</vt:lpstr>
      <vt:lpstr>Linkage Institutions – Political Parties</vt:lpstr>
      <vt:lpstr>Linkage Institutions – Political Parties</vt:lpstr>
      <vt:lpstr>Linkage Institutions – Political Parties</vt:lpstr>
      <vt:lpstr>Linkage Institutions?  Oligarchs, Media &amp; Mafia</vt:lpstr>
    </vt:vector>
  </TitlesOfParts>
  <Company>Lausanne Collegiate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James Wehrli</dc:creator>
  <cp:lastModifiedBy>James Phelan</cp:lastModifiedBy>
  <cp:revision>379</cp:revision>
  <cp:lastPrinted>2015-09-24T12:55:42Z</cp:lastPrinted>
  <dcterms:created xsi:type="dcterms:W3CDTF">2011-12-23T02:33:30Z</dcterms:created>
  <dcterms:modified xsi:type="dcterms:W3CDTF">2015-12-07T16:40:37Z</dcterms:modified>
</cp:coreProperties>
</file>