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9" r:id="rId2"/>
    <p:sldId id="265" r:id="rId3"/>
    <p:sldId id="277" r:id="rId4"/>
    <p:sldId id="260" r:id="rId5"/>
    <p:sldId id="261" r:id="rId6"/>
    <p:sldId id="262" r:id="rId7"/>
    <p:sldId id="263" r:id="rId8"/>
    <p:sldId id="280" r:id="rId9"/>
    <p:sldId id="281" r:id="rId10"/>
    <p:sldId id="282" r:id="rId11"/>
    <p:sldId id="284" r:id="rId12"/>
    <p:sldId id="285" r:id="rId13"/>
    <p:sldId id="286" r:id="rId14"/>
    <p:sldId id="283" r:id="rId15"/>
    <p:sldId id="279" r:id="rId16"/>
    <p:sldId id="257" r:id="rId17"/>
    <p:sldId id="272" r:id="rId18"/>
    <p:sldId id="271" r:id="rId19"/>
    <p:sldId id="270" r:id="rId20"/>
    <p:sldId id="269" r:id="rId21"/>
    <p:sldId id="268" r:id="rId22"/>
    <p:sldId id="264" r:id="rId23"/>
    <p:sldId id="287" r:id="rId24"/>
    <p:sldId id="295" r:id="rId25"/>
    <p:sldId id="289" r:id="rId26"/>
    <p:sldId id="292" r:id="rId27"/>
    <p:sldId id="293" r:id="rId28"/>
    <p:sldId id="294" r:id="rId29"/>
    <p:sldId id="290" r:id="rId30"/>
    <p:sldId id="296" r:id="rId31"/>
    <p:sldId id="297" r:id="rId32"/>
    <p:sldId id="291" r:id="rId33"/>
    <p:sldId id="273" r:id="rId34"/>
    <p:sldId id="274" r:id="rId35"/>
    <p:sldId id="275" r:id="rId36"/>
    <p:sldId id="276" r:id="rId37"/>
    <p:sldId id="298" r:id="rId38"/>
    <p:sldId id="266" r:id="rId39"/>
    <p:sldId id="288"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9" charset="0"/>
        <a:ea typeface="ＭＳ Ｐゴシック" pitchFamily="-109" charset="-128"/>
        <a:cs typeface="+mn-cs"/>
      </a:defRPr>
    </a:lvl1pPr>
    <a:lvl2pPr marL="457200" algn="l" rtl="0" eaLnBrk="0" fontAlgn="base" hangingPunct="0">
      <a:spcBef>
        <a:spcPct val="0"/>
      </a:spcBef>
      <a:spcAft>
        <a:spcPct val="0"/>
      </a:spcAft>
      <a:defRPr sz="2400" kern="1200">
        <a:solidFill>
          <a:schemeClr val="tx1"/>
        </a:solidFill>
        <a:latin typeface="Times" pitchFamily="-109" charset="0"/>
        <a:ea typeface="ＭＳ Ｐゴシック" pitchFamily="-109" charset="-128"/>
        <a:cs typeface="+mn-cs"/>
      </a:defRPr>
    </a:lvl2pPr>
    <a:lvl3pPr marL="914400" algn="l" rtl="0" eaLnBrk="0" fontAlgn="base" hangingPunct="0">
      <a:spcBef>
        <a:spcPct val="0"/>
      </a:spcBef>
      <a:spcAft>
        <a:spcPct val="0"/>
      </a:spcAft>
      <a:defRPr sz="2400" kern="1200">
        <a:solidFill>
          <a:schemeClr val="tx1"/>
        </a:solidFill>
        <a:latin typeface="Times" pitchFamily="-109" charset="0"/>
        <a:ea typeface="ＭＳ Ｐゴシック" pitchFamily="-109" charset="-128"/>
        <a:cs typeface="+mn-cs"/>
      </a:defRPr>
    </a:lvl3pPr>
    <a:lvl4pPr marL="1371600" algn="l" rtl="0" eaLnBrk="0" fontAlgn="base" hangingPunct="0">
      <a:spcBef>
        <a:spcPct val="0"/>
      </a:spcBef>
      <a:spcAft>
        <a:spcPct val="0"/>
      </a:spcAft>
      <a:defRPr sz="2400" kern="1200">
        <a:solidFill>
          <a:schemeClr val="tx1"/>
        </a:solidFill>
        <a:latin typeface="Times" pitchFamily="-109" charset="0"/>
        <a:ea typeface="ＭＳ Ｐゴシック" pitchFamily="-109" charset="-128"/>
        <a:cs typeface="+mn-cs"/>
      </a:defRPr>
    </a:lvl4pPr>
    <a:lvl5pPr marL="1828800" algn="l" rtl="0" eaLnBrk="0" fontAlgn="base" hangingPunct="0">
      <a:spcBef>
        <a:spcPct val="0"/>
      </a:spcBef>
      <a:spcAft>
        <a:spcPct val="0"/>
      </a:spcAft>
      <a:defRPr sz="2400" kern="1200">
        <a:solidFill>
          <a:schemeClr val="tx1"/>
        </a:solidFill>
        <a:latin typeface="Times" pitchFamily="-109" charset="0"/>
        <a:ea typeface="ＭＳ Ｐゴシック" pitchFamily="-109" charset="-128"/>
        <a:cs typeface="+mn-cs"/>
      </a:defRPr>
    </a:lvl5pPr>
    <a:lvl6pPr marL="2286000" algn="l" defTabSz="914400" rtl="0" eaLnBrk="1" latinLnBrk="0" hangingPunct="1">
      <a:defRPr sz="2400" kern="1200">
        <a:solidFill>
          <a:schemeClr val="tx1"/>
        </a:solidFill>
        <a:latin typeface="Times" pitchFamily="-109" charset="0"/>
        <a:ea typeface="ＭＳ Ｐゴシック" pitchFamily="-109" charset="-128"/>
        <a:cs typeface="+mn-cs"/>
      </a:defRPr>
    </a:lvl6pPr>
    <a:lvl7pPr marL="2743200" algn="l" defTabSz="914400" rtl="0" eaLnBrk="1" latinLnBrk="0" hangingPunct="1">
      <a:defRPr sz="2400" kern="1200">
        <a:solidFill>
          <a:schemeClr val="tx1"/>
        </a:solidFill>
        <a:latin typeface="Times" pitchFamily="-109" charset="0"/>
        <a:ea typeface="ＭＳ Ｐゴシック" pitchFamily="-109" charset="-128"/>
        <a:cs typeface="+mn-cs"/>
      </a:defRPr>
    </a:lvl7pPr>
    <a:lvl8pPr marL="3200400" algn="l" defTabSz="914400" rtl="0" eaLnBrk="1" latinLnBrk="0" hangingPunct="1">
      <a:defRPr sz="2400" kern="1200">
        <a:solidFill>
          <a:schemeClr val="tx1"/>
        </a:solidFill>
        <a:latin typeface="Times" pitchFamily="-109" charset="0"/>
        <a:ea typeface="ＭＳ Ｐゴシック" pitchFamily="-109" charset="-128"/>
        <a:cs typeface="+mn-cs"/>
      </a:defRPr>
    </a:lvl8pPr>
    <a:lvl9pPr marL="3657600" algn="l" defTabSz="914400" rtl="0" eaLnBrk="1" latinLnBrk="0" hangingPunct="1">
      <a:defRPr sz="2400" kern="1200">
        <a:solidFill>
          <a:schemeClr val="tx1"/>
        </a:solidFill>
        <a:latin typeface="Times" pitchFamily="-109" charset="0"/>
        <a:ea typeface="ＭＳ Ｐゴシック" pitchFamily="-10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2743" autoAdjust="0"/>
  </p:normalViewPr>
  <p:slideViewPr>
    <p:cSldViewPr>
      <p:cViewPr varScale="1">
        <p:scale>
          <a:sx n="59" d="100"/>
          <a:sy n="59" d="100"/>
        </p:scale>
        <p:origin x="7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6C47FE4-196F-4592-A664-EFC49F25BBE8}" type="datetimeFigureOut">
              <a:rPr lang="en-US"/>
              <a:pPr>
                <a:defRPr/>
              </a:pPr>
              <a:t>3/29/2019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3D5D5FD-1D37-4ECD-905C-2463C8B0776E}" type="slidenum">
              <a:rPr lang="en-US"/>
              <a:pPr>
                <a:defRPr/>
              </a:pPr>
              <a:t>‹#›</a:t>
            </a:fld>
            <a:endParaRPr lang="en-US" dirty="0"/>
          </a:p>
        </p:txBody>
      </p:sp>
    </p:spTree>
    <p:extLst>
      <p:ext uri="{BB962C8B-B14F-4D97-AF65-F5344CB8AC3E}">
        <p14:creationId xmlns:p14="http://schemas.microsoft.com/office/powerpoint/2010/main" val="2603413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2CF127-EC5F-46D4-AFFC-6A172CF3EECB}" type="slidenum">
              <a:rPr lang="en-US"/>
              <a:pPr/>
              <a:t>2</a:t>
            </a:fld>
            <a:endParaRPr lang="en-US" dirty="0"/>
          </a:p>
        </p:txBody>
      </p:sp>
    </p:spTree>
    <p:extLst>
      <p:ext uri="{BB962C8B-B14F-4D97-AF65-F5344CB8AC3E}">
        <p14:creationId xmlns:p14="http://schemas.microsoft.com/office/powerpoint/2010/main" val="147180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defRPr/>
            </a:pPr>
            <a:r>
              <a:rPr lang="en-US" altLang="en-US" dirty="0" smtClean="0"/>
              <a:t>Amending</a:t>
            </a:r>
            <a:r>
              <a:rPr lang="en-US" altLang="en-US" baseline="0" dirty="0" smtClean="0"/>
              <a:t>: </a:t>
            </a:r>
            <a:endParaRPr lang="en-US" altLang="en-US" dirty="0" smtClean="0"/>
          </a:p>
          <a:p>
            <a:pPr eaLnBrk="1" hangingPunct="1">
              <a:defRPr/>
            </a:pPr>
            <a:r>
              <a:rPr lang="en-US" altLang="en-US" dirty="0" smtClean="0"/>
              <a:t>Congress has the power to propose amendments to the Constitution by a two-thirds vote in each house</a:t>
            </a:r>
          </a:p>
          <a:p>
            <a:pPr eaLnBrk="1" hangingPunct="1">
              <a:defRPr/>
            </a:pPr>
            <a:r>
              <a:rPr lang="en-US" altLang="en-US" dirty="0" smtClean="0"/>
              <a:t>Congress may call a national convention at the request of two-thirds of the States’ legislatures to propose an amendment</a:t>
            </a:r>
          </a:p>
          <a:p>
            <a:endParaRPr lang="en-US" dirty="0" smtClean="0"/>
          </a:p>
          <a:p>
            <a:r>
              <a:rPr lang="en-US" dirty="0" smtClean="0"/>
              <a:t>Election:</a:t>
            </a:r>
            <a:r>
              <a:rPr lang="en-US" baseline="0" dirty="0" smtClean="0"/>
              <a:t> </a:t>
            </a:r>
            <a:endParaRPr lang="en-US" dirty="0" smtClean="0"/>
          </a:p>
          <a:p>
            <a:pPr eaLnBrk="1" hangingPunct="1">
              <a:defRPr/>
            </a:pPr>
            <a:r>
              <a:rPr lang="en-US" altLang="en-US" dirty="0" smtClean="0"/>
              <a:t>The House may be called on to elect the President if no candidate receives a majority of electoral votes</a:t>
            </a:r>
          </a:p>
          <a:p>
            <a:pPr eaLnBrk="1" hangingPunct="1">
              <a:defRPr/>
            </a:pPr>
            <a:r>
              <a:rPr lang="en-US" altLang="en-US" dirty="0" smtClean="0"/>
              <a:t>Under the same circumstances, the Senate may be called on to elect the Vice President</a:t>
            </a:r>
          </a:p>
          <a:p>
            <a:endParaRPr lang="en-US" dirty="0" smtClean="0"/>
          </a:p>
          <a:p>
            <a:r>
              <a:rPr lang="en-US" dirty="0" smtClean="0"/>
              <a:t>Impeachment:</a:t>
            </a:r>
            <a:r>
              <a:rPr lang="en-US" baseline="0" dirty="0" smtClean="0"/>
              <a:t> </a:t>
            </a:r>
          </a:p>
          <a:p>
            <a:pPr eaLnBrk="1" hangingPunct="1">
              <a:defRPr/>
            </a:pPr>
            <a:r>
              <a:rPr lang="en-US" altLang="en-US" dirty="0" smtClean="0"/>
              <a:t>The House has the sole power to vote articles of impeachment, or removal, of the President, Vice President, and all other civil officers of the United States.</a:t>
            </a:r>
          </a:p>
          <a:p>
            <a:pPr eaLnBrk="1" hangingPunct="1">
              <a:defRPr/>
            </a:pPr>
            <a:r>
              <a:rPr lang="en-US" altLang="en-US" dirty="0" smtClean="0"/>
              <a:t>2/3rds vote = 290 members.</a:t>
            </a:r>
          </a:p>
          <a:p>
            <a:pPr eaLnBrk="1" hangingPunct="1">
              <a:defRPr/>
            </a:pPr>
            <a:r>
              <a:rPr lang="en-US" altLang="en-US" dirty="0" smtClean="0"/>
              <a:t>The Senate has sole power to conduct a trial of those impeached by the House</a:t>
            </a:r>
          </a:p>
          <a:p>
            <a:pPr eaLnBrk="1" hangingPunct="1">
              <a:defRPr/>
            </a:pPr>
            <a:r>
              <a:rPr lang="en-US" altLang="en-US" dirty="0" smtClean="0"/>
              <a:t>2/3rds vote = 67 Senators.</a:t>
            </a:r>
          </a:p>
          <a:p>
            <a:endParaRPr lang="en-US" dirty="0" smtClean="0"/>
          </a:p>
          <a:p>
            <a:pPr eaLnBrk="1" hangingPunct="1">
              <a:defRPr/>
            </a:pPr>
            <a:r>
              <a:rPr lang="en-US" altLang="en-US" dirty="0" smtClean="0"/>
              <a:t>Executive :The Senate must confirm all major appointments made by the President</a:t>
            </a:r>
          </a:p>
          <a:p>
            <a:pPr eaLnBrk="1" hangingPunct="1">
              <a:defRPr/>
            </a:pPr>
            <a:r>
              <a:rPr lang="en-US" altLang="en-US" sz="1200" dirty="0" smtClean="0"/>
              <a:t>The Senate must confirm all treaties made by the President. The President makes treaties </a:t>
            </a:r>
            <a:r>
              <a:rPr lang="en-US" altLang="en-US" sz="1200" b="1" dirty="0" smtClean="0">
                <a:solidFill>
                  <a:srgbClr val="FFFF00"/>
                </a:solidFill>
              </a:rPr>
              <a:t>"by and with the Advice and Consent of the Senate,... provided two thirds of the Senators present concur." </a:t>
            </a:r>
            <a:r>
              <a:rPr lang="en-US" altLang="en-US" sz="1200" dirty="0" smtClean="0"/>
              <a:t>Presently, the President often consults members of the Senate Foreign Relations Committee.</a:t>
            </a:r>
          </a:p>
          <a:p>
            <a:pPr eaLnBrk="1" hangingPunct="1">
              <a:defRPr/>
            </a:pPr>
            <a:endParaRPr lang="en-US" altLang="en-US" sz="1200" dirty="0" smtClean="0"/>
          </a:p>
          <a:p>
            <a:pPr eaLnBrk="1" hangingPunct="1">
              <a:defRPr/>
            </a:pPr>
            <a:r>
              <a:rPr lang="en-US" altLang="en-US" dirty="0" smtClean="0"/>
              <a:t>Congress holds the power to investigate matters related to its legislative powers</a:t>
            </a:r>
          </a:p>
          <a:p>
            <a:pPr eaLnBrk="1" hangingPunct="1">
              <a:defRPr/>
            </a:pPr>
            <a:r>
              <a:rPr lang="en-US" altLang="en-US" dirty="0" smtClean="0"/>
              <a:t>Congress may choose to conduct an investigation for five reasons</a:t>
            </a:r>
          </a:p>
          <a:p>
            <a:pPr lvl="1" eaLnBrk="1" hangingPunct="1">
              <a:defRPr/>
            </a:pPr>
            <a:r>
              <a:rPr lang="en-US" altLang="en-US" dirty="0" smtClean="0"/>
              <a:t>To gather information useful to Congress</a:t>
            </a:r>
          </a:p>
          <a:p>
            <a:pPr lvl="1" eaLnBrk="1" hangingPunct="1">
              <a:defRPr/>
            </a:pPr>
            <a:r>
              <a:rPr lang="en-US" altLang="en-US" dirty="0" smtClean="0"/>
              <a:t>To oversee operations of the executive branch</a:t>
            </a:r>
          </a:p>
          <a:p>
            <a:pPr lvl="1" eaLnBrk="1" hangingPunct="1">
              <a:defRPr/>
            </a:pPr>
            <a:r>
              <a:rPr lang="en-US" altLang="en-US" dirty="0" smtClean="0"/>
              <a:t>To focus public attention on an issue</a:t>
            </a:r>
          </a:p>
          <a:p>
            <a:pPr lvl="1" eaLnBrk="1" hangingPunct="1">
              <a:defRPr/>
            </a:pPr>
            <a:r>
              <a:rPr lang="en-US" altLang="en-US" dirty="0" smtClean="0"/>
              <a:t>To expose questionable activities of public officials</a:t>
            </a:r>
          </a:p>
          <a:p>
            <a:pPr lvl="1" eaLnBrk="1" hangingPunct="1">
              <a:defRPr/>
            </a:pPr>
            <a:r>
              <a:rPr lang="en-US" altLang="en-US" dirty="0" smtClean="0"/>
              <a:t>To promote the interests of some members of Congress</a:t>
            </a:r>
          </a:p>
          <a:p>
            <a:pPr lvl="1" eaLnBrk="1" hangingPunct="1">
              <a:defRPr/>
            </a:pPr>
            <a:endParaRPr lang="en-US" altLang="en-US" dirty="0" smtClean="0"/>
          </a:p>
          <a:p>
            <a:pPr eaLnBrk="1" hangingPunct="1">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22</a:t>
            </a:fld>
            <a:endParaRPr lang="en-US"/>
          </a:p>
        </p:txBody>
      </p:sp>
    </p:spTree>
    <p:extLst>
      <p:ext uri="{BB962C8B-B14F-4D97-AF65-F5344CB8AC3E}">
        <p14:creationId xmlns:p14="http://schemas.microsoft.com/office/powerpoint/2010/main" val="69612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office of vice president was empty for a couple of months in 1973 after Nixon's vice president, Spiro Agnew, resigned, until Gerald Ford was cleared to fill the spot. When Nixon later quit in August 1974, and Ford became president, he had no vice president for more than four months, until Nelson Rockefeller finally was confirmed by Congress.</a:t>
            </a:r>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31</a:t>
            </a:fld>
            <a:endParaRPr lang="en-US"/>
          </a:p>
        </p:txBody>
      </p:sp>
    </p:spTree>
    <p:extLst>
      <p:ext uri="{BB962C8B-B14F-4D97-AF65-F5344CB8AC3E}">
        <p14:creationId xmlns:p14="http://schemas.microsoft.com/office/powerpoint/2010/main" val="45343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411EF8-C8CA-420B-B30F-505B14BA382C}" type="slidenum">
              <a:rPr lang="en-US"/>
              <a:pPr/>
              <a:t>38</a:t>
            </a:fld>
            <a:endParaRPr lang="en-US"/>
          </a:p>
        </p:txBody>
      </p:sp>
    </p:spTree>
    <p:extLst>
      <p:ext uri="{BB962C8B-B14F-4D97-AF65-F5344CB8AC3E}">
        <p14:creationId xmlns:p14="http://schemas.microsoft.com/office/powerpoint/2010/main" val="237911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defRPr/>
            </a:pPr>
            <a:r>
              <a:rPr lang="en-US" sz="1200" dirty="0" smtClean="0"/>
              <a:t>Congress shall have the power to lay and collect taxes, duties, imposts and excises</a:t>
            </a:r>
          </a:p>
          <a:p>
            <a:pPr marL="640080">
              <a:buFont typeface="Wingdings" pitchFamily="2" charset="2"/>
              <a:buChar char="Ø"/>
              <a:defRPr/>
            </a:pPr>
            <a:r>
              <a:rPr lang="en-US" sz="1200" dirty="0" smtClean="0"/>
              <a:t>Pay the </a:t>
            </a:r>
            <a:r>
              <a:rPr lang="en-US" sz="1200" dirty="0" smtClean="0">
                <a:solidFill>
                  <a:srgbClr val="FF0000"/>
                </a:solidFill>
              </a:rPr>
              <a:t>debt</a:t>
            </a:r>
          </a:p>
          <a:p>
            <a:pPr marL="640080">
              <a:buFont typeface="Wingdings" pitchFamily="2" charset="2"/>
              <a:buChar char="Ø"/>
              <a:defRPr/>
            </a:pPr>
            <a:r>
              <a:rPr lang="en-US" sz="1200" dirty="0" smtClean="0"/>
              <a:t>Provide for the </a:t>
            </a:r>
            <a:r>
              <a:rPr lang="en-US" sz="1200" dirty="0" smtClean="0">
                <a:solidFill>
                  <a:srgbClr val="FF0000"/>
                </a:solidFill>
              </a:rPr>
              <a:t>common defense</a:t>
            </a:r>
          </a:p>
          <a:p>
            <a:pPr marL="640080">
              <a:buFont typeface="Wingdings" pitchFamily="2" charset="2"/>
              <a:buChar char="Ø"/>
              <a:defRPr/>
            </a:pPr>
            <a:r>
              <a:rPr lang="en-US" sz="1200" dirty="0" smtClean="0"/>
              <a:t>And the </a:t>
            </a:r>
            <a:r>
              <a:rPr lang="en-US" sz="1200" dirty="0" smtClean="0">
                <a:solidFill>
                  <a:srgbClr val="FF0000"/>
                </a:solidFill>
              </a:rPr>
              <a:t>general welfare </a:t>
            </a:r>
            <a:r>
              <a:rPr lang="en-US" sz="1200" dirty="0" smtClean="0"/>
              <a:t>of the U.S. </a:t>
            </a:r>
          </a:p>
          <a:p>
            <a:pPr>
              <a:defRPr/>
            </a:pPr>
            <a:r>
              <a:rPr lang="en-US" sz="1200" b="1" dirty="0" smtClean="0">
                <a:solidFill>
                  <a:srgbClr val="000066"/>
                </a:solidFill>
              </a:rPr>
              <a:t>16</a:t>
            </a:r>
            <a:r>
              <a:rPr lang="en-US" sz="1200" b="1" baseline="30000" dirty="0" smtClean="0">
                <a:solidFill>
                  <a:srgbClr val="000066"/>
                </a:solidFill>
              </a:rPr>
              <a:t>th</a:t>
            </a:r>
            <a:r>
              <a:rPr lang="en-US" sz="1200" b="1" dirty="0" smtClean="0">
                <a:solidFill>
                  <a:srgbClr val="000066"/>
                </a:solidFill>
              </a:rPr>
              <a:t> Amendment </a:t>
            </a:r>
            <a:r>
              <a:rPr lang="en-US" sz="1200" dirty="0" smtClean="0"/>
              <a:t>(1913): “</a:t>
            </a:r>
            <a:r>
              <a:rPr lang="en-US" sz="1200" i="1" dirty="0" smtClean="0">
                <a:solidFill>
                  <a:srgbClr val="003399"/>
                </a:solidFill>
              </a:rPr>
              <a:t>The Congress shall have the power to lay and collect taxes on </a:t>
            </a:r>
            <a:r>
              <a:rPr lang="en-US" sz="1200" b="1" i="1" dirty="0" smtClean="0">
                <a:solidFill>
                  <a:srgbClr val="003399"/>
                </a:solidFill>
              </a:rPr>
              <a:t>incomes</a:t>
            </a:r>
            <a:r>
              <a:rPr lang="en-US" sz="1200" i="1" dirty="0" smtClean="0">
                <a:solidFill>
                  <a:srgbClr val="003399"/>
                </a:solidFill>
              </a:rPr>
              <a:t>, from whatever source derived</a:t>
            </a:r>
            <a:r>
              <a:rPr lang="en-US" sz="1200" dirty="0" smtClean="0"/>
              <a:t>”</a:t>
            </a:r>
          </a:p>
          <a:p>
            <a:pPr eaLnBrk="1" hangingPunct="1">
              <a:lnSpc>
                <a:spcPct val="90000"/>
              </a:lnSpc>
            </a:pPr>
            <a:endParaRPr lang="en-US" sz="4800" dirty="0" smtClean="0"/>
          </a:p>
          <a:p>
            <a:pPr eaLnBrk="1" hangingPunct="1">
              <a:lnSpc>
                <a:spcPct val="90000"/>
              </a:lnSpc>
            </a:pPr>
            <a:r>
              <a:rPr lang="en-US" sz="4800" dirty="0" smtClean="0"/>
              <a:t>Taxing and Spending/ Appropriations bills</a:t>
            </a:r>
          </a:p>
          <a:p>
            <a:pPr lvl="1" eaLnBrk="1" hangingPunct="1">
              <a:lnSpc>
                <a:spcPct val="90000"/>
              </a:lnSpc>
            </a:pPr>
            <a:r>
              <a:rPr lang="en-US" sz="3800" dirty="0" smtClean="0"/>
              <a:t>Tax bills start in the House of Representatives</a:t>
            </a:r>
          </a:p>
          <a:p>
            <a:pPr lvl="1" eaLnBrk="1" hangingPunct="1">
              <a:lnSpc>
                <a:spcPct val="90000"/>
              </a:lnSpc>
            </a:pPr>
            <a:r>
              <a:rPr lang="en-US" sz="3800" dirty="0" smtClean="0"/>
              <a:t>President makes budget</a:t>
            </a:r>
          </a:p>
          <a:p>
            <a:pPr lvl="1" eaLnBrk="1" hangingPunct="1">
              <a:lnSpc>
                <a:spcPct val="90000"/>
              </a:lnSpc>
            </a:pPr>
            <a:r>
              <a:rPr lang="en-US" sz="3800" dirty="0" smtClean="0"/>
              <a:t>Congress approves</a:t>
            </a:r>
          </a:p>
          <a:p>
            <a:pPr lvl="1" eaLnBrk="1" hangingPunct="1">
              <a:lnSpc>
                <a:spcPct val="90000"/>
              </a:lnSpc>
            </a:pPr>
            <a:endParaRPr lang="en-US" sz="3800" dirty="0" smtClean="0"/>
          </a:p>
          <a:p>
            <a:r>
              <a:rPr lang="en-US" altLang="en-US" dirty="0" smtClean="0"/>
              <a:t>To borrow money on the credit of the United States</a:t>
            </a:r>
          </a:p>
          <a:p>
            <a:r>
              <a:rPr lang="en-US" altLang="en-US" sz="1200" dirty="0" smtClean="0"/>
              <a:t>This led to the creation of our </a:t>
            </a:r>
            <a:r>
              <a:rPr lang="en-US" altLang="en-US" sz="1200" b="1" dirty="0" smtClean="0">
                <a:solidFill>
                  <a:srgbClr val="FF0000"/>
                </a:solidFill>
              </a:rPr>
              <a:t>National Debt</a:t>
            </a:r>
            <a:r>
              <a:rPr lang="en-US" altLang="en-US" sz="1200" dirty="0" smtClean="0"/>
              <a:t>: all the money the U.S. has borrowed over the years and not yet paid back plus interest (</a:t>
            </a:r>
            <a:r>
              <a:rPr lang="en-US" altLang="en-US" sz="1200" i="1" dirty="0" smtClean="0">
                <a:solidFill>
                  <a:srgbClr val="FF0000"/>
                </a:solidFill>
              </a:rPr>
              <a:t>Public Debt</a:t>
            </a:r>
            <a:r>
              <a:rPr lang="en-US" altLang="en-US" sz="1200" dirty="0" smtClean="0"/>
              <a:t>)</a:t>
            </a:r>
          </a:p>
          <a:p>
            <a:r>
              <a:rPr lang="en-US" altLang="en-US" sz="1200" dirty="0" smtClean="0"/>
              <a:t>Today’s national debt is </a:t>
            </a:r>
            <a:r>
              <a:rPr lang="en-US" altLang="en-US" sz="1200" b="1" dirty="0" smtClean="0">
                <a:solidFill>
                  <a:srgbClr val="000066"/>
                </a:solidFill>
              </a:rPr>
              <a:t>22 Trillion </a:t>
            </a:r>
            <a:r>
              <a:rPr lang="en-US" altLang="en-US" sz="1200" dirty="0" smtClean="0"/>
              <a:t>and rising </a:t>
            </a:r>
          </a:p>
          <a:p>
            <a:r>
              <a:rPr lang="en-US" altLang="en-US" sz="1200" dirty="0" smtClean="0"/>
              <a:t>There is </a:t>
            </a:r>
            <a:r>
              <a:rPr lang="en-US" altLang="en-US" sz="1200" b="1" u="sng" dirty="0" smtClean="0"/>
              <a:t>no constitutional debt limit</a:t>
            </a:r>
            <a:r>
              <a:rPr lang="en-US" altLang="en-US" sz="1200" dirty="0" smtClean="0"/>
              <a:t>, but there is a </a:t>
            </a:r>
            <a:r>
              <a:rPr lang="en-US" altLang="en-US" sz="1200" b="1" dirty="0" smtClean="0">
                <a:solidFill>
                  <a:srgbClr val="0000FF"/>
                </a:solidFill>
              </a:rPr>
              <a:t>statutory limit </a:t>
            </a:r>
            <a:r>
              <a:rPr lang="en-US" altLang="en-US" sz="1200" dirty="0" smtClean="0"/>
              <a:t>(law) set by Congress and raised every few years</a:t>
            </a:r>
          </a:p>
          <a:p>
            <a:endParaRPr lang="en-US" dirty="0" smtClean="0"/>
          </a:p>
          <a:p>
            <a:endParaRPr lang="en-US" dirty="0" smtClean="0"/>
          </a:p>
          <a:p>
            <a:pPr eaLnBrk="1" hangingPunct="1"/>
            <a:r>
              <a:rPr lang="en-US" altLang="en-US" b="1" dirty="0" smtClean="0">
                <a:solidFill>
                  <a:srgbClr val="FF0000"/>
                </a:solidFill>
              </a:rPr>
              <a:t>Currency Power</a:t>
            </a:r>
            <a:r>
              <a:rPr lang="en-US" altLang="en-US" dirty="0" smtClean="0"/>
              <a:t>: to print and coin money and regulate the value of that money</a:t>
            </a:r>
          </a:p>
          <a:p>
            <a:pPr eaLnBrk="1" hangingPunct="1"/>
            <a:r>
              <a:rPr lang="en-US" altLang="en-US" b="1" dirty="0" smtClean="0">
                <a:solidFill>
                  <a:schemeClr val="hlink"/>
                </a:solidFill>
              </a:rPr>
              <a:t>Counterfeiting</a:t>
            </a:r>
            <a:r>
              <a:rPr lang="en-US" altLang="en-US" dirty="0" smtClean="0"/>
              <a:t>: the crime of a person printing or making their own money (federal offense) </a:t>
            </a:r>
          </a:p>
          <a:p>
            <a:pPr eaLnBrk="1" hangingPunct="1"/>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smtClean="0">
                <a:solidFill>
                  <a:srgbClr val="FF0000"/>
                </a:solidFill>
              </a:rPr>
              <a:t>Bankruptcy Power</a:t>
            </a:r>
            <a:r>
              <a:rPr lang="en-US" altLang="en-US" sz="1200" dirty="0" smtClean="0"/>
              <a:t>: to regulate the process of how the bankrupt person’s assets are distributed among those to who a debt is owed</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4</a:t>
            </a:fld>
            <a:endParaRPr lang="en-US" dirty="0"/>
          </a:p>
        </p:txBody>
      </p:sp>
    </p:spTree>
    <p:extLst>
      <p:ext uri="{BB962C8B-B14F-4D97-AF65-F5344CB8AC3E}">
        <p14:creationId xmlns:p14="http://schemas.microsoft.com/office/powerpoint/2010/main" val="273441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altLang="en-US" sz="1200" b="1" i="1" u="sng" dirty="0" smtClean="0"/>
              <a:t>War Powers:</a:t>
            </a:r>
          </a:p>
          <a:p>
            <a:pPr marL="514350" indent="-514350" eaLnBrk="1" hangingPunct="1">
              <a:buFontTx/>
              <a:buAutoNum type="arabicPeriod"/>
            </a:pPr>
            <a:r>
              <a:rPr lang="en-US" altLang="en-US" sz="1200" b="1" i="1" u="sng" dirty="0" smtClean="0"/>
              <a:t>Only</a:t>
            </a:r>
            <a:r>
              <a:rPr lang="en-US" altLang="en-US" sz="1200" dirty="0" smtClean="0"/>
              <a:t> </a:t>
            </a:r>
            <a:r>
              <a:rPr lang="en-US" altLang="en-US" sz="1200" b="1" dirty="0" smtClean="0">
                <a:solidFill>
                  <a:srgbClr val="000066"/>
                </a:solidFill>
              </a:rPr>
              <a:t>Congress</a:t>
            </a:r>
            <a:r>
              <a:rPr lang="en-US" altLang="en-US" sz="1200" dirty="0" smtClean="0"/>
              <a:t> has the power to </a:t>
            </a:r>
            <a:r>
              <a:rPr lang="en-US" altLang="en-US" sz="1200" b="1" dirty="0" smtClean="0">
                <a:solidFill>
                  <a:srgbClr val="FF0000"/>
                </a:solidFill>
              </a:rPr>
              <a:t>declare war</a:t>
            </a:r>
            <a:r>
              <a:rPr lang="en-US" altLang="en-US" sz="1200" dirty="0" smtClean="0"/>
              <a:t>. It also makes laws regarding </a:t>
            </a:r>
            <a:r>
              <a:rPr lang="en-US" altLang="en-US" sz="1200" b="1" dirty="0" smtClean="0">
                <a:solidFill>
                  <a:srgbClr val="FF0000"/>
                </a:solidFill>
              </a:rPr>
              <a:t>captures on land and water</a:t>
            </a:r>
          </a:p>
          <a:p>
            <a:pPr marL="514350" indent="-514350" eaLnBrk="1" hangingPunct="1">
              <a:buFontTx/>
              <a:buAutoNum type="arabicPeriod"/>
            </a:pPr>
            <a:r>
              <a:rPr lang="en-US" altLang="en-US" sz="1200" dirty="0" smtClean="0"/>
              <a:t>Raise and support </a:t>
            </a:r>
            <a:r>
              <a:rPr lang="en-US" altLang="en-US" sz="1200" b="1" dirty="0" smtClean="0">
                <a:solidFill>
                  <a:srgbClr val="FF0000"/>
                </a:solidFill>
              </a:rPr>
              <a:t>armies</a:t>
            </a:r>
          </a:p>
          <a:p>
            <a:pPr marL="514350" indent="-514350" eaLnBrk="1" hangingPunct="1">
              <a:buFontTx/>
              <a:buAutoNum type="arabicPeriod"/>
            </a:pPr>
            <a:r>
              <a:rPr lang="en-US" altLang="en-US" sz="1200" dirty="0" smtClean="0"/>
              <a:t>Provide and maintain a </a:t>
            </a:r>
            <a:r>
              <a:rPr lang="en-US" altLang="en-US" sz="1200" b="1" dirty="0" smtClean="0">
                <a:solidFill>
                  <a:srgbClr val="FF0000"/>
                </a:solidFill>
              </a:rPr>
              <a:t>navy</a:t>
            </a:r>
          </a:p>
          <a:p>
            <a:pPr marL="514350" indent="-514350" eaLnBrk="1" hangingPunct="1">
              <a:buFontTx/>
              <a:buAutoNum type="arabicPeriod"/>
            </a:pPr>
            <a:r>
              <a:rPr lang="en-US" altLang="en-US" sz="1200" dirty="0" smtClean="0"/>
              <a:t>Make rules for the </a:t>
            </a:r>
            <a:r>
              <a:rPr lang="en-US" altLang="en-US" sz="1200" b="1" dirty="0" smtClean="0">
                <a:solidFill>
                  <a:srgbClr val="FF0000"/>
                </a:solidFill>
              </a:rPr>
              <a:t>government and regulation of the land and naval forces</a:t>
            </a:r>
          </a:p>
          <a:p>
            <a:pPr marL="514350" indent="-514350" eaLnBrk="1" hangingPunct="1">
              <a:buFontTx/>
              <a:buAutoNum type="arabicPeriod"/>
            </a:pPr>
            <a:r>
              <a:rPr lang="en-US" altLang="en-US" sz="1200" dirty="0" smtClean="0"/>
              <a:t>Calling forth of the </a:t>
            </a:r>
            <a:r>
              <a:rPr lang="en-US" altLang="en-US" sz="1200" b="1" dirty="0" smtClean="0">
                <a:solidFill>
                  <a:srgbClr val="FF0000"/>
                </a:solidFill>
              </a:rPr>
              <a:t>militia</a:t>
            </a:r>
            <a:r>
              <a:rPr lang="en-US" altLang="en-US" sz="1200" dirty="0" smtClean="0"/>
              <a:t>, which is known as the </a:t>
            </a:r>
            <a:r>
              <a:rPr lang="en-US" altLang="en-US" sz="1200" b="1" i="1" u="sng" dirty="0" smtClean="0"/>
              <a:t>national guard</a:t>
            </a:r>
            <a:r>
              <a:rPr lang="en-US" altLang="en-US" sz="1200" dirty="0" smtClean="0">
                <a:solidFill>
                  <a:srgbClr val="FF0000"/>
                </a:solidFill>
              </a:rPr>
              <a:t> </a:t>
            </a:r>
            <a:r>
              <a:rPr lang="en-US" altLang="en-US" sz="1200" dirty="0" smtClean="0"/>
              <a:t>today.</a:t>
            </a:r>
          </a:p>
          <a:p>
            <a:pPr marL="514350" indent="-514350" eaLnBrk="1" hangingPunct="1">
              <a:buFontTx/>
              <a:buAutoNum type="arabicPeriod"/>
            </a:pPr>
            <a:r>
              <a:rPr lang="en-US" altLang="en-US" sz="1200" dirty="0" smtClean="0"/>
              <a:t>To provide for the </a:t>
            </a:r>
            <a:r>
              <a:rPr lang="en-US" altLang="en-US" sz="1200" b="1" dirty="0" smtClean="0">
                <a:solidFill>
                  <a:srgbClr val="FF0000"/>
                </a:solidFill>
              </a:rPr>
              <a:t>organizing, arming</a:t>
            </a:r>
            <a:r>
              <a:rPr lang="en-US" altLang="en-US" sz="1200" b="1" baseline="0" dirty="0" smtClean="0">
                <a:solidFill>
                  <a:srgbClr val="FF0000"/>
                </a:solidFill>
              </a:rPr>
              <a:t> </a:t>
            </a:r>
            <a:r>
              <a:rPr lang="en-US" altLang="en-US" sz="1200" b="1" dirty="0" smtClean="0">
                <a:solidFill>
                  <a:srgbClr val="FF0000"/>
                </a:solidFill>
              </a:rPr>
              <a:t>and disciplining of the militia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1. Congress has the expressed power to establish post offices and post roads</a:t>
            </a:r>
            <a:r>
              <a:rPr lang="en-US" altLang="en-US" baseline="0" dirty="0" smtClean="0"/>
              <a:t>. </a:t>
            </a:r>
            <a:r>
              <a:rPr lang="en-US" altLang="en-US" dirty="0" smtClean="0"/>
              <a:t>Federal crime to tamper with mail, steal mail, or send certain items through the mail.</a:t>
            </a:r>
          </a:p>
          <a:p>
            <a:pPr eaLnBrk="1" hangingPunct="1"/>
            <a:r>
              <a:rPr lang="en-US" altLang="en-US" b="0" dirty="0" smtClean="0">
                <a:solidFill>
                  <a:schemeClr val="tx1"/>
                </a:solidFill>
              </a:rPr>
              <a:t>2.</a:t>
            </a:r>
            <a:r>
              <a:rPr lang="en-US" altLang="en-US" b="0" baseline="0" dirty="0" smtClean="0">
                <a:solidFill>
                  <a:schemeClr val="tx1"/>
                </a:solidFill>
              </a:rPr>
              <a:t> </a:t>
            </a:r>
            <a:r>
              <a:rPr lang="en-US" altLang="en-US" b="1" dirty="0" smtClean="0">
                <a:solidFill>
                  <a:schemeClr val="hlink"/>
                </a:solidFill>
              </a:rPr>
              <a:t>Patent</a:t>
            </a:r>
            <a:r>
              <a:rPr lang="en-US" altLang="en-US" dirty="0" smtClean="0"/>
              <a:t>: grants a person the sole right to manufacture, use, or sell any new and useful art, machine, manufacture, or composition</a:t>
            </a:r>
            <a:r>
              <a:rPr lang="en-US" altLang="en-US" baseline="0" dirty="0" smtClean="0"/>
              <a:t>. </a:t>
            </a:r>
            <a:r>
              <a:rPr lang="en-US" altLang="en-US" dirty="0" smtClean="0"/>
              <a:t>Patent may last up to 20 years</a:t>
            </a:r>
          </a:p>
          <a:p>
            <a:pPr eaLnBrk="1" hangingPunct="1"/>
            <a:r>
              <a:rPr lang="en-US" altLang="en-US" b="1" dirty="0" smtClean="0">
                <a:solidFill>
                  <a:srgbClr val="FF0000"/>
                </a:solidFill>
              </a:rPr>
              <a:t>3. Copyright</a:t>
            </a:r>
            <a:r>
              <a:rPr lang="en-US" altLang="en-US" dirty="0" smtClean="0"/>
              <a:t>: the exclusive right of an author to reproduce, publish, and sell his or her creative work (last the life of the author + 70.</a:t>
            </a:r>
          </a:p>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5</a:t>
            </a:fld>
            <a:endParaRPr lang="en-US" dirty="0"/>
          </a:p>
        </p:txBody>
      </p:sp>
    </p:spTree>
    <p:extLst>
      <p:ext uri="{BB962C8B-B14F-4D97-AF65-F5344CB8AC3E}">
        <p14:creationId xmlns:p14="http://schemas.microsoft.com/office/powerpoint/2010/main" val="168455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altLang="en-US" dirty="0" smtClean="0"/>
              <a:t>This clause is the source of congressional implied powers</a:t>
            </a:r>
          </a:p>
          <a:p>
            <a:pPr eaLnBrk="1" hangingPunct="1">
              <a:lnSpc>
                <a:spcPct val="90000"/>
              </a:lnSpc>
              <a:defRPr/>
            </a:pPr>
            <a:r>
              <a:rPr lang="en-US" altLang="en-US" dirty="0" smtClean="0"/>
              <a:t>The clause states that Congress has the power “to make all laws necessary and proper for carrying into execution the foregoing (expressed) powers”</a:t>
            </a:r>
          </a:p>
          <a:p>
            <a:pPr eaLnBrk="1" hangingPunct="1">
              <a:lnSpc>
                <a:spcPct val="90000"/>
              </a:lnSpc>
              <a:defRPr/>
            </a:pPr>
            <a:r>
              <a:rPr lang="en-US" altLang="en-US" dirty="0" smtClean="0"/>
              <a:t>The clause has been called the “elastic clause” because it allowed Congress to stretch its powers</a:t>
            </a:r>
          </a:p>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6</a:t>
            </a:fld>
            <a:endParaRPr lang="en-US" dirty="0"/>
          </a:p>
        </p:txBody>
      </p:sp>
    </p:spTree>
    <p:extLst>
      <p:ext uri="{BB962C8B-B14F-4D97-AF65-F5344CB8AC3E}">
        <p14:creationId xmlns:p14="http://schemas.microsoft.com/office/powerpoint/2010/main" val="217622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Believe that Congress should stick to their expressed powers and make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very little use of their implied powers.  Feel that since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Amendment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reserves to the states those powers not specifically granted to the national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government, that implied powers are a USURPATION of state power.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THOMAS JEFFERSON was the original strict constructionist.</a:t>
            </a:r>
          </a:p>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8</a:t>
            </a:fld>
            <a:endParaRPr lang="en-US" dirty="0"/>
          </a:p>
        </p:txBody>
      </p:sp>
    </p:spTree>
    <p:extLst>
      <p:ext uri="{BB962C8B-B14F-4D97-AF65-F5344CB8AC3E}">
        <p14:creationId xmlns:p14="http://schemas.microsoft.com/office/powerpoint/2010/main" val="363518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Believe that Congress should be allowed to make broad use of implied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powers to help strengthen the national government.  Feel that NATIONAL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PROBLEMS DEMAND NATIONAL SOLUTIONS and that waiting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state to act individually can be inefficient at best and dangerous to the best interests of the nation at worst.  ALEXANDER HAMILTON was the original liberal constructionist.</a:t>
            </a:r>
          </a:p>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9</a:t>
            </a:fld>
            <a:endParaRPr lang="en-US" dirty="0"/>
          </a:p>
        </p:txBody>
      </p:sp>
    </p:spTree>
    <p:extLst>
      <p:ext uri="{BB962C8B-B14F-4D97-AF65-F5344CB8AC3E}">
        <p14:creationId xmlns:p14="http://schemas.microsoft.com/office/powerpoint/2010/main" val="13289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11</a:t>
            </a:fld>
            <a:endParaRPr lang="en-US" dirty="0"/>
          </a:p>
        </p:txBody>
      </p:sp>
    </p:spTree>
    <p:extLst>
      <p:ext uri="{BB962C8B-B14F-4D97-AF65-F5344CB8AC3E}">
        <p14:creationId xmlns:p14="http://schemas.microsoft.com/office/powerpoint/2010/main" val="125294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8936B-01AA-46C9-9B27-FF27D3B680A7}" type="slidenum">
              <a:rPr lang="en-US" smtClean="0"/>
              <a:t>15</a:t>
            </a:fld>
            <a:endParaRPr lang="en-US" dirty="0"/>
          </a:p>
        </p:txBody>
      </p:sp>
    </p:spTree>
    <p:extLst>
      <p:ext uri="{BB962C8B-B14F-4D97-AF65-F5344CB8AC3E}">
        <p14:creationId xmlns:p14="http://schemas.microsoft.com/office/powerpoint/2010/main" val="174013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dirty="0" smtClean="0"/>
              <a:t>The Senate must confirm all treaties made by the President. The President makes treaties </a:t>
            </a:r>
            <a:r>
              <a:rPr lang="en-US" altLang="en-US" sz="1200" b="1" dirty="0" smtClean="0">
                <a:solidFill>
                  <a:srgbClr val="FFFF00"/>
                </a:solidFill>
              </a:rPr>
              <a:t>"by and with the Advice and Consent of the Senate,... provided two thirds of the Senators present concur." </a:t>
            </a:r>
            <a:r>
              <a:rPr lang="en-US" altLang="en-US" sz="1200" dirty="0" smtClean="0"/>
              <a:t>Presently, the President often consults members of the Senate Foreign Relations Committee.</a:t>
            </a:r>
          </a:p>
          <a:p>
            <a:endParaRPr lang="en-US" dirty="0"/>
          </a:p>
        </p:txBody>
      </p:sp>
      <p:sp>
        <p:nvSpPr>
          <p:cNvPr id="4" name="Slide Number Placeholder 3"/>
          <p:cNvSpPr>
            <a:spLocks noGrp="1"/>
          </p:cNvSpPr>
          <p:nvPr>
            <p:ph type="sldNum" sz="quarter" idx="10"/>
          </p:nvPr>
        </p:nvSpPr>
        <p:spPr/>
        <p:txBody>
          <a:bodyPr/>
          <a:lstStyle/>
          <a:p>
            <a:pPr>
              <a:defRPr/>
            </a:pPr>
            <a:fld id="{A3D5D5FD-1D37-4ECD-905C-2463C8B0776E}" type="slidenum">
              <a:rPr lang="en-US" smtClean="0"/>
              <a:pPr>
                <a:defRPr/>
              </a:pPr>
              <a:t>17</a:t>
            </a:fld>
            <a:endParaRPr lang="en-US" dirty="0"/>
          </a:p>
        </p:txBody>
      </p:sp>
    </p:spTree>
    <p:extLst>
      <p:ext uri="{BB962C8B-B14F-4D97-AF65-F5344CB8AC3E}">
        <p14:creationId xmlns:p14="http://schemas.microsoft.com/office/powerpoint/2010/main" val="293748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709E0A-86DF-4780-969B-F7382593DA1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D0F03A-A5DE-4B0D-BB22-F0733A236F3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7036AC-27FC-49D7-932E-4D33E4DD36F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CF2BBB6-88E7-4325-BED0-F6DCF900D73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53A66C-BFF1-4666-A770-6C1AE6B7CC1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5E029D2-61DA-4EE3-8D43-BB355766FF8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5D3631-586E-44B9-AD56-68B0FD921B5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90E7BE-BE07-40F6-9AD6-88ED3AE25ED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C92B610-EB87-4D98-8DED-10FD67147A3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BA012E0-266D-48E5-988E-139119A14A7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7008712-1F1C-495B-B517-2BB0E450FF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87CC9AF-1CFD-4556-B2D5-BC4FB588B8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CC8E49-84A2-4B4F-8FC0-D5B85C5612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AD45295-E842-4C59-A878-78EBA9CEDE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BA661A6-407D-4CFC-B961-95A01193DA2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mj-cs"/>
        </a:defRPr>
      </a:lvl1pPr>
      <a:lvl2pPr algn="ctr" rtl="0" eaLnBrk="0" fontAlgn="base" hangingPunct="0">
        <a:spcBef>
          <a:spcPct val="0"/>
        </a:spcBef>
        <a:spcAft>
          <a:spcPct val="0"/>
        </a:spcAft>
        <a:defRPr sz="4400">
          <a:solidFill>
            <a:schemeClr val="tx2"/>
          </a:solidFill>
          <a:latin typeface="Times" pitchFamily="-109" charset="0"/>
          <a:ea typeface="ＭＳ Ｐゴシック" pitchFamily="-109" charset="-128"/>
        </a:defRPr>
      </a:lvl2pPr>
      <a:lvl3pPr algn="ctr" rtl="0" eaLnBrk="0" fontAlgn="base" hangingPunct="0">
        <a:spcBef>
          <a:spcPct val="0"/>
        </a:spcBef>
        <a:spcAft>
          <a:spcPct val="0"/>
        </a:spcAft>
        <a:defRPr sz="4400">
          <a:solidFill>
            <a:schemeClr val="tx2"/>
          </a:solidFill>
          <a:latin typeface="Times" pitchFamily="-109" charset="0"/>
          <a:ea typeface="ＭＳ Ｐゴシック" pitchFamily="-109" charset="-128"/>
        </a:defRPr>
      </a:lvl3pPr>
      <a:lvl4pPr algn="ctr" rtl="0" eaLnBrk="0" fontAlgn="base" hangingPunct="0">
        <a:spcBef>
          <a:spcPct val="0"/>
        </a:spcBef>
        <a:spcAft>
          <a:spcPct val="0"/>
        </a:spcAft>
        <a:defRPr sz="4400">
          <a:solidFill>
            <a:schemeClr val="tx2"/>
          </a:solidFill>
          <a:latin typeface="Times" pitchFamily="-109" charset="0"/>
          <a:ea typeface="ＭＳ Ｐゴシック" pitchFamily="-109" charset="-128"/>
        </a:defRPr>
      </a:lvl4pPr>
      <a:lvl5pPr algn="ctr" rtl="0" eaLnBrk="0" fontAlgn="base" hangingPunct="0">
        <a:spcBef>
          <a:spcPct val="0"/>
        </a:spcBef>
        <a:spcAft>
          <a:spcPct val="0"/>
        </a:spcAft>
        <a:defRPr sz="4400">
          <a:solidFill>
            <a:schemeClr val="tx2"/>
          </a:solidFill>
          <a:latin typeface="Times" pitchFamily="-109" charset="0"/>
          <a:ea typeface="ＭＳ Ｐゴシック" pitchFamily="-109" charset="-128"/>
        </a:defRPr>
      </a:lvl5pPr>
      <a:lvl6pPr marL="457200" algn="ctr" rtl="0" fontAlgn="base">
        <a:spcBef>
          <a:spcPct val="0"/>
        </a:spcBef>
        <a:spcAft>
          <a:spcPct val="0"/>
        </a:spcAft>
        <a:defRPr sz="4400">
          <a:solidFill>
            <a:schemeClr val="tx2"/>
          </a:solidFill>
          <a:latin typeface="Times" pitchFamily="-109" charset="0"/>
        </a:defRPr>
      </a:lvl6pPr>
      <a:lvl7pPr marL="914400" algn="ctr" rtl="0" fontAlgn="base">
        <a:spcBef>
          <a:spcPct val="0"/>
        </a:spcBef>
        <a:spcAft>
          <a:spcPct val="0"/>
        </a:spcAft>
        <a:defRPr sz="4400">
          <a:solidFill>
            <a:schemeClr val="tx2"/>
          </a:solidFill>
          <a:latin typeface="Times" pitchFamily="-109" charset="0"/>
        </a:defRPr>
      </a:lvl7pPr>
      <a:lvl8pPr marL="1371600" algn="ctr" rtl="0" fontAlgn="base">
        <a:spcBef>
          <a:spcPct val="0"/>
        </a:spcBef>
        <a:spcAft>
          <a:spcPct val="0"/>
        </a:spcAft>
        <a:defRPr sz="4400">
          <a:solidFill>
            <a:schemeClr val="tx2"/>
          </a:solidFill>
          <a:latin typeface="Times" pitchFamily="-109" charset="0"/>
        </a:defRPr>
      </a:lvl8pPr>
      <a:lvl9pPr marL="1828800" algn="ctr" rtl="0" fontAlgn="base">
        <a:spcBef>
          <a:spcPct val="0"/>
        </a:spcBef>
        <a:spcAft>
          <a:spcPct val="0"/>
        </a:spcAft>
        <a:defRPr sz="4400">
          <a:solidFill>
            <a:schemeClr val="tx2"/>
          </a:solidFill>
          <a:latin typeface="Times"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en.wikipedia.org/wiki/Image:Nelson_Rockefeller.jpg" TargetMode="External"/><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whitehouse.gov/history/presidents/gf38.html"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Grp="1" noChangeAspect="1" noChangeArrowheads="1"/>
          </p:cNvPicPr>
          <p:nvPr>
            <p:ph idx="1"/>
          </p:nvPr>
        </p:nvPicPr>
        <p:blipFill>
          <a:blip r:embed="rId2"/>
          <a:srcRect/>
          <a:stretch>
            <a:fillRect/>
          </a:stretch>
        </p:blipFill>
        <p:spPr>
          <a:xfrm>
            <a:off x="2133600" y="1828800"/>
            <a:ext cx="4643438" cy="4876800"/>
          </a:xfrm>
        </p:spPr>
      </p:pic>
      <p:sp>
        <p:nvSpPr>
          <p:cNvPr id="2051" name="Title 3"/>
          <p:cNvSpPr>
            <a:spLocks noGrp="1"/>
          </p:cNvSpPr>
          <p:nvPr>
            <p:ph type="title"/>
          </p:nvPr>
        </p:nvSpPr>
        <p:spPr/>
        <p:txBody>
          <a:bodyPr/>
          <a:lstStyle/>
          <a:p>
            <a:r>
              <a:rPr lang="en-US" dirty="0" smtClean="0"/>
              <a:t>Powers of Congress (Article 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The Battle over Implied Powers</a:t>
            </a:r>
          </a:p>
        </p:txBody>
      </p:sp>
      <p:sp>
        <p:nvSpPr>
          <p:cNvPr id="68611" name="Rectangle 3"/>
          <p:cNvSpPr>
            <a:spLocks noGrp="1" noChangeArrowheads="1"/>
          </p:cNvSpPr>
          <p:nvPr>
            <p:ph type="body" idx="1"/>
          </p:nvPr>
        </p:nvSpPr>
        <p:spPr>
          <a:xfrm>
            <a:off x="228600" y="1283971"/>
            <a:ext cx="8686800" cy="3059430"/>
          </a:xfrm>
        </p:spPr>
        <p:txBody>
          <a:bodyPr/>
          <a:lstStyle/>
          <a:p>
            <a:pPr eaLnBrk="1" hangingPunct="1">
              <a:lnSpc>
                <a:spcPct val="90000"/>
              </a:lnSpc>
              <a:defRPr/>
            </a:pPr>
            <a:r>
              <a:rPr lang="en-US" altLang="en-US" sz="2800" dirty="0" smtClean="0"/>
              <a:t>The battle over the meaning of the clause caused a conflict between Hamilton and Jefferson (between strict and liberal constructionists)</a:t>
            </a:r>
          </a:p>
          <a:p>
            <a:pPr eaLnBrk="1" hangingPunct="1">
              <a:lnSpc>
                <a:spcPct val="90000"/>
              </a:lnSpc>
              <a:defRPr/>
            </a:pPr>
            <a:r>
              <a:rPr lang="en-US" altLang="en-US" sz="2800" i="1" dirty="0" smtClean="0"/>
              <a:t>McCulloch</a:t>
            </a:r>
            <a:r>
              <a:rPr lang="en-US" altLang="en-US" sz="2800" dirty="0" smtClean="0"/>
              <a:t> v. </a:t>
            </a:r>
            <a:r>
              <a:rPr lang="en-US" altLang="en-US" sz="2800" i="1" dirty="0" smtClean="0"/>
              <a:t>Maryland</a:t>
            </a:r>
            <a:r>
              <a:rPr lang="en-US" altLang="en-US" sz="2800" dirty="0" smtClean="0"/>
              <a:t> (1819) – the Supreme Court backed Hamilton’s views and strengthened the notion that implied powers were necessary to conduct government for the benefit of the people</a:t>
            </a:r>
          </a:p>
        </p:txBody>
      </p:sp>
      <p:pic>
        <p:nvPicPr>
          <p:cNvPr id="8194" name="Picture 2" descr="Image result for mcculloch v. mary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29101"/>
            <a:ext cx="3737610" cy="249174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mcculloch v. mary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449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altLang="en-US" i="1" dirty="0"/>
              <a:t>McCulloch</a:t>
            </a:r>
            <a:r>
              <a:rPr lang="en-US" altLang="en-US" dirty="0"/>
              <a:t> v. </a:t>
            </a:r>
            <a:r>
              <a:rPr lang="en-US" altLang="en-US" i="1" dirty="0"/>
              <a:t>Maryland</a:t>
            </a:r>
            <a:r>
              <a:rPr lang="en-US" altLang="en-US" dirty="0"/>
              <a:t> (1819)</a:t>
            </a:r>
            <a:endParaRPr lang="en-US" dirty="0"/>
          </a:p>
        </p:txBody>
      </p:sp>
      <p:sp>
        <p:nvSpPr>
          <p:cNvPr id="3" name="Content Placeholder 2"/>
          <p:cNvSpPr>
            <a:spLocks noGrp="1"/>
          </p:cNvSpPr>
          <p:nvPr>
            <p:ph idx="1"/>
          </p:nvPr>
        </p:nvSpPr>
        <p:spPr>
          <a:xfrm>
            <a:off x="685800" y="1371600"/>
            <a:ext cx="7772400" cy="3276600"/>
          </a:xfrm>
        </p:spPr>
        <p:txBody>
          <a:bodyPr/>
          <a:lstStyle/>
          <a:p>
            <a:pPr lvl="0"/>
            <a:r>
              <a:rPr lang="en-US" dirty="0"/>
              <a:t>Implied Power of Congress being challenged:</a:t>
            </a:r>
          </a:p>
          <a:p>
            <a:r>
              <a:rPr lang="en-US" dirty="0"/>
              <a:t>Congress passed laws setting up a national bank, called The Bank of the United States.  Nowhere in the Constitution did it specifically say that they could do this.</a:t>
            </a:r>
          </a:p>
          <a:p>
            <a:pPr marL="0" indent="0">
              <a:buNone/>
            </a:pPr>
            <a:r>
              <a:rPr lang="en-US" sz="1200" dirty="0"/>
              <a:t> </a:t>
            </a:r>
          </a:p>
          <a:p>
            <a:endParaRPr lang="en-US" dirty="0"/>
          </a:p>
        </p:txBody>
      </p:sp>
      <p:pic>
        <p:nvPicPr>
          <p:cNvPr id="11268" name="Picture 4" descr="Image result for mcculloch v. mary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5100637" cy="219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31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i="1" dirty="0"/>
              <a:t>McCulloch</a:t>
            </a:r>
            <a:r>
              <a:rPr lang="en-US" altLang="en-US" dirty="0"/>
              <a:t> v. </a:t>
            </a:r>
            <a:r>
              <a:rPr lang="en-US" altLang="en-US" i="1" dirty="0"/>
              <a:t>Maryland</a:t>
            </a:r>
            <a:r>
              <a:rPr lang="en-US" altLang="en-US" dirty="0"/>
              <a:t> (1819)</a:t>
            </a:r>
            <a:endParaRPr lang="en-US" dirty="0"/>
          </a:p>
        </p:txBody>
      </p:sp>
      <p:sp>
        <p:nvSpPr>
          <p:cNvPr id="3" name="Content Placeholder 2"/>
          <p:cNvSpPr>
            <a:spLocks noGrp="1"/>
          </p:cNvSpPr>
          <p:nvPr>
            <p:ph idx="1"/>
          </p:nvPr>
        </p:nvSpPr>
        <p:spPr>
          <a:xfrm>
            <a:off x="685800" y="1295400"/>
            <a:ext cx="7772400" cy="4114800"/>
          </a:xfrm>
        </p:spPr>
        <p:txBody>
          <a:bodyPr/>
          <a:lstStyle/>
          <a:p>
            <a:pPr marL="0" lvl="0" indent="0">
              <a:buNone/>
            </a:pPr>
            <a:r>
              <a:rPr lang="en-US" sz="2000" dirty="0"/>
              <a:t>Strict Constructionist </a:t>
            </a:r>
            <a:r>
              <a:rPr lang="en-US" sz="2000" dirty="0" smtClean="0"/>
              <a:t>argument: </a:t>
            </a:r>
          </a:p>
          <a:p>
            <a:pPr lvl="0"/>
            <a:r>
              <a:rPr lang="en-US" sz="2000" dirty="0" smtClean="0"/>
              <a:t>Since </a:t>
            </a:r>
            <a:r>
              <a:rPr lang="en-US" sz="2000" dirty="0"/>
              <a:t>the Constitution does not specifically provide for the creation of a national bank, Congress cannot create one.  The bank is an unconstitutional use of Congressional power and should be struck down.</a:t>
            </a:r>
          </a:p>
          <a:p>
            <a:pPr marL="0" indent="0">
              <a:buNone/>
            </a:pPr>
            <a:r>
              <a:rPr lang="en-US" sz="2000" dirty="0"/>
              <a:t> </a:t>
            </a:r>
          </a:p>
          <a:p>
            <a:pPr marL="0" lvl="0" indent="0">
              <a:buNone/>
            </a:pPr>
            <a:r>
              <a:rPr lang="en-US" sz="2000" dirty="0"/>
              <a:t>Liberal Constructionist argument:</a:t>
            </a:r>
          </a:p>
          <a:p>
            <a:r>
              <a:rPr lang="en-US" sz="2000" dirty="0"/>
              <a:t>Congress has several expressed powers that put money directly in the hands of the government – taxing power, borrowing power, currency power, commerce power – all of these result in the government handling a whole lot of money.  This being the case, it is “necessary &amp; proper” to have a national bank to hold the money in.</a:t>
            </a:r>
          </a:p>
          <a:p>
            <a:endParaRPr lang="en-US" sz="2000" dirty="0"/>
          </a:p>
        </p:txBody>
      </p:sp>
    </p:spTree>
    <p:extLst>
      <p:ext uri="{BB962C8B-B14F-4D97-AF65-F5344CB8AC3E}">
        <p14:creationId xmlns:p14="http://schemas.microsoft.com/office/powerpoint/2010/main" val="2044719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10" y="152400"/>
            <a:ext cx="7772400" cy="1143000"/>
          </a:xfrm>
        </p:spPr>
        <p:txBody>
          <a:bodyPr/>
          <a:lstStyle/>
          <a:p>
            <a:r>
              <a:rPr lang="en-US" altLang="en-US" i="1" dirty="0"/>
              <a:t>McCulloch</a:t>
            </a:r>
            <a:r>
              <a:rPr lang="en-US" altLang="en-US" dirty="0"/>
              <a:t> v. </a:t>
            </a:r>
            <a:r>
              <a:rPr lang="en-US" altLang="en-US" i="1" dirty="0"/>
              <a:t>Maryland</a:t>
            </a:r>
            <a:r>
              <a:rPr lang="en-US" altLang="en-US" dirty="0"/>
              <a:t> (1819)</a:t>
            </a:r>
            <a:endParaRPr lang="en-US" dirty="0"/>
          </a:p>
        </p:txBody>
      </p:sp>
      <p:sp>
        <p:nvSpPr>
          <p:cNvPr id="3" name="Content Placeholder 2"/>
          <p:cNvSpPr>
            <a:spLocks noGrp="1"/>
          </p:cNvSpPr>
          <p:nvPr>
            <p:ph idx="1"/>
          </p:nvPr>
        </p:nvSpPr>
        <p:spPr>
          <a:xfrm>
            <a:off x="304800" y="1219200"/>
            <a:ext cx="8610600" cy="3543300"/>
          </a:xfrm>
        </p:spPr>
        <p:txBody>
          <a:bodyPr/>
          <a:lstStyle/>
          <a:p>
            <a:pPr marL="0" lvl="0" indent="0">
              <a:buNone/>
            </a:pPr>
            <a:r>
              <a:rPr lang="en-US" sz="2800" dirty="0" smtClean="0"/>
              <a:t>Decision </a:t>
            </a:r>
            <a:r>
              <a:rPr lang="en-US" sz="2800" dirty="0"/>
              <a:t>of the Supreme Court/Significance of the outcome:</a:t>
            </a:r>
          </a:p>
          <a:p>
            <a:r>
              <a:rPr lang="en-US" sz="2800" dirty="0"/>
              <a:t>John Marshall and the Supreme Court ruled unanimously that the bank was constitutional and that it could exist.  In doing so, the Court set a powerful PRECEDENT that implied powers DO exist and that Congress can do more than just what the Constitution specifically says.</a:t>
            </a:r>
          </a:p>
          <a:p>
            <a:endParaRPr lang="en-US" sz="2800" dirty="0"/>
          </a:p>
        </p:txBody>
      </p:sp>
      <p:pic>
        <p:nvPicPr>
          <p:cNvPr id="12292" name="Picture 4" descr="Image result for mcculloch v. mary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704" y="4648200"/>
            <a:ext cx="5660896" cy="208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35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The Battle over Implied Powers</a:t>
            </a:r>
          </a:p>
        </p:txBody>
      </p:sp>
      <p:sp>
        <p:nvSpPr>
          <p:cNvPr id="69635" name="Rectangle 3"/>
          <p:cNvSpPr>
            <a:spLocks noGrp="1" noChangeArrowheads="1"/>
          </p:cNvSpPr>
          <p:nvPr>
            <p:ph type="body" idx="1"/>
          </p:nvPr>
        </p:nvSpPr>
        <p:spPr>
          <a:xfrm>
            <a:off x="304800" y="1310640"/>
            <a:ext cx="8534400" cy="2209800"/>
          </a:xfrm>
        </p:spPr>
        <p:txBody>
          <a:bodyPr/>
          <a:lstStyle/>
          <a:p>
            <a:pPr eaLnBrk="1" hangingPunct="1">
              <a:defRPr/>
            </a:pPr>
            <a:r>
              <a:rPr lang="en-US" altLang="en-US" dirty="0" smtClean="0"/>
              <a:t>The Doctrine in Practice – Today “necessary and proper” is generally interpreted to mean “convenient and useful” as long as the implied powers have their basis in the expressed powers</a:t>
            </a:r>
          </a:p>
        </p:txBody>
      </p:sp>
    </p:spTree>
    <p:extLst>
      <p:ext uri="{BB962C8B-B14F-4D97-AF65-F5344CB8AC3E}">
        <p14:creationId xmlns:p14="http://schemas.microsoft.com/office/powerpoint/2010/main" val="221237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7" dur="5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5410200"/>
          </a:xfrm>
        </p:spPr>
        <p:txBody>
          <a:bodyPr/>
          <a:lstStyle/>
          <a:p>
            <a:pPr eaLnBrk="1" hangingPunct="1"/>
            <a:r>
              <a:rPr lang="en-US" altLang="en-US" sz="2400" b="1" dirty="0" smtClean="0"/>
              <a:t>Expressed Power</a:t>
            </a:r>
            <a:r>
              <a:rPr lang="en-US" altLang="en-US" sz="2400" dirty="0" smtClean="0"/>
              <a:t>: </a:t>
            </a:r>
            <a:r>
              <a:rPr lang="en-US" altLang="en-US" sz="2400" b="1" dirty="0" smtClean="0">
                <a:solidFill>
                  <a:srgbClr val="FFFF00"/>
                </a:solidFill>
              </a:rPr>
              <a:t>Raise an Army</a:t>
            </a:r>
          </a:p>
          <a:p>
            <a:pPr eaLnBrk="1" hangingPunct="1">
              <a:buFontTx/>
              <a:buNone/>
            </a:pPr>
            <a:r>
              <a:rPr lang="en-US" altLang="en-US" sz="2400" dirty="0" smtClean="0"/>
              <a:t>	Implied Power: Establish a draft to raise and Army</a:t>
            </a:r>
          </a:p>
          <a:p>
            <a:pPr eaLnBrk="1" hangingPunct="1">
              <a:buFontTx/>
              <a:buNone/>
            </a:pPr>
            <a:r>
              <a:rPr lang="en-US" altLang="en-US" sz="2400" dirty="0" smtClean="0"/>
              <a:t>	Implied Power: Develop new armored tanks</a:t>
            </a:r>
          </a:p>
          <a:p>
            <a:pPr eaLnBrk="1" hangingPunct="1">
              <a:buFontTx/>
              <a:buNone/>
            </a:pPr>
            <a:r>
              <a:rPr lang="en-US" altLang="en-US" sz="2400" dirty="0" smtClean="0"/>
              <a:t>	Implied Power: Construct military bases</a:t>
            </a:r>
          </a:p>
          <a:p>
            <a:pPr eaLnBrk="1" hangingPunct="1"/>
            <a:r>
              <a:rPr lang="en-US" altLang="en-US" sz="2400" b="1" dirty="0" smtClean="0"/>
              <a:t>Expressed Power</a:t>
            </a:r>
            <a:r>
              <a:rPr lang="en-US" altLang="en-US" sz="2400" dirty="0" smtClean="0"/>
              <a:t>: </a:t>
            </a:r>
            <a:r>
              <a:rPr lang="en-US" altLang="en-US" sz="2400" b="1" dirty="0" smtClean="0">
                <a:solidFill>
                  <a:srgbClr val="FFFF00"/>
                </a:solidFill>
              </a:rPr>
              <a:t>Collect Taxes</a:t>
            </a:r>
          </a:p>
          <a:p>
            <a:pPr eaLnBrk="1" hangingPunct="1">
              <a:buFontTx/>
              <a:buNone/>
            </a:pPr>
            <a:r>
              <a:rPr lang="en-US" altLang="en-US" sz="2400" dirty="0" smtClean="0"/>
              <a:t>	Implied Power: Establish the IRS (Internal Revenue Service)</a:t>
            </a:r>
          </a:p>
          <a:p>
            <a:pPr eaLnBrk="1" hangingPunct="1">
              <a:buFontTx/>
              <a:buNone/>
            </a:pPr>
            <a:r>
              <a:rPr lang="en-US" altLang="en-US" sz="2400" dirty="0" smtClean="0"/>
              <a:t>	Implied Power: Establish a national bank</a:t>
            </a:r>
          </a:p>
          <a:p>
            <a:pPr eaLnBrk="1" hangingPunct="1">
              <a:buFontTx/>
              <a:buNone/>
            </a:pPr>
            <a:r>
              <a:rPr lang="en-US" altLang="en-US" sz="2400" dirty="0" smtClean="0"/>
              <a:t>	Implied Power: Punish those who fail to pay their taxes</a:t>
            </a:r>
          </a:p>
          <a:p>
            <a:pPr eaLnBrk="1" hangingPunct="1"/>
            <a:r>
              <a:rPr lang="en-US" altLang="en-US" sz="2400" b="1" dirty="0" smtClean="0"/>
              <a:t>Expressed Power</a:t>
            </a:r>
            <a:r>
              <a:rPr lang="en-US" altLang="en-US" sz="2400" dirty="0" smtClean="0"/>
              <a:t>: </a:t>
            </a:r>
            <a:r>
              <a:rPr lang="en-US" altLang="en-US" sz="2400" b="1" dirty="0" smtClean="0">
                <a:solidFill>
                  <a:srgbClr val="FFFF00"/>
                </a:solidFill>
              </a:rPr>
              <a:t>Regulate commerce</a:t>
            </a:r>
          </a:p>
          <a:p>
            <a:pPr eaLnBrk="1" hangingPunct="1">
              <a:buFontTx/>
              <a:buNone/>
            </a:pPr>
            <a:r>
              <a:rPr lang="en-US" altLang="en-US" sz="2400" dirty="0" smtClean="0"/>
              <a:t>	Implied Power: Prohibit the importation of certain goods</a:t>
            </a:r>
          </a:p>
          <a:p>
            <a:pPr eaLnBrk="1" hangingPunct="1">
              <a:buFontTx/>
              <a:buNone/>
            </a:pPr>
            <a:r>
              <a:rPr lang="en-US" altLang="en-US" sz="2400" dirty="0" smtClean="0"/>
              <a:t>	Implied Power: Prohibit the exportation of certain goods</a:t>
            </a:r>
          </a:p>
          <a:p>
            <a:endParaRPr lang="en-US" dirty="0"/>
          </a:p>
        </p:txBody>
      </p:sp>
    </p:spTree>
    <p:extLst>
      <p:ext uri="{BB962C8B-B14F-4D97-AF65-F5344CB8AC3E}">
        <p14:creationId xmlns:p14="http://schemas.microsoft.com/office/powerpoint/2010/main" val="3167944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Expressed vs. Implied Powers</a:t>
            </a:r>
          </a:p>
        </p:txBody>
      </p:sp>
      <p:sp>
        <p:nvSpPr>
          <p:cNvPr id="4099" name="Rectangle 3"/>
          <p:cNvSpPr>
            <a:spLocks noGrp="1" noChangeArrowheads="1"/>
          </p:cNvSpPr>
          <p:nvPr>
            <p:ph type="body" sz="half" idx="1"/>
          </p:nvPr>
        </p:nvSpPr>
        <p:spPr/>
        <p:txBody>
          <a:bodyPr/>
          <a:lstStyle/>
          <a:p>
            <a:pPr eaLnBrk="1" hangingPunct="1">
              <a:lnSpc>
                <a:spcPct val="90000"/>
              </a:lnSpc>
              <a:buFontTx/>
              <a:buNone/>
            </a:pPr>
            <a:r>
              <a:rPr lang="en-US" sz="2400" dirty="0" smtClean="0"/>
              <a:t>	</a:t>
            </a:r>
            <a:r>
              <a:rPr lang="en-US" sz="2400" u="sng" dirty="0" smtClean="0"/>
              <a:t>Expressed Powers</a:t>
            </a:r>
          </a:p>
          <a:p>
            <a:pPr eaLnBrk="1" hangingPunct="1">
              <a:lnSpc>
                <a:spcPct val="90000"/>
              </a:lnSpc>
              <a:buFont typeface="Wingdings" pitchFamily="2" charset="2"/>
              <a:buChar char="§"/>
            </a:pPr>
            <a:r>
              <a:rPr lang="en-US" sz="2400" dirty="0" smtClean="0"/>
              <a:t>Listed in the Constitution</a:t>
            </a:r>
          </a:p>
          <a:p>
            <a:pPr eaLnBrk="1" hangingPunct="1">
              <a:lnSpc>
                <a:spcPct val="90000"/>
              </a:lnSpc>
              <a:buFont typeface="Wingdings" pitchFamily="2" charset="2"/>
              <a:buChar char="§"/>
            </a:pPr>
            <a:r>
              <a:rPr lang="en-US" sz="2400" dirty="0" smtClean="0"/>
              <a:t>The power to tax, borrow, commerce, currency, bankruptcy, foreign relations, war powers, naturalization, postal, copyrights and patents, weights and measurements, territories, and judicial</a:t>
            </a:r>
          </a:p>
        </p:txBody>
      </p:sp>
      <p:sp>
        <p:nvSpPr>
          <p:cNvPr id="4100" name="Rectangle 4"/>
          <p:cNvSpPr>
            <a:spLocks noGrp="1" noChangeArrowheads="1"/>
          </p:cNvSpPr>
          <p:nvPr>
            <p:ph type="body" sz="half" idx="2"/>
          </p:nvPr>
        </p:nvSpPr>
        <p:spPr/>
        <p:txBody>
          <a:bodyPr/>
          <a:lstStyle/>
          <a:p>
            <a:pPr eaLnBrk="1" hangingPunct="1">
              <a:lnSpc>
                <a:spcPct val="90000"/>
              </a:lnSpc>
              <a:buFontTx/>
              <a:buNone/>
            </a:pPr>
            <a:r>
              <a:rPr lang="en-US" sz="2400" dirty="0" smtClean="0"/>
              <a:t>	</a:t>
            </a:r>
            <a:r>
              <a:rPr lang="en-US" sz="2400" u="sng" dirty="0" smtClean="0"/>
              <a:t>Implied Powers</a:t>
            </a:r>
          </a:p>
          <a:p>
            <a:pPr eaLnBrk="1" hangingPunct="1">
              <a:lnSpc>
                <a:spcPct val="90000"/>
              </a:lnSpc>
              <a:buFont typeface="Wingdings" pitchFamily="2" charset="2"/>
              <a:buChar char="§"/>
            </a:pPr>
            <a:r>
              <a:rPr lang="en-US" sz="2400" dirty="0" smtClean="0"/>
              <a:t>Not listed in Constitution</a:t>
            </a:r>
          </a:p>
          <a:p>
            <a:pPr eaLnBrk="1" hangingPunct="1">
              <a:lnSpc>
                <a:spcPct val="90000"/>
              </a:lnSpc>
              <a:buFont typeface="Wingdings" pitchFamily="2" charset="2"/>
              <a:buChar char="§"/>
            </a:pPr>
            <a:r>
              <a:rPr lang="en-US" sz="2400" dirty="0" smtClean="0"/>
              <a:t>Needed in order to have the expressed powers</a:t>
            </a:r>
          </a:p>
          <a:p>
            <a:pPr eaLnBrk="1" hangingPunct="1">
              <a:lnSpc>
                <a:spcPct val="90000"/>
              </a:lnSpc>
              <a:buFont typeface="Wingdings" pitchFamily="2" charset="2"/>
              <a:buChar char="§"/>
            </a:pPr>
            <a:r>
              <a:rPr lang="en-US" sz="2400" dirty="0" smtClean="0"/>
              <a:t>The power to establish a federal reserve, draft an army, fix minimum wage and maximum work hours, make tax evasion a crime, and establish federal aid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0">
                                            <p:txEl>
                                              <p:pRg st="0" end="0"/>
                                            </p:txEl>
                                          </p:spTgt>
                                        </p:tgtEl>
                                        <p:attrNameLst>
                                          <p:attrName>style.visibility</p:attrName>
                                        </p:attrNameLst>
                                      </p:cBhvr>
                                      <p:to>
                                        <p:strVal val="visible"/>
                                      </p:to>
                                    </p:set>
                                    <p:anim calcmode="lin" valueType="num">
                                      <p:cBhvr additive="base">
                                        <p:cTn id="25"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0">
                                            <p:txEl>
                                              <p:pRg st="1" end="1"/>
                                            </p:txEl>
                                          </p:spTgt>
                                        </p:tgtEl>
                                        <p:attrNameLst>
                                          <p:attrName>style.visibility</p:attrName>
                                        </p:attrNameLst>
                                      </p:cBhvr>
                                      <p:to>
                                        <p:strVal val="visible"/>
                                      </p:to>
                                    </p:set>
                                    <p:anim calcmode="lin" valueType="num">
                                      <p:cBhvr additive="base">
                                        <p:cTn id="31" dur="500" fill="hold"/>
                                        <p:tgtEl>
                                          <p:spTgt spid="4100">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0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0">
                                            <p:txEl>
                                              <p:pRg st="2" end="2"/>
                                            </p:txEl>
                                          </p:spTgt>
                                        </p:tgtEl>
                                        <p:attrNameLst>
                                          <p:attrName>style.visibility</p:attrName>
                                        </p:attrNameLst>
                                      </p:cBhvr>
                                      <p:to>
                                        <p:strVal val="visible"/>
                                      </p:to>
                                    </p:set>
                                    <p:anim calcmode="lin" valueType="num">
                                      <p:cBhvr additive="base">
                                        <p:cTn id="37" dur="5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0">
                                            <p:txEl>
                                              <p:pRg st="3" end="3"/>
                                            </p:txEl>
                                          </p:spTgt>
                                        </p:tgtEl>
                                        <p:attrNameLst>
                                          <p:attrName>style.visibility</p:attrName>
                                        </p:attrNameLst>
                                      </p:cBhvr>
                                      <p:to>
                                        <p:strVal val="visible"/>
                                      </p:to>
                                    </p:set>
                                    <p:anim calcmode="lin" valueType="num">
                                      <p:cBhvr additive="base">
                                        <p:cTn id="43" dur="500" fill="hold"/>
                                        <p:tgtEl>
                                          <p:spTgt spid="4100">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0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LEGISLATIVE POWERS</a:t>
            </a:r>
          </a:p>
        </p:txBody>
      </p:sp>
      <p:sp>
        <p:nvSpPr>
          <p:cNvPr id="8195" name="Rectangle 3"/>
          <p:cNvSpPr>
            <a:spLocks noGrp="1" noChangeArrowheads="1"/>
          </p:cNvSpPr>
          <p:nvPr>
            <p:ph type="body" idx="1"/>
          </p:nvPr>
        </p:nvSpPr>
        <p:spPr/>
        <p:txBody>
          <a:bodyPr/>
          <a:lstStyle/>
          <a:p>
            <a:pPr eaLnBrk="1" hangingPunct="1"/>
            <a:r>
              <a:rPr lang="en-US" sz="6000" dirty="0" smtClean="0"/>
              <a:t>Approving treaties</a:t>
            </a:r>
          </a:p>
          <a:p>
            <a:pPr lvl="1" eaLnBrk="1" hangingPunct="1"/>
            <a:r>
              <a:rPr lang="en-US" sz="4800" dirty="0" smtClean="0"/>
              <a:t>President makes</a:t>
            </a:r>
          </a:p>
          <a:p>
            <a:pPr lvl="1" eaLnBrk="1" hangingPunct="1"/>
            <a:r>
              <a:rPr lang="en-US" sz="4800" dirty="0" smtClean="0"/>
              <a:t>Senate approves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t>LEGISLATIVE POWERS</a:t>
            </a:r>
          </a:p>
        </p:txBody>
      </p:sp>
      <p:sp>
        <p:nvSpPr>
          <p:cNvPr id="7171" name="Rectangle 3"/>
          <p:cNvSpPr>
            <a:spLocks noGrp="1" noChangeArrowheads="1"/>
          </p:cNvSpPr>
          <p:nvPr>
            <p:ph type="body" idx="1"/>
          </p:nvPr>
        </p:nvSpPr>
        <p:spPr/>
        <p:txBody>
          <a:bodyPr/>
          <a:lstStyle/>
          <a:p>
            <a:pPr eaLnBrk="1" hangingPunct="1"/>
            <a:r>
              <a:rPr lang="en-US" sz="6000" dirty="0" smtClean="0"/>
              <a:t>Creating and maintaining an army and navy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LEGISLATIVE POWERS</a:t>
            </a:r>
          </a:p>
        </p:txBody>
      </p:sp>
      <p:sp>
        <p:nvSpPr>
          <p:cNvPr id="6147" name="Rectangle 3"/>
          <p:cNvSpPr>
            <a:spLocks noGrp="1" noChangeArrowheads="1"/>
          </p:cNvSpPr>
          <p:nvPr>
            <p:ph type="body" idx="1"/>
          </p:nvPr>
        </p:nvSpPr>
        <p:spPr/>
        <p:txBody>
          <a:bodyPr/>
          <a:lstStyle/>
          <a:p>
            <a:pPr eaLnBrk="1" hangingPunct="1">
              <a:lnSpc>
                <a:spcPct val="90000"/>
              </a:lnSpc>
            </a:pPr>
            <a:r>
              <a:rPr lang="en-US" sz="6000" dirty="0" smtClean="0"/>
              <a:t>Declaring War</a:t>
            </a:r>
          </a:p>
          <a:p>
            <a:pPr lvl="1" eaLnBrk="1" hangingPunct="1">
              <a:lnSpc>
                <a:spcPct val="90000"/>
              </a:lnSpc>
            </a:pPr>
            <a:r>
              <a:rPr lang="en-US" sz="5000" dirty="0" smtClean="0"/>
              <a:t>Congress declares war</a:t>
            </a:r>
          </a:p>
          <a:p>
            <a:pPr lvl="1" eaLnBrk="1" hangingPunct="1">
              <a:lnSpc>
                <a:spcPct val="90000"/>
              </a:lnSpc>
            </a:pPr>
            <a:r>
              <a:rPr lang="en-US" sz="5000" dirty="0" smtClean="0"/>
              <a:t>President orders troops into battle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Powers of Congress</a:t>
            </a:r>
          </a:p>
        </p:txBody>
      </p:sp>
      <p:sp>
        <p:nvSpPr>
          <p:cNvPr id="3075" name="Content Placeholder 2"/>
          <p:cNvSpPr>
            <a:spLocks noGrp="1"/>
          </p:cNvSpPr>
          <p:nvPr>
            <p:ph idx="1"/>
          </p:nvPr>
        </p:nvSpPr>
        <p:spPr>
          <a:xfrm>
            <a:off x="304800" y="1981200"/>
            <a:ext cx="8382000" cy="4114800"/>
          </a:xfrm>
        </p:spPr>
        <p:txBody>
          <a:bodyPr/>
          <a:lstStyle/>
          <a:p>
            <a:r>
              <a:rPr lang="en-US" dirty="0" smtClean="0"/>
              <a:t>We know that Congress can make laws, but what other things specifically may Congress do under the authority of the Constitution???</a:t>
            </a:r>
          </a:p>
        </p:txBody>
      </p:sp>
      <p:pic>
        <p:nvPicPr>
          <p:cNvPr id="3076" name="Picture 2"/>
          <p:cNvPicPr>
            <a:picLocks noChangeAspect="1" noChangeArrowheads="1"/>
          </p:cNvPicPr>
          <p:nvPr/>
        </p:nvPicPr>
        <p:blipFill>
          <a:blip r:embed="rId3"/>
          <a:srcRect/>
          <a:stretch>
            <a:fillRect/>
          </a:stretch>
        </p:blipFill>
        <p:spPr bwMode="auto">
          <a:xfrm>
            <a:off x="2971800" y="3962400"/>
            <a:ext cx="3695700" cy="2455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LEGISLATIVE POWERS</a:t>
            </a:r>
          </a:p>
        </p:txBody>
      </p:sp>
      <p:sp>
        <p:nvSpPr>
          <p:cNvPr id="5123" name="Rectangle 3"/>
          <p:cNvSpPr>
            <a:spLocks noGrp="1" noChangeArrowheads="1"/>
          </p:cNvSpPr>
          <p:nvPr>
            <p:ph type="body" idx="1"/>
          </p:nvPr>
        </p:nvSpPr>
        <p:spPr/>
        <p:txBody>
          <a:bodyPr/>
          <a:lstStyle/>
          <a:p>
            <a:pPr eaLnBrk="1" hangingPunct="1"/>
            <a:r>
              <a:rPr lang="en-US" sz="4800" dirty="0" smtClean="0"/>
              <a:t>Regulating foreign and interstate commerce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LEGISLATIVE POWERS</a:t>
            </a:r>
          </a:p>
        </p:txBody>
      </p:sp>
      <p:sp>
        <p:nvSpPr>
          <p:cNvPr id="4099" name="Rectangle 3"/>
          <p:cNvSpPr>
            <a:spLocks noGrp="1" noChangeArrowheads="1"/>
          </p:cNvSpPr>
          <p:nvPr>
            <p:ph type="body" idx="1"/>
          </p:nvPr>
        </p:nvSpPr>
        <p:spPr/>
        <p:txBody>
          <a:bodyPr/>
          <a:lstStyle/>
          <a:p>
            <a:pPr eaLnBrk="1" hangingPunct="1">
              <a:lnSpc>
                <a:spcPct val="90000"/>
              </a:lnSpc>
            </a:pPr>
            <a:r>
              <a:rPr lang="en-US" sz="4800" dirty="0" smtClean="0"/>
              <a:t>Taxing and Spending/ Appropriations bills</a:t>
            </a:r>
          </a:p>
          <a:p>
            <a:pPr lvl="1" eaLnBrk="1" hangingPunct="1">
              <a:lnSpc>
                <a:spcPct val="90000"/>
              </a:lnSpc>
            </a:pPr>
            <a:r>
              <a:rPr lang="en-US" sz="3800" dirty="0" smtClean="0"/>
              <a:t>Tax bills start in the House of Representatives</a:t>
            </a:r>
          </a:p>
          <a:p>
            <a:pPr lvl="1" eaLnBrk="1" hangingPunct="1">
              <a:lnSpc>
                <a:spcPct val="90000"/>
              </a:lnSpc>
            </a:pPr>
            <a:r>
              <a:rPr lang="en-US" sz="3800" dirty="0" smtClean="0"/>
              <a:t>President makes budget</a:t>
            </a:r>
          </a:p>
          <a:p>
            <a:pPr lvl="1" eaLnBrk="1" hangingPunct="1">
              <a:lnSpc>
                <a:spcPct val="90000"/>
              </a:lnSpc>
            </a:pPr>
            <a:r>
              <a:rPr lang="en-US" sz="3800" dirty="0" smtClean="0"/>
              <a:t>Congress approves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608013" y="239939"/>
            <a:ext cx="7772400" cy="1143000"/>
          </a:xfrm>
        </p:spPr>
        <p:txBody>
          <a:bodyPr/>
          <a:lstStyle/>
          <a:p>
            <a:pPr eaLnBrk="1" hangingPunct="1"/>
            <a:r>
              <a:rPr lang="en-US" dirty="0" smtClean="0"/>
              <a:t>The </a:t>
            </a:r>
            <a:r>
              <a:rPr lang="en-US" dirty="0" smtClean="0"/>
              <a:t>Non-legislative </a:t>
            </a:r>
            <a:r>
              <a:rPr lang="en-US" dirty="0" smtClean="0"/>
              <a:t>Powers</a:t>
            </a:r>
          </a:p>
        </p:txBody>
      </p:sp>
      <p:sp>
        <p:nvSpPr>
          <p:cNvPr id="9219" name="Rectangle 7"/>
          <p:cNvSpPr>
            <a:spLocks noGrp="1" noChangeArrowheads="1"/>
          </p:cNvSpPr>
          <p:nvPr>
            <p:ph type="body" sz="half" idx="3"/>
          </p:nvPr>
        </p:nvSpPr>
        <p:spPr>
          <a:xfrm>
            <a:off x="4114801" y="1981200"/>
            <a:ext cx="4876800" cy="4114800"/>
          </a:xfrm>
        </p:spPr>
        <p:txBody>
          <a:bodyPr/>
          <a:lstStyle/>
          <a:p>
            <a:pPr eaLnBrk="1" hangingPunct="1">
              <a:lnSpc>
                <a:spcPct val="90000"/>
              </a:lnSpc>
            </a:pPr>
            <a:r>
              <a:rPr lang="en-US" sz="2800" dirty="0" smtClean="0"/>
              <a:t>Those powers </a:t>
            </a:r>
            <a:r>
              <a:rPr lang="en-US" sz="2800" u="sng" dirty="0" smtClean="0"/>
              <a:t>not having to do with making law</a:t>
            </a:r>
          </a:p>
          <a:p>
            <a:pPr eaLnBrk="1" hangingPunct="1">
              <a:lnSpc>
                <a:spcPct val="90000"/>
              </a:lnSpc>
            </a:pPr>
            <a:r>
              <a:rPr lang="en-US" sz="2800" dirty="0" smtClean="0"/>
              <a:t>Constitutional Amendments</a:t>
            </a:r>
          </a:p>
          <a:p>
            <a:pPr eaLnBrk="1" hangingPunct="1">
              <a:lnSpc>
                <a:spcPct val="90000"/>
              </a:lnSpc>
            </a:pPr>
            <a:r>
              <a:rPr lang="en-US" sz="2800" dirty="0" smtClean="0"/>
              <a:t>Electoral Duties</a:t>
            </a:r>
          </a:p>
          <a:p>
            <a:pPr eaLnBrk="1" hangingPunct="1">
              <a:lnSpc>
                <a:spcPct val="90000"/>
              </a:lnSpc>
            </a:pPr>
            <a:r>
              <a:rPr lang="en-US" sz="2800" dirty="0" smtClean="0"/>
              <a:t>Impeachment</a:t>
            </a:r>
          </a:p>
          <a:p>
            <a:pPr eaLnBrk="1" hangingPunct="1">
              <a:lnSpc>
                <a:spcPct val="90000"/>
              </a:lnSpc>
            </a:pPr>
            <a:r>
              <a:rPr lang="en-US" sz="2800" dirty="0" smtClean="0"/>
              <a:t>The Power to investigate (holding hearings)</a:t>
            </a:r>
          </a:p>
          <a:p>
            <a:pPr eaLnBrk="1" hangingPunct="1">
              <a:lnSpc>
                <a:spcPct val="90000"/>
              </a:lnSpc>
            </a:pPr>
            <a:r>
              <a:rPr lang="en-US" sz="2800" dirty="0" smtClean="0"/>
              <a:t>Executive </a:t>
            </a:r>
          </a:p>
        </p:txBody>
      </p:sp>
      <p:sp>
        <p:nvSpPr>
          <p:cNvPr id="9220" name="Content Placeholder 6"/>
          <p:cNvSpPr>
            <a:spLocks noGrp="1"/>
          </p:cNvSpPr>
          <p:nvPr>
            <p:ph sz="quarter" idx="1"/>
          </p:nvPr>
        </p:nvSpPr>
        <p:spPr/>
        <p:txBody>
          <a:bodyPr/>
          <a:lstStyle/>
          <a:p>
            <a:endParaRPr lang="en-US" smtClean="0"/>
          </a:p>
        </p:txBody>
      </p:sp>
      <p:pic>
        <p:nvPicPr>
          <p:cNvPr id="9221" name="Picture 7"/>
          <p:cNvPicPr>
            <a:picLocks noChangeAspect="1" noChangeArrowheads="1"/>
          </p:cNvPicPr>
          <p:nvPr/>
        </p:nvPicPr>
        <p:blipFill>
          <a:blip r:embed="rId3"/>
          <a:srcRect/>
          <a:stretch>
            <a:fillRect/>
          </a:stretch>
        </p:blipFill>
        <p:spPr bwMode="auto">
          <a:xfrm>
            <a:off x="685800" y="1622425"/>
            <a:ext cx="3225800" cy="2416175"/>
          </a:xfrm>
          <a:prstGeom prst="rect">
            <a:avLst/>
          </a:prstGeom>
          <a:noFill/>
          <a:ln w="9525">
            <a:noFill/>
            <a:miter lim="800000"/>
            <a:headEnd/>
            <a:tailEnd/>
          </a:ln>
        </p:spPr>
      </p:pic>
      <p:pic>
        <p:nvPicPr>
          <p:cNvPr id="9222" name="Picture 8"/>
          <p:cNvPicPr>
            <a:picLocks noChangeAspect="1" noChangeArrowheads="1"/>
          </p:cNvPicPr>
          <p:nvPr/>
        </p:nvPicPr>
        <p:blipFill>
          <a:blip r:embed="rId4"/>
          <a:srcRect/>
          <a:stretch>
            <a:fillRect/>
          </a:stretch>
        </p:blipFill>
        <p:spPr bwMode="auto">
          <a:xfrm>
            <a:off x="658233" y="4191000"/>
            <a:ext cx="3253367"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Constitutional Amendments</a:t>
            </a:r>
          </a:p>
        </p:txBody>
      </p:sp>
      <p:sp>
        <p:nvSpPr>
          <p:cNvPr id="70659" name="Rectangle 3"/>
          <p:cNvSpPr>
            <a:spLocks noGrp="1" noChangeArrowheads="1"/>
          </p:cNvSpPr>
          <p:nvPr>
            <p:ph type="body" idx="1"/>
          </p:nvPr>
        </p:nvSpPr>
        <p:spPr>
          <a:xfrm>
            <a:off x="228600" y="1409700"/>
            <a:ext cx="8686800" cy="4114800"/>
          </a:xfrm>
        </p:spPr>
        <p:txBody>
          <a:bodyPr/>
          <a:lstStyle/>
          <a:p>
            <a:pPr eaLnBrk="1" hangingPunct="1">
              <a:defRPr/>
            </a:pPr>
            <a:r>
              <a:rPr lang="en-US" altLang="en-US" dirty="0" smtClean="0"/>
              <a:t>Congress has the power to propose amendments to the Constitution by a two-thirds vote in each house</a:t>
            </a:r>
          </a:p>
          <a:p>
            <a:pPr eaLnBrk="1" hangingPunct="1">
              <a:defRPr/>
            </a:pPr>
            <a:r>
              <a:rPr lang="en-US" altLang="en-US" dirty="0" smtClean="0"/>
              <a:t>Congress may call a national convention at the request of two-thirds of the States’ legislatures to propose an </a:t>
            </a:r>
            <a:r>
              <a:rPr lang="en-US" altLang="en-US" dirty="0" smtClean="0"/>
              <a:t>amendment.</a:t>
            </a:r>
          </a:p>
          <a:p>
            <a:pPr lvl="1" eaLnBrk="1" hangingPunct="1">
              <a:defRPr/>
            </a:pPr>
            <a:r>
              <a:rPr lang="en-US" altLang="en-US" dirty="0"/>
              <a:t>Amendment must be ratified by ¾ of the state legislatures (38 out of 50 states) or ¾ of state </a:t>
            </a:r>
            <a:r>
              <a:rPr lang="en-US" altLang="en-US" dirty="0" smtClean="0"/>
              <a:t>conventions.</a:t>
            </a:r>
            <a:endParaRPr lang="en-US" altLang="en-US" dirty="0"/>
          </a:p>
          <a:p>
            <a:pPr eaLnBrk="1" hangingPunct="1">
              <a:defRPr/>
            </a:pPr>
            <a:endParaRPr lang="en-US" altLang="en-US" dirty="0" smtClean="0"/>
          </a:p>
        </p:txBody>
      </p:sp>
    </p:spTree>
    <p:extLst>
      <p:ext uri="{BB962C8B-B14F-4D97-AF65-F5344CB8AC3E}">
        <p14:creationId xmlns:p14="http://schemas.microsoft.com/office/powerpoint/2010/main" val="3310179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2" dur="500"/>
                                        <p:tgtEl>
                                          <p:spTgt spid="70659">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5"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991600" cy="1143000"/>
          </a:xfrm>
        </p:spPr>
        <p:txBody>
          <a:bodyPr/>
          <a:lstStyle/>
          <a:p>
            <a:pPr eaLnBrk="1" hangingPunct="1"/>
            <a:r>
              <a:rPr lang="en-US" altLang="en-US" sz="4000" b="1" smtClean="0"/>
              <a:t>Election Duties (12</a:t>
            </a:r>
            <a:r>
              <a:rPr lang="en-US" altLang="en-US" sz="4000" b="1" baseline="30000" smtClean="0"/>
              <a:t>th</a:t>
            </a:r>
            <a:r>
              <a:rPr lang="en-US" altLang="en-US" sz="4000" b="1" smtClean="0"/>
              <a:t> Amendment)</a:t>
            </a:r>
          </a:p>
        </p:txBody>
      </p:sp>
      <p:sp>
        <p:nvSpPr>
          <p:cNvPr id="3075" name="Rectangle 3"/>
          <p:cNvSpPr>
            <a:spLocks noGrp="1" noChangeArrowheads="1"/>
          </p:cNvSpPr>
          <p:nvPr>
            <p:ph type="body" idx="1"/>
          </p:nvPr>
        </p:nvSpPr>
        <p:spPr>
          <a:xfrm>
            <a:off x="152400" y="1112838"/>
            <a:ext cx="8991600" cy="5592762"/>
          </a:xfrm>
        </p:spPr>
        <p:txBody>
          <a:bodyPr/>
          <a:lstStyle/>
          <a:p>
            <a:pPr eaLnBrk="1" hangingPunct="1"/>
            <a:r>
              <a:rPr lang="en-US" altLang="en-US" sz="2800" dirty="0" smtClean="0"/>
              <a:t>If no </a:t>
            </a:r>
            <a:r>
              <a:rPr lang="en-US" altLang="en-US" sz="2800" b="1" dirty="0" smtClean="0"/>
              <a:t>Presidential </a:t>
            </a:r>
            <a:r>
              <a:rPr lang="en-US" altLang="en-US" sz="2800" dirty="0" smtClean="0"/>
              <a:t>candidate receives a majority of the electoral votes needed to win the election (270 electoral votes or more)</a:t>
            </a:r>
          </a:p>
          <a:p>
            <a:pPr eaLnBrk="1" hangingPunct="1"/>
            <a:r>
              <a:rPr lang="en-US" altLang="en-US" sz="2800" b="1" dirty="0" smtClean="0">
                <a:solidFill>
                  <a:srgbClr val="FFFF00"/>
                </a:solidFill>
              </a:rPr>
              <a:t>House of Representatives </a:t>
            </a:r>
            <a:r>
              <a:rPr lang="en-US" altLang="en-US" sz="2800" dirty="0" smtClean="0"/>
              <a:t>(voting by state delegation) will elect the President (26 to elect) </a:t>
            </a:r>
          </a:p>
          <a:p>
            <a:pPr eaLnBrk="1" hangingPunct="1"/>
            <a:r>
              <a:rPr lang="en-US" altLang="en-US" sz="2800" dirty="0" smtClean="0"/>
              <a:t>This occurred in </a:t>
            </a:r>
            <a:r>
              <a:rPr lang="en-US" altLang="en-US" sz="2800" b="1" dirty="0" smtClean="0">
                <a:solidFill>
                  <a:srgbClr val="FFFF00"/>
                </a:solidFill>
              </a:rPr>
              <a:t>1800</a:t>
            </a:r>
            <a:r>
              <a:rPr lang="en-US" altLang="en-US" sz="2800" dirty="0" smtClean="0">
                <a:solidFill>
                  <a:srgbClr val="0000FF"/>
                </a:solidFill>
              </a:rPr>
              <a:t> </a:t>
            </a:r>
            <a:r>
              <a:rPr lang="en-US" altLang="en-US" sz="2800" dirty="0" smtClean="0"/>
              <a:t>and </a:t>
            </a:r>
            <a:r>
              <a:rPr lang="en-US" altLang="en-US" sz="2800" b="1" dirty="0" smtClean="0">
                <a:solidFill>
                  <a:srgbClr val="FFFF00"/>
                </a:solidFill>
              </a:rPr>
              <a:t>1824</a:t>
            </a:r>
          </a:p>
          <a:p>
            <a:pPr eaLnBrk="1" hangingPunct="1"/>
            <a:r>
              <a:rPr lang="en-US" altLang="en-US" sz="2800" dirty="0" smtClean="0"/>
              <a:t>If no </a:t>
            </a:r>
            <a:r>
              <a:rPr lang="en-US" altLang="en-US" sz="2800" b="1" dirty="0" smtClean="0"/>
              <a:t>Vice Presidential </a:t>
            </a:r>
            <a:r>
              <a:rPr lang="en-US" altLang="en-US" sz="2800" dirty="0" smtClean="0"/>
              <a:t>candidate receives a majority of the electoral votes needed to win the election (270 electoral votes or more)</a:t>
            </a:r>
          </a:p>
          <a:p>
            <a:pPr eaLnBrk="1" hangingPunct="1"/>
            <a:r>
              <a:rPr lang="en-US" altLang="en-US" sz="2800" dirty="0" smtClean="0"/>
              <a:t>The </a:t>
            </a:r>
            <a:r>
              <a:rPr lang="en-US" altLang="en-US" sz="2800" b="1" dirty="0" smtClean="0">
                <a:solidFill>
                  <a:srgbClr val="FFFF00"/>
                </a:solidFill>
              </a:rPr>
              <a:t>Senate</a:t>
            </a:r>
            <a:r>
              <a:rPr lang="en-US" altLang="en-US" sz="2800" dirty="0" smtClean="0"/>
              <a:t> will elect the Vice President (each Senator having 1 vote, 51 votes needed to elect) </a:t>
            </a:r>
          </a:p>
          <a:p>
            <a:pPr eaLnBrk="1" hangingPunct="1"/>
            <a:endParaRPr lang="en-US" altLang="en-US" sz="2800" dirty="0" smtClean="0"/>
          </a:p>
        </p:txBody>
      </p:sp>
    </p:spTree>
    <p:extLst>
      <p:ext uri="{BB962C8B-B14F-4D97-AF65-F5344CB8AC3E}">
        <p14:creationId xmlns:p14="http://schemas.microsoft.com/office/powerpoint/2010/main" val="167341581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600">
                                          <p:stCondLst>
                                            <p:cond delay="0"/>
                                          </p:stCondLst>
                                        </p:cTn>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randombar(horizontal)">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randombar(horizontal)">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randombar(horizontal)">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randombar(horizontal)">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randombar(horizontal)">
                                      <p:cBhvr>
                                        <p:cTn id="3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
            <a:ext cx="7772400" cy="1143000"/>
          </a:xfrm>
        </p:spPr>
        <p:txBody>
          <a:bodyPr/>
          <a:lstStyle/>
          <a:p>
            <a:pPr eaLnBrk="1" hangingPunct="1"/>
            <a:r>
              <a:rPr lang="en-US" altLang="en-US" dirty="0" smtClean="0"/>
              <a:t>Impeachment</a:t>
            </a:r>
          </a:p>
        </p:txBody>
      </p:sp>
      <p:sp>
        <p:nvSpPr>
          <p:cNvPr id="72707" name="Rectangle 3"/>
          <p:cNvSpPr>
            <a:spLocks noGrp="1" noChangeArrowheads="1"/>
          </p:cNvSpPr>
          <p:nvPr>
            <p:ph type="body" idx="1"/>
          </p:nvPr>
        </p:nvSpPr>
        <p:spPr>
          <a:xfrm>
            <a:off x="152400" y="1159329"/>
            <a:ext cx="8763000" cy="3641271"/>
          </a:xfrm>
        </p:spPr>
        <p:txBody>
          <a:bodyPr/>
          <a:lstStyle/>
          <a:p>
            <a:pPr eaLnBrk="1" hangingPunct="1">
              <a:defRPr/>
            </a:pPr>
            <a:r>
              <a:rPr lang="en-US" altLang="en-US" sz="2800" dirty="0" smtClean="0">
                <a:solidFill>
                  <a:srgbClr val="FFFF00"/>
                </a:solidFill>
              </a:rPr>
              <a:t>The House </a:t>
            </a:r>
            <a:r>
              <a:rPr lang="en-US" altLang="en-US" sz="2800" dirty="0" smtClean="0"/>
              <a:t>has the sole power to vote </a:t>
            </a:r>
            <a:r>
              <a:rPr lang="en-US" altLang="en-US" sz="2800" dirty="0" smtClean="0">
                <a:solidFill>
                  <a:srgbClr val="FFFF00"/>
                </a:solidFill>
              </a:rPr>
              <a:t>articles of impeachment</a:t>
            </a:r>
            <a:r>
              <a:rPr lang="en-US" altLang="en-US" sz="2800" dirty="0" smtClean="0"/>
              <a:t>, or removal, of the President, Vice President, and all other civil officers of the United States.</a:t>
            </a:r>
          </a:p>
          <a:p>
            <a:pPr eaLnBrk="1" hangingPunct="1">
              <a:defRPr/>
            </a:pPr>
            <a:r>
              <a:rPr lang="en-US" altLang="en-US" sz="2800" dirty="0" smtClean="0"/>
              <a:t>2/3rds vote = 290 members.</a:t>
            </a:r>
          </a:p>
          <a:p>
            <a:pPr eaLnBrk="1" hangingPunct="1">
              <a:defRPr/>
            </a:pPr>
            <a:r>
              <a:rPr lang="en-US" altLang="en-US" sz="2800" dirty="0" smtClean="0">
                <a:solidFill>
                  <a:srgbClr val="FFFF00"/>
                </a:solidFill>
              </a:rPr>
              <a:t>The Senate </a:t>
            </a:r>
            <a:r>
              <a:rPr lang="en-US" altLang="en-US" sz="2800" dirty="0" smtClean="0"/>
              <a:t>has sole power to </a:t>
            </a:r>
            <a:r>
              <a:rPr lang="en-US" altLang="en-US" sz="2800" dirty="0" smtClean="0">
                <a:solidFill>
                  <a:srgbClr val="FFFF00"/>
                </a:solidFill>
              </a:rPr>
              <a:t>conduct a trial</a:t>
            </a:r>
            <a:r>
              <a:rPr lang="en-US" altLang="en-US" sz="2800" dirty="0" smtClean="0"/>
              <a:t> of those impeached by the House</a:t>
            </a:r>
          </a:p>
          <a:p>
            <a:pPr eaLnBrk="1" hangingPunct="1">
              <a:defRPr/>
            </a:pPr>
            <a:r>
              <a:rPr lang="en-US" altLang="en-US" sz="2800" dirty="0" smtClean="0"/>
              <a:t>2/3rds vote = 67 Senators</a:t>
            </a:r>
            <a:r>
              <a:rPr lang="en-US" altLang="en-US" sz="2800" dirty="0" smtClean="0"/>
              <a:t>.</a:t>
            </a:r>
          </a:p>
          <a:p>
            <a:pPr lvl="1" eaLnBrk="1" hangingPunct="1">
              <a:defRPr/>
            </a:pPr>
            <a:r>
              <a:rPr lang="en-US" altLang="en-US" sz="2400" dirty="0" smtClean="0"/>
              <a:t>Andrew Johnson </a:t>
            </a:r>
          </a:p>
          <a:p>
            <a:pPr lvl="1" eaLnBrk="1" hangingPunct="1">
              <a:defRPr/>
            </a:pPr>
            <a:r>
              <a:rPr lang="en-US" altLang="en-US" sz="2400" dirty="0" smtClean="0"/>
              <a:t>Bill Clinto</a:t>
            </a:r>
            <a:r>
              <a:rPr lang="en-US" altLang="en-US" sz="2400" dirty="0" smtClean="0"/>
              <a:t>n. </a:t>
            </a:r>
            <a:endParaRPr lang="en-US" altLang="en-US" sz="2400" dirty="0" smtClean="0"/>
          </a:p>
        </p:txBody>
      </p:sp>
      <p:pic>
        <p:nvPicPr>
          <p:cNvPr id="4" name="Picture 5" descr="ti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904" y="4038600"/>
            <a:ext cx="41878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51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linds(horizontal)">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blinds(horizontal)">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blinds(horizontal)">
                                      <p:cBhvr>
                                        <p:cTn id="22" dur="500"/>
                                        <p:tgtEl>
                                          <p:spTgt spid="72707">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2707">
                                            <p:txEl>
                                              <p:pRg st="4" end="4"/>
                                            </p:txEl>
                                          </p:spTgt>
                                        </p:tgtEl>
                                        <p:attrNameLst>
                                          <p:attrName>style.visibility</p:attrName>
                                        </p:attrNameLst>
                                      </p:cBhvr>
                                      <p:to>
                                        <p:strVal val="visible"/>
                                      </p:to>
                                    </p:set>
                                    <p:animEffect transition="in" filter="blinds(horizontal)">
                                      <p:cBhvr>
                                        <p:cTn id="25" dur="500"/>
                                        <p:tgtEl>
                                          <p:spTgt spid="72707">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2707">
                                            <p:txEl>
                                              <p:pRg st="5" end="5"/>
                                            </p:txEl>
                                          </p:spTgt>
                                        </p:tgtEl>
                                        <p:attrNameLst>
                                          <p:attrName>style.visibility</p:attrName>
                                        </p:attrNameLst>
                                      </p:cBhvr>
                                      <p:to>
                                        <p:strVal val="visible"/>
                                      </p:to>
                                    </p:set>
                                    <p:animEffect transition="in" filter="blinds(horizontal)">
                                      <p:cBhvr>
                                        <p:cTn id="28"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382000" cy="1143000"/>
          </a:xfrm>
        </p:spPr>
        <p:txBody>
          <a:bodyPr/>
          <a:lstStyle/>
          <a:p>
            <a:pPr eaLnBrk="1" hangingPunct="1"/>
            <a:r>
              <a:rPr lang="en-US" altLang="en-US" sz="4800" b="1" smtClean="0"/>
              <a:t>Impeachment of Bill Clinton</a:t>
            </a:r>
          </a:p>
        </p:txBody>
      </p:sp>
      <p:sp>
        <p:nvSpPr>
          <p:cNvPr id="10243" name="Rectangle 3"/>
          <p:cNvSpPr>
            <a:spLocks noGrp="1" noChangeArrowheads="1"/>
          </p:cNvSpPr>
          <p:nvPr>
            <p:ph type="body" idx="1"/>
          </p:nvPr>
        </p:nvSpPr>
        <p:spPr>
          <a:xfrm>
            <a:off x="76200" y="838200"/>
            <a:ext cx="8763000" cy="4525963"/>
          </a:xfrm>
        </p:spPr>
        <p:txBody>
          <a:bodyPr/>
          <a:lstStyle/>
          <a:p>
            <a:pPr eaLnBrk="1" hangingPunct="1"/>
            <a:r>
              <a:rPr lang="en-US" altLang="en-US" sz="2800" dirty="0" smtClean="0"/>
              <a:t>Bill Clinton (Impeached 1998)</a:t>
            </a:r>
          </a:p>
          <a:p>
            <a:pPr eaLnBrk="1" hangingPunct="1"/>
            <a:r>
              <a:rPr lang="en-US" altLang="en-US" sz="2800" dirty="0" smtClean="0"/>
              <a:t>House brought 2 articles of Impeachment:</a:t>
            </a:r>
          </a:p>
          <a:p>
            <a:pPr eaLnBrk="1" hangingPunct="1">
              <a:buFontTx/>
              <a:buNone/>
            </a:pPr>
            <a:r>
              <a:rPr lang="en-US" altLang="en-US" sz="2800" dirty="0" smtClean="0"/>
              <a:t>	1. </a:t>
            </a:r>
            <a:r>
              <a:rPr lang="en-US" altLang="en-US" sz="2800" b="1" dirty="0" smtClean="0">
                <a:solidFill>
                  <a:srgbClr val="FFFF00"/>
                </a:solidFill>
              </a:rPr>
              <a:t>Perjury</a:t>
            </a:r>
            <a:r>
              <a:rPr lang="en-US" altLang="en-US" sz="2800" dirty="0" smtClean="0"/>
              <a:t> (lying under oath): 228 to 206 vote</a:t>
            </a:r>
          </a:p>
          <a:p>
            <a:pPr eaLnBrk="1" hangingPunct="1">
              <a:buFontTx/>
              <a:buNone/>
            </a:pPr>
            <a:r>
              <a:rPr lang="en-US" altLang="en-US" sz="2800" dirty="0" smtClean="0"/>
              <a:t>	2. </a:t>
            </a:r>
            <a:r>
              <a:rPr lang="en-US" altLang="en-US" sz="2800" b="1" dirty="0" smtClean="0">
                <a:solidFill>
                  <a:srgbClr val="FFFF00"/>
                </a:solidFill>
              </a:rPr>
              <a:t>Obstruction of Justice</a:t>
            </a:r>
            <a:r>
              <a:rPr lang="en-US" altLang="en-US" sz="2800" dirty="0" smtClean="0"/>
              <a:t>: 221 to 212 vote</a:t>
            </a:r>
          </a:p>
          <a:p>
            <a:pPr eaLnBrk="1" hangingPunct="1"/>
            <a:r>
              <a:rPr lang="en-US" altLang="en-US" sz="2800" dirty="0" smtClean="0"/>
              <a:t>Result of affair Clinton had with a White House intern, </a:t>
            </a:r>
            <a:r>
              <a:rPr lang="en-US" altLang="en-US" sz="2800" b="1" u="sng" dirty="0" smtClean="0"/>
              <a:t>Monica Lewinsky</a:t>
            </a:r>
          </a:p>
          <a:p>
            <a:pPr eaLnBrk="1" hangingPunct="1"/>
            <a:r>
              <a:rPr lang="en-US" altLang="en-US" sz="2800" dirty="0" smtClean="0"/>
              <a:t>Senate acquits Clinton on both charges (1999)</a:t>
            </a:r>
          </a:p>
          <a:p>
            <a:pPr eaLnBrk="1" hangingPunct="1">
              <a:buFontTx/>
              <a:buNone/>
            </a:pPr>
            <a:r>
              <a:rPr lang="en-US" altLang="en-US" sz="2800" dirty="0" smtClean="0"/>
              <a:t>	1. </a:t>
            </a:r>
            <a:r>
              <a:rPr lang="en-US" altLang="en-US" sz="2800" b="1" dirty="0" smtClean="0">
                <a:solidFill>
                  <a:srgbClr val="FFFF00"/>
                </a:solidFill>
              </a:rPr>
              <a:t>Perjury</a:t>
            </a:r>
            <a:r>
              <a:rPr lang="en-US" altLang="en-US" sz="2800" dirty="0" smtClean="0"/>
              <a:t> (45 to 55 vote)</a:t>
            </a:r>
          </a:p>
          <a:p>
            <a:pPr eaLnBrk="1" hangingPunct="1">
              <a:buFontTx/>
              <a:buNone/>
            </a:pPr>
            <a:r>
              <a:rPr lang="en-US" altLang="en-US" sz="2800" dirty="0" smtClean="0"/>
              <a:t>	2. </a:t>
            </a:r>
            <a:r>
              <a:rPr lang="en-US" altLang="en-US" sz="2800" b="1" dirty="0" smtClean="0">
                <a:solidFill>
                  <a:srgbClr val="FFFF00"/>
                </a:solidFill>
              </a:rPr>
              <a:t>Obstruction of Justice</a:t>
            </a:r>
            <a:r>
              <a:rPr lang="en-US" altLang="en-US" sz="2800" dirty="0" smtClean="0"/>
              <a:t> (50 to 50 vote)</a:t>
            </a:r>
          </a:p>
          <a:p>
            <a:pPr eaLnBrk="1" hangingPunct="1">
              <a:buFontTx/>
              <a:buNone/>
            </a:pPr>
            <a:r>
              <a:rPr lang="en-US" altLang="en-US" sz="2800" dirty="0" smtClean="0"/>
              <a:t> </a:t>
            </a:r>
          </a:p>
          <a:p>
            <a:pPr eaLnBrk="1" hangingPunct="1">
              <a:buFontTx/>
              <a:buNone/>
            </a:pPr>
            <a:endParaRPr lang="en-US" altLang="en-US" sz="2800" dirty="0" smtClean="0"/>
          </a:p>
        </p:txBody>
      </p:sp>
      <p:pic>
        <p:nvPicPr>
          <p:cNvPr id="7172" name="Picture 4" descr="lewin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44196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1066800"/>
            <a:ext cx="11953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Bookie-MonicaLewinsky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435600"/>
            <a:ext cx="2743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ap_lewinsky2_080121_s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410200"/>
            <a:ext cx="17526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926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 calcmode="lin" valueType="num">
                                      <p:cBhvr>
                                        <p:cTn id="9" dur="500" fill="hold"/>
                                        <p:tgtEl>
                                          <p:spTgt spid="10242"/>
                                        </p:tgtEl>
                                        <p:attrNameLst>
                                          <p:attrName>style.rotation</p:attrName>
                                        </p:attrNameLst>
                                      </p:cBhvr>
                                      <p:tavLst>
                                        <p:tav tm="0">
                                          <p:val>
                                            <p:fltVal val="360"/>
                                          </p:val>
                                        </p:tav>
                                        <p:tav tm="100000">
                                          <p:val>
                                            <p:fltVal val="0"/>
                                          </p:val>
                                        </p:tav>
                                      </p:tavLst>
                                    </p:anim>
                                    <p:animEffect transition="in" filter="fade">
                                      <p:cBhvr>
                                        <p:cTn id="10" dur="500"/>
                                        <p:tgtEl>
                                          <p:spTgt spid="102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43">
                                            <p:txEl>
                                              <p:pRg st="0" end="0"/>
                                            </p:txEl>
                                          </p:spTgt>
                                        </p:tgtEl>
                                        <p:attrNameLst>
                                          <p:attrName>style.visibility</p:attrName>
                                        </p:attrNameLst>
                                      </p:cBhvr>
                                      <p:to>
                                        <p:strVal val="visible"/>
                                      </p:to>
                                    </p:set>
                                    <p:anim calcmode="lin" valueType="num">
                                      <p:cBhvr>
                                        <p:cTn id="15"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4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4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0243">
                                            <p:txEl>
                                              <p:pRg st="1" end="1"/>
                                            </p:txEl>
                                          </p:spTgt>
                                        </p:tgtEl>
                                        <p:attrNameLst>
                                          <p:attrName>style.visibility</p:attrName>
                                        </p:attrNameLst>
                                      </p:cBhvr>
                                      <p:to>
                                        <p:strVal val="visible"/>
                                      </p:to>
                                    </p:set>
                                    <p:anim calcmode="lin" valueType="num">
                                      <p:cBhvr>
                                        <p:cTn id="23"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024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024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0243">
                                            <p:txEl>
                                              <p:pRg st="2" end="2"/>
                                            </p:txEl>
                                          </p:spTgt>
                                        </p:tgtEl>
                                        <p:attrNameLst>
                                          <p:attrName>style.visibility</p:attrName>
                                        </p:attrNameLst>
                                      </p:cBhvr>
                                      <p:to>
                                        <p:strVal val="visible"/>
                                      </p:to>
                                    </p:set>
                                    <p:anim calcmode="lin" valueType="num">
                                      <p:cBhvr>
                                        <p:cTn id="31"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024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024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0243">
                                            <p:txEl>
                                              <p:pRg st="3" end="3"/>
                                            </p:txEl>
                                          </p:spTgt>
                                        </p:tgtEl>
                                        <p:attrNameLst>
                                          <p:attrName>style.visibility</p:attrName>
                                        </p:attrNameLst>
                                      </p:cBhvr>
                                      <p:to>
                                        <p:strVal val="visible"/>
                                      </p:to>
                                    </p:set>
                                    <p:anim calcmode="lin" valueType="num">
                                      <p:cBhvr>
                                        <p:cTn id="39"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024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024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10243">
                                            <p:txEl>
                                              <p:pRg st="4" end="4"/>
                                            </p:txEl>
                                          </p:spTgt>
                                        </p:tgtEl>
                                        <p:attrNameLst>
                                          <p:attrName>style.visibility</p:attrName>
                                        </p:attrNameLst>
                                      </p:cBhvr>
                                      <p:to>
                                        <p:strVal val="visible"/>
                                      </p:to>
                                    </p:set>
                                    <p:anim calcmode="lin" valueType="num">
                                      <p:cBhvr>
                                        <p:cTn id="47"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0243">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0243">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10243">
                                            <p:txEl>
                                              <p:pRg st="5" end="5"/>
                                            </p:txEl>
                                          </p:spTgt>
                                        </p:tgtEl>
                                        <p:attrNameLst>
                                          <p:attrName>style.visibility</p:attrName>
                                        </p:attrNameLst>
                                      </p:cBhvr>
                                      <p:to>
                                        <p:strVal val="visible"/>
                                      </p:to>
                                    </p:set>
                                    <p:anim calcmode="lin" valueType="num">
                                      <p:cBhvr>
                                        <p:cTn id="55"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0243">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0243">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10243">
                                            <p:txEl>
                                              <p:pRg st="6" end="6"/>
                                            </p:txEl>
                                          </p:spTgt>
                                        </p:tgtEl>
                                        <p:attrNameLst>
                                          <p:attrName>style.visibility</p:attrName>
                                        </p:attrNameLst>
                                      </p:cBhvr>
                                      <p:to>
                                        <p:strVal val="visible"/>
                                      </p:to>
                                    </p:set>
                                    <p:anim calcmode="lin" valueType="num">
                                      <p:cBhvr>
                                        <p:cTn id="63" dur="5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0243">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10243">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10243">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10243">
                                            <p:txEl>
                                              <p:pRg st="7" end="7"/>
                                            </p:txEl>
                                          </p:spTgt>
                                        </p:tgtEl>
                                        <p:attrNameLst>
                                          <p:attrName>style.visibility</p:attrName>
                                        </p:attrNameLst>
                                      </p:cBhvr>
                                      <p:to>
                                        <p:strVal val="visible"/>
                                      </p:to>
                                    </p:set>
                                    <p:anim calcmode="lin" valueType="num">
                                      <p:cBhvr>
                                        <p:cTn id="71" dur="500" fill="hold"/>
                                        <p:tgtEl>
                                          <p:spTgt spid="10243">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10243">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10243">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10243">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ntr" presetSubtype="0" decel="100000" fill="hold" grpId="0" nodeType="clickEffect">
                                  <p:stCondLst>
                                    <p:cond delay="0"/>
                                  </p:stCondLst>
                                  <p:iterate type="lt">
                                    <p:tmPct val="10000"/>
                                  </p:iterate>
                                  <p:childTnLst>
                                    <p:set>
                                      <p:cBhvr>
                                        <p:cTn id="78" dur="1" fill="hold">
                                          <p:stCondLst>
                                            <p:cond delay="0"/>
                                          </p:stCondLst>
                                        </p:cTn>
                                        <p:tgtEl>
                                          <p:spTgt spid="10243">
                                            <p:txEl>
                                              <p:pRg st="8" end="8"/>
                                            </p:txEl>
                                          </p:spTgt>
                                        </p:tgtEl>
                                        <p:attrNameLst>
                                          <p:attrName>style.visibility</p:attrName>
                                        </p:attrNameLst>
                                      </p:cBhvr>
                                      <p:to>
                                        <p:strVal val="visible"/>
                                      </p:to>
                                    </p:set>
                                    <p:anim calcmode="lin" valueType="num">
                                      <p:cBhvr>
                                        <p:cTn id="79" dur="500" fill="hold"/>
                                        <p:tgtEl>
                                          <p:spTgt spid="10243">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10243">
                                            <p:txEl>
                                              <p:pRg st="8" end="8"/>
                                            </p:txEl>
                                          </p:spTgt>
                                        </p:tgtEl>
                                        <p:attrNameLst>
                                          <p:attrName>ppt_h</p:attrName>
                                        </p:attrNameLst>
                                      </p:cBhvr>
                                      <p:tavLst>
                                        <p:tav tm="0">
                                          <p:val>
                                            <p:fltVal val="0"/>
                                          </p:val>
                                        </p:tav>
                                        <p:tav tm="100000">
                                          <p:val>
                                            <p:strVal val="#ppt_h"/>
                                          </p:val>
                                        </p:tav>
                                      </p:tavLst>
                                    </p:anim>
                                    <p:anim calcmode="lin" valueType="num">
                                      <p:cBhvr>
                                        <p:cTn id="81" dur="500" fill="hold"/>
                                        <p:tgtEl>
                                          <p:spTgt spid="10243">
                                            <p:txEl>
                                              <p:pRg st="8" end="8"/>
                                            </p:txEl>
                                          </p:spTgt>
                                        </p:tgtEl>
                                        <p:attrNameLst>
                                          <p:attrName>style.rotation</p:attrName>
                                        </p:attrNameLst>
                                      </p:cBhvr>
                                      <p:tavLst>
                                        <p:tav tm="0">
                                          <p:val>
                                            <p:fltVal val="360"/>
                                          </p:val>
                                        </p:tav>
                                        <p:tav tm="100000">
                                          <p:val>
                                            <p:fltVal val="0"/>
                                          </p:val>
                                        </p:tav>
                                      </p:tavLst>
                                    </p:anim>
                                    <p:animEffect transition="in" filter="fade">
                                      <p:cBhvr>
                                        <p:cTn id="82"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8686800" cy="1143000"/>
          </a:xfrm>
        </p:spPr>
        <p:txBody>
          <a:bodyPr/>
          <a:lstStyle/>
          <a:p>
            <a:pPr eaLnBrk="1" hangingPunct="1"/>
            <a:r>
              <a:rPr lang="en-US" altLang="en-US" sz="5400" b="1" smtClean="0"/>
              <a:t>Bill Clinton Impeachment</a:t>
            </a:r>
          </a:p>
        </p:txBody>
      </p:sp>
      <p:pic>
        <p:nvPicPr>
          <p:cNvPr id="8195" name="Picture 3" descr="_176928_lewinsky_dress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066800"/>
            <a:ext cx="4089400"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4" descr="FE_DA_080609Pact_12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16000"/>
            <a:ext cx="4305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1101980202_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962400"/>
            <a:ext cx="21907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BillClinton_185641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213" y="4038600"/>
            <a:ext cx="2344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079202"/>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88655-18-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630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17943"/>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1771"/>
            <a:ext cx="7772400" cy="1143000"/>
          </a:xfrm>
        </p:spPr>
        <p:txBody>
          <a:bodyPr/>
          <a:lstStyle/>
          <a:p>
            <a:pPr eaLnBrk="1" hangingPunct="1"/>
            <a:r>
              <a:rPr lang="en-US" altLang="en-US" dirty="0" smtClean="0"/>
              <a:t>Executive Powers</a:t>
            </a:r>
          </a:p>
        </p:txBody>
      </p:sp>
      <p:sp>
        <p:nvSpPr>
          <p:cNvPr id="73731" name="Rectangle 3"/>
          <p:cNvSpPr>
            <a:spLocks noGrp="1" noChangeArrowheads="1"/>
          </p:cNvSpPr>
          <p:nvPr>
            <p:ph type="body" idx="1"/>
          </p:nvPr>
        </p:nvSpPr>
        <p:spPr>
          <a:xfrm>
            <a:off x="228600" y="990600"/>
            <a:ext cx="8686800" cy="4114800"/>
          </a:xfrm>
        </p:spPr>
        <p:txBody>
          <a:bodyPr/>
          <a:lstStyle/>
          <a:p>
            <a:pPr eaLnBrk="1" hangingPunct="1">
              <a:defRPr/>
            </a:pPr>
            <a:r>
              <a:rPr lang="en-US" altLang="en-US" dirty="0" smtClean="0"/>
              <a:t>The Senate must confirm all major appointments made by the </a:t>
            </a:r>
            <a:r>
              <a:rPr lang="en-US" altLang="en-US" dirty="0" smtClean="0"/>
              <a:t>President</a:t>
            </a:r>
          </a:p>
          <a:p>
            <a:pPr lvl="1" eaLnBrk="1" hangingPunct="1">
              <a:defRPr/>
            </a:pPr>
            <a:r>
              <a:rPr lang="en-US" altLang="en-US" dirty="0"/>
              <a:t>President appoints: ambassadors, his Cabinet, federal judges, and the heads of </a:t>
            </a:r>
            <a:r>
              <a:rPr lang="en-US" altLang="en-US" dirty="0" smtClean="0"/>
              <a:t>agencies</a:t>
            </a:r>
            <a:endParaRPr lang="en-US" altLang="en-US" dirty="0" smtClean="0"/>
          </a:p>
          <a:p>
            <a:pPr eaLnBrk="1" hangingPunct="1">
              <a:defRPr/>
            </a:pPr>
            <a:r>
              <a:rPr lang="en-US" altLang="en-US" sz="2800" dirty="0"/>
              <a:t>Presidential appointments must be approved by a </a:t>
            </a:r>
            <a:r>
              <a:rPr lang="en-US" altLang="en-US" sz="2800" b="1" u="sng" dirty="0"/>
              <a:t>majority</a:t>
            </a:r>
            <a:r>
              <a:rPr lang="en-US" altLang="en-US" sz="2800" b="1" dirty="0"/>
              <a:t> vote of the </a:t>
            </a:r>
            <a:r>
              <a:rPr lang="en-US" altLang="en-US" sz="2800" b="1" dirty="0">
                <a:solidFill>
                  <a:srgbClr val="FFFF00"/>
                </a:solidFill>
              </a:rPr>
              <a:t>Senate</a:t>
            </a:r>
          </a:p>
          <a:p>
            <a:pPr eaLnBrk="1" hangingPunct="1">
              <a:defRPr/>
            </a:pPr>
            <a:endParaRPr lang="en-US" altLang="en-US" sz="2800" dirty="0" smtClean="0"/>
          </a:p>
        </p:txBody>
      </p:sp>
      <p:pic>
        <p:nvPicPr>
          <p:cNvPr id="4" name="Picture 5" descr="Elena Kagan and Barack Obama - President Obama Announces His Nominee For Supreme Court Jus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379" y="4114800"/>
            <a:ext cx="39052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85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7" dur="500"/>
                                        <p:tgtEl>
                                          <p:spTgt spid="7373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0" dur="500"/>
                                        <p:tgtEl>
                                          <p:spTgt spid="737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blinds(horizontal)">
                                      <p:cBhvr>
                                        <p:cTn id="15"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Expressed Powers </a:t>
            </a:r>
            <a:endParaRPr lang="en-US" dirty="0"/>
          </a:p>
        </p:txBody>
      </p:sp>
      <p:sp>
        <p:nvSpPr>
          <p:cNvPr id="3" name="Content Placeholder 2"/>
          <p:cNvSpPr>
            <a:spLocks noGrp="1"/>
          </p:cNvSpPr>
          <p:nvPr>
            <p:ph idx="1"/>
          </p:nvPr>
        </p:nvSpPr>
        <p:spPr>
          <a:xfrm>
            <a:off x="228600" y="1447800"/>
            <a:ext cx="8610600" cy="3581400"/>
          </a:xfrm>
        </p:spPr>
        <p:txBody>
          <a:bodyPr/>
          <a:lstStyle/>
          <a:p>
            <a:r>
              <a:rPr lang="en-US" altLang="en-US" dirty="0" smtClean="0"/>
              <a:t>Found in (Article </a:t>
            </a:r>
            <a:r>
              <a:rPr lang="en-US" altLang="en-US" dirty="0"/>
              <a:t>I, Section 8, </a:t>
            </a:r>
            <a:r>
              <a:rPr lang="en-US" altLang="en-US" dirty="0" smtClean="0"/>
              <a:t>Clauses 1-18) of the U.S. Constitution. </a:t>
            </a:r>
          </a:p>
          <a:p>
            <a:pPr eaLnBrk="1" hangingPunct="1"/>
            <a:r>
              <a:rPr lang="en-US" altLang="en-US" dirty="0"/>
              <a:t>These are the </a:t>
            </a:r>
            <a:r>
              <a:rPr lang="en-US" altLang="en-US" i="1" dirty="0"/>
              <a:t>specific (expressed) </a:t>
            </a:r>
            <a:r>
              <a:rPr lang="en-US" altLang="en-US" dirty="0"/>
              <a:t>powers granted to Congress (</a:t>
            </a:r>
            <a:r>
              <a:rPr lang="en-US" altLang="en-US" b="1" dirty="0"/>
              <a:t>enumerated</a:t>
            </a:r>
            <a:r>
              <a:rPr lang="en-US" altLang="en-US" dirty="0"/>
              <a:t> powers)</a:t>
            </a:r>
          </a:p>
          <a:p>
            <a:pPr eaLnBrk="1" hangingPunct="1"/>
            <a:r>
              <a:rPr lang="en-US" altLang="en-US" dirty="0"/>
              <a:t>Of the 17 powers given by Congress, </a:t>
            </a:r>
            <a:r>
              <a:rPr lang="en-US" altLang="en-US" b="1" dirty="0">
                <a:solidFill>
                  <a:srgbClr val="FFFF00"/>
                </a:solidFill>
              </a:rPr>
              <a:t>6</a:t>
            </a:r>
            <a:r>
              <a:rPr lang="en-US" altLang="en-US" dirty="0"/>
              <a:t> are related to the military.</a:t>
            </a:r>
          </a:p>
          <a:p>
            <a:endParaRPr lang="en-US" dirty="0"/>
          </a:p>
        </p:txBody>
      </p:sp>
    </p:spTree>
    <p:extLst>
      <p:ext uri="{BB962C8B-B14F-4D97-AF65-F5344CB8AC3E}">
        <p14:creationId xmlns:p14="http://schemas.microsoft.com/office/powerpoint/2010/main" val="2377159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Executive Power</a:t>
            </a:r>
            <a:endParaRPr lang="en-US" dirty="0"/>
          </a:p>
        </p:txBody>
      </p:sp>
      <p:sp>
        <p:nvSpPr>
          <p:cNvPr id="3" name="Content Placeholder 2"/>
          <p:cNvSpPr>
            <a:spLocks noGrp="1"/>
          </p:cNvSpPr>
          <p:nvPr>
            <p:ph idx="1"/>
          </p:nvPr>
        </p:nvSpPr>
        <p:spPr>
          <a:xfrm>
            <a:off x="190499" y="1039586"/>
            <a:ext cx="8763000" cy="4114800"/>
          </a:xfrm>
        </p:spPr>
        <p:txBody>
          <a:bodyPr/>
          <a:lstStyle/>
          <a:p>
            <a:r>
              <a:rPr lang="en-US" altLang="en-US" sz="2800" dirty="0"/>
              <a:t>The Senate must confirm all </a:t>
            </a:r>
            <a:r>
              <a:rPr lang="en-US" altLang="en-US" sz="2800" dirty="0" smtClean="0">
                <a:solidFill>
                  <a:srgbClr val="FFFF00"/>
                </a:solidFill>
              </a:rPr>
              <a:t>treaties* </a:t>
            </a:r>
            <a:r>
              <a:rPr lang="en-US" altLang="en-US" sz="2800" dirty="0"/>
              <a:t>made by the President. </a:t>
            </a:r>
            <a:r>
              <a:rPr lang="en-US" altLang="en-US" sz="2800" i="1" dirty="0" smtClean="0"/>
              <a:t>(</a:t>
            </a:r>
            <a:r>
              <a:rPr lang="en-US" altLang="en-US" sz="2800" i="1" dirty="0" smtClean="0">
                <a:solidFill>
                  <a:srgbClr val="FFFF00"/>
                </a:solidFill>
              </a:rPr>
              <a:t>* formal contract or agreement</a:t>
            </a:r>
            <a:r>
              <a:rPr lang="en-US" altLang="en-US" sz="2800" dirty="0" smtClean="0"/>
              <a:t>)</a:t>
            </a:r>
            <a:endParaRPr lang="en-US" altLang="en-US" sz="2800" dirty="0"/>
          </a:p>
          <a:p>
            <a:r>
              <a:rPr lang="en-US" altLang="en-US" sz="2800" dirty="0" smtClean="0"/>
              <a:t>The </a:t>
            </a:r>
            <a:r>
              <a:rPr lang="en-US" altLang="en-US" sz="2800" dirty="0"/>
              <a:t>President makes treaties </a:t>
            </a:r>
            <a:r>
              <a:rPr lang="en-US" altLang="en-US" sz="2800" b="1" dirty="0">
                <a:solidFill>
                  <a:srgbClr val="FFFF00"/>
                </a:solidFill>
              </a:rPr>
              <a:t>"by and with the Advice and Consent of the Senate,... provided two thirds of the Senators present concur." </a:t>
            </a:r>
            <a:r>
              <a:rPr lang="en-US" altLang="en-US" sz="2800" dirty="0"/>
              <a:t>Presently, the President often consults members of the Senate Foreign Relations Committee</a:t>
            </a:r>
            <a:r>
              <a:rPr lang="en-US" altLang="en-US" sz="2800" dirty="0" smtClean="0"/>
              <a:t>.</a:t>
            </a:r>
          </a:p>
          <a:p>
            <a:r>
              <a:rPr lang="en-US" altLang="en-US" sz="2800" b="1" dirty="0">
                <a:solidFill>
                  <a:srgbClr val="FFFF00"/>
                </a:solidFill>
              </a:rPr>
              <a:t>Treaty</a:t>
            </a:r>
            <a:r>
              <a:rPr lang="en-US" altLang="en-US" sz="2800" dirty="0"/>
              <a:t> must be approved by a </a:t>
            </a:r>
            <a:r>
              <a:rPr lang="en-US" altLang="en-US" sz="2800" b="1" u="sng" dirty="0"/>
              <a:t>2/3 vote</a:t>
            </a:r>
            <a:r>
              <a:rPr lang="en-US" altLang="en-US" sz="2800" b="1" dirty="0"/>
              <a:t> by the </a:t>
            </a:r>
            <a:r>
              <a:rPr lang="en-US" altLang="en-US" sz="2800" b="1" dirty="0">
                <a:solidFill>
                  <a:srgbClr val="FFFF00"/>
                </a:solidFill>
              </a:rPr>
              <a:t>Senate</a:t>
            </a:r>
          </a:p>
          <a:p>
            <a:endParaRPr lang="en-US" altLang="en-US" sz="2800" dirty="0"/>
          </a:p>
          <a:p>
            <a:endParaRPr lang="en-US" dirty="0"/>
          </a:p>
        </p:txBody>
      </p:sp>
      <p:pic>
        <p:nvPicPr>
          <p:cNvPr id="4" name="Picture 7" descr="start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338" y="4876800"/>
            <a:ext cx="351132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934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76200"/>
            <a:ext cx="8534400" cy="1143000"/>
          </a:xfrm>
        </p:spPr>
        <p:txBody>
          <a:bodyPr/>
          <a:lstStyle/>
          <a:p>
            <a:pPr eaLnBrk="1" hangingPunct="1"/>
            <a:r>
              <a:rPr lang="en-US" altLang="en-US" b="1" smtClean="0"/>
              <a:t>25</a:t>
            </a:r>
            <a:r>
              <a:rPr lang="en-US" altLang="en-US" b="1" baseline="30000" smtClean="0"/>
              <a:t>th</a:t>
            </a:r>
            <a:r>
              <a:rPr lang="en-US" altLang="en-US" b="1" smtClean="0"/>
              <a:t> Amendment (Ratified 1967)</a:t>
            </a:r>
          </a:p>
        </p:txBody>
      </p:sp>
      <p:sp>
        <p:nvSpPr>
          <p:cNvPr id="16387" name="Rectangle 3"/>
          <p:cNvSpPr>
            <a:spLocks noGrp="1" noChangeArrowheads="1"/>
          </p:cNvSpPr>
          <p:nvPr>
            <p:ph type="body" idx="1"/>
          </p:nvPr>
        </p:nvSpPr>
        <p:spPr>
          <a:xfrm>
            <a:off x="152400" y="838200"/>
            <a:ext cx="8991600" cy="4525963"/>
          </a:xfrm>
        </p:spPr>
        <p:txBody>
          <a:bodyPr/>
          <a:lstStyle/>
          <a:p>
            <a:pPr eaLnBrk="1" hangingPunct="1"/>
            <a:r>
              <a:rPr lang="en-US" altLang="en-US" b="1" u="sng" dirty="0" smtClean="0"/>
              <a:t>Section 2</a:t>
            </a:r>
            <a:r>
              <a:rPr lang="en-US" altLang="en-US" b="1" dirty="0" smtClean="0"/>
              <a:t>: “Whenever there is a vacancy in the office of the Vice President, the </a:t>
            </a:r>
            <a:r>
              <a:rPr lang="en-US" altLang="en-US" b="1" dirty="0" smtClean="0">
                <a:solidFill>
                  <a:srgbClr val="FFFF00"/>
                </a:solidFill>
              </a:rPr>
              <a:t>President shall nominate</a:t>
            </a:r>
            <a:r>
              <a:rPr lang="en-US" altLang="en-US" b="1" dirty="0" smtClean="0"/>
              <a:t> a Vice President who shall take office upon </a:t>
            </a:r>
            <a:r>
              <a:rPr lang="en-US" altLang="en-US" sz="2400" b="1" dirty="0" smtClean="0">
                <a:solidFill>
                  <a:srgbClr val="FFFF00"/>
                </a:solidFill>
              </a:rPr>
              <a:t>confirmation by a majority vote of both Houses of Congress”</a:t>
            </a:r>
          </a:p>
        </p:txBody>
      </p:sp>
      <p:pic>
        <p:nvPicPr>
          <p:cNvPr id="5124" name="Picture 4" descr="Nelson Rockefeller">
            <a:hlinkClick r:id="rId3" tooltip="Nelson Rockefell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05225"/>
            <a:ext cx="204311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Nixon_nix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733800"/>
            <a:ext cx="20589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Gerald For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950" y="3743325"/>
            <a:ext cx="23812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vp_agn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3733800"/>
            <a:ext cx="2209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p:cNvSpPr txBox="1">
            <a:spLocks noChangeArrowheads="1"/>
          </p:cNvSpPr>
          <p:nvPr/>
        </p:nvSpPr>
        <p:spPr bwMode="auto">
          <a:xfrm>
            <a:off x="2590800" y="3430588"/>
            <a:ext cx="1295400" cy="3032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Spiro Agnew</a:t>
            </a:r>
          </a:p>
        </p:txBody>
      </p:sp>
      <p:sp>
        <p:nvSpPr>
          <p:cNvPr id="5129" name="Text Box 9"/>
          <p:cNvSpPr txBox="1">
            <a:spLocks noChangeArrowheads="1"/>
          </p:cNvSpPr>
          <p:nvPr/>
        </p:nvSpPr>
        <p:spPr bwMode="auto">
          <a:xfrm>
            <a:off x="457200" y="3430588"/>
            <a:ext cx="1295400" cy="3032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Richard Nixon</a:t>
            </a:r>
          </a:p>
        </p:txBody>
      </p:sp>
      <p:sp>
        <p:nvSpPr>
          <p:cNvPr id="5130" name="Text Box 10"/>
          <p:cNvSpPr txBox="1">
            <a:spLocks noChangeArrowheads="1"/>
          </p:cNvSpPr>
          <p:nvPr/>
        </p:nvSpPr>
        <p:spPr bwMode="auto">
          <a:xfrm>
            <a:off x="5105400" y="3429000"/>
            <a:ext cx="1295400" cy="30321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Gerald Ford</a:t>
            </a:r>
          </a:p>
        </p:txBody>
      </p:sp>
      <p:sp>
        <p:nvSpPr>
          <p:cNvPr id="5131" name="Text Box 11"/>
          <p:cNvSpPr txBox="1">
            <a:spLocks noChangeArrowheads="1"/>
          </p:cNvSpPr>
          <p:nvPr/>
        </p:nvSpPr>
        <p:spPr bwMode="auto">
          <a:xfrm>
            <a:off x="7086600" y="3429000"/>
            <a:ext cx="1905000" cy="30321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Nelson Rockefeller</a:t>
            </a:r>
          </a:p>
        </p:txBody>
      </p:sp>
    </p:spTree>
    <p:extLst>
      <p:ext uri="{BB962C8B-B14F-4D97-AF65-F5344CB8AC3E}">
        <p14:creationId xmlns:p14="http://schemas.microsoft.com/office/powerpoint/2010/main" val="228893607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768" decel="100000"/>
                                        <p:tgtEl>
                                          <p:spTgt spid="16386"/>
                                        </p:tgtEl>
                                      </p:cBhvr>
                                    </p:animEffect>
                                    <p:animScale>
                                      <p:cBhvr>
                                        <p:cTn id="8" dur="768" decel="100000"/>
                                        <p:tgtEl>
                                          <p:spTgt spid="16386"/>
                                        </p:tgtEl>
                                      </p:cBhvr>
                                      <p:from x="10000" y="10000"/>
                                      <p:to x="200000" y="450000"/>
                                    </p:animScale>
                                    <p:animScale>
                                      <p:cBhvr>
                                        <p:cTn id="9" dur="1230" accel="100000" fill="hold">
                                          <p:stCondLst>
                                            <p:cond delay="768"/>
                                          </p:stCondLst>
                                        </p:cTn>
                                        <p:tgtEl>
                                          <p:spTgt spid="16386"/>
                                        </p:tgtEl>
                                      </p:cBhvr>
                                      <p:from x="200000" y="450000"/>
                                      <p:to x="100000" y="100000"/>
                                    </p:animScale>
                                    <p:set>
                                      <p:cBhvr>
                                        <p:cTn id="10" dur="768" fill="hold"/>
                                        <p:tgtEl>
                                          <p:spTgt spid="16386"/>
                                        </p:tgtEl>
                                        <p:attrNameLst>
                                          <p:attrName>ppt_x</p:attrName>
                                        </p:attrNameLst>
                                      </p:cBhvr>
                                      <p:to>
                                        <p:strVal val="(0.5)"/>
                                      </p:to>
                                    </p:set>
                                    <p:anim from="(0.5)" to="(#ppt_x)" calcmode="lin" valueType="num">
                                      <p:cBhvr>
                                        <p:cTn id="11" dur="1230" accel="100000" fill="hold">
                                          <p:stCondLst>
                                            <p:cond delay="768"/>
                                          </p:stCondLst>
                                        </p:cTn>
                                        <p:tgtEl>
                                          <p:spTgt spid="16386"/>
                                        </p:tgtEl>
                                        <p:attrNameLst>
                                          <p:attrName>ppt_x</p:attrName>
                                        </p:attrNameLst>
                                      </p:cBhvr>
                                    </p:anim>
                                    <p:set>
                                      <p:cBhvr>
                                        <p:cTn id="12" dur="768" fill="hold"/>
                                        <p:tgtEl>
                                          <p:spTgt spid="16386"/>
                                        </p:tgtEl>
                                        <p:attrNameLst>
                                          <p:attrName>ppt_y</p:attrName>
                                        </p:attrNameLst>
                                      </p:cBhvr>
                                      <p:to>
                                        <p:strVal val="(#ppt_y+0.4)"/>
                                      </p:to>
                                    </p:set>
                                    <p:anim from="(#ppt_y+0.4)" to="(#ppt_y)" calcmode="lin" valueType="num">
                                      <p:cBhvr>
                                        <p:cTn id="13" dur="1230" accel="100000" fill="hold">
                                          <p:stCondLst>
                                            <p:cond delay="768"/>
                                          </p:stCondLst>
                                        </p:cTn>
                                        <p:tgtEl>
                                          <p:spTgt spid="1638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387">
                                            <p:txEl>
                                              <p:pRg st="0" end="0"/>
                                            </p:txEl>
                                          </p:spTgt>
                                        </p:tgtEl>
                                        <p:attrNameLst>
                                          <p:attrName>style.visibility</p:attrName>
                                        </p:attrNameLst>
                                      </p:cBhvr>
                                      <p:to>
                                        <p:strVal val="visible"/>
                                      </p:to>
                                    </p:set>
                                    <p:anim calcmode="lin" valueType="num">
                                      <p:cBhvr>
                                        <p:cTn id="18"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Investigatory Power</a:t>
            </a:r>
          </a:p>
        </p:txBody>
      </p:sp>
      <p:sp>
        <p:nvSpPr>
          <p:cNvPr id="76803" name="Rectangle 3"/>
          <p:cNvSpPr>
            <a:spLocks noGrp="1" noChangeArrowheads="1"/>
          </p:cNvSpPr>
          <p:nvPr>
            <p:ph type="body" idx="1"/>
          </p:nvPr>
        </p:nvSpPr>
        <p:spPr>
          <a:xfrm>
            <a:off x="266700" y="1295400"/>
            <a:ext cx="8610600" cy="4648200"/>
          </a:xfrm>
        </p:spPr>
        <p:txBody>
          <a:bodyPr/>
          <a:lstStyle/>
          <a:p>
            <a:pPr eaLnBrk="1" hangingPunct="1">
              <a:defRPr/>
            </a:pPr>
            <a:r>
              <a:rPr lang="en-US" altLang="en-US" sz="2800" dirty="0" smtClean="0"/>
              <a:t>Congress holds the power to investigate matters related to its legislative powers</a:t>
            </a:r>
          </a:p>
          <a:p>
            <a:pPr eaLnBrk="1" hangingPunct="1">
              <a:defRPr/>
            </a:pPr>
            <a:r>
              <a:rPr lang="en-US" altLang="en-US" sz="2800" dirty="0" smtClean="0"/>
              <a:t>Congress may choose to conduct an investigation for five reasons</a:t>
            </a:r>
          </a:p>
          <a:p>
            <a:pPr lvl="1" eaLnBrk="1" hangingPunct="1">
              <a:defRPr/>
            </a:pPr>
            <a:r>
              <a:rPr lang="en-US" altLang="en-US" dirty="0" smtClean="0"/>
              <a:t>To gather information useful to Congress</a:t>
            </a:r>
          </a:p>
          <a:p>
            <a:pPr lvl="1" eaLnBrk="1" hangingPunct="1">
              <a:defRPr/>
            </a:pPr>
            <a:r>
              <a:rPr lang="en-US" altLang="en-US" dirty="0" smtClean="0"/>
              <a:t>To oversee operations of the executive branch</a:t>
            </a:r>
          </a:p>
          <a:p>
            <a:pPr lvl="1" eaLnBrk="1" hangingPunct="1">
              <a:defRPr/>
            </a:pPr>
            <a:r>
              <a:rPr lang="en-US" altLang="en-US" dirty="0"/>
              <a:t>To focus public attention on an issue</a:t>
            </a:r>
          </a:p>
          <a:p>
            <a:pPr lvl="1" eaLnBrk="1" hangingPunct="1">
              <a:defRPr/>
            </a:pPr>
            <a:r>
              <a:rPr lang="en-US" altLang="en-US" dirty="0"/>
              <a:t>To expose questionable activities of public officials</a:t>
            </a:r>
          </a:p>
          <a:p>
            <a:pPr lvl="1" eaLnBrk="1" hangingPunct="1">
              <a:defRPr/>
            </a:pPr>
            <a:r>
              <a:rPr lang="en-US" altLang="en-US" dirty="0"/>
              <a:t>To promote the interests of some members of Congress</a:t>
            </a:r>
          </a:p>
          <a:p>
            <a:pPr lvl="1" eaLnBrk="1" hangingPunct="1">
              <a:defRPr/>
            </a:pPr>
            <a:endParaRPr lang="en-US" altLang="en-US" sz="2400" dirty="0" smtClean="0"/>
          </a:p>
        </p:txBody>
      </p:sp>
    </p:spTree>
    <p:extLst>
      <p:ext uri="{BB962C8B-B14F-4D97-AF65-F5344CB8AC3E}">
        <p14:creationId xmlns:p14="http://schemas.microsoft.com/office/powerpoint/2010/main" val="1871510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blinds(horizontal)">
                                      <p:cBhvr>
                                        <p:cTn id="17" dur="500"/>
                                        <p:tgtEl>
                                          <p:spTgt spid="76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22" dur="500"/>
                                        <p:tgtEl>
                                          <p:spTgt spid="76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27" dur="500"/>
                                        <p:tgtEl>
                                          <p:spTgt spid="768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6803">
                                            <p:txEl>
                                              <p:pRg st="5" end="5"/>
                                            </p:txEl>
                                          </p:spTgt>
                                        </p:tgtEl>
                                        <p:attrNameLst>
                                          <p:attrName>style.visibility</p:attrName>
                                        </p:attrNameLst>
                                      </p:cBhvr>
                                      <p:to>
                                        <p:strVal val="visible"/>
                                      </p:to>
                                    </p:set>
                                    <p:animEffect transition="in" filter="blinds(horizontal)">
                                      <p:cBhvr>
                                        <p:cTn id="32" dur="500"/>
                                        <p:tgtEl>
                                          <p:spTgt spid="768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animEffect transition="in" filter="blinds(horizontal)">
                                      <p:cBhvr>
                                        <p:cTn id="37" dur="5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POWERS DENIED TO CONGRESS</a:t>
            </a:r>
          </a:p>
        </p:txBody>
      </p:sp>
      <p:sp>
        <p:nvSpPr>
          <p:cNvPr id="15363" name="Rectangle 3"/>
          <p:cNvSpPr>
            <a:spLocks noGrp="1" noChangeArrowheads="1"/>
          </p:cNvSpPr>
          <p:nvPr>
            <p:ph type="body" idx="1"/>
          </p:nvPr>
        </p:nvSpPr>
        <p:spPr/>
        <p:txBody>
          <a:bodyPr/>
          <a:lstStyle/>
          <a:p>
            <a:pPr eaLnBrk="1" hangingPunct="1"/>
            <a:r>
              <a:rPr lang="en-US" sz="5400" smtClean="0"/>
              <a:t>Cannot pass laws that violate the Constitution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POWERS DENIED TO CONGRESS</a:t>
            </a:r>
          </a:p>
        </p:txBody>
      </p:sp>
      <p:sp>
        <p:nvSpPr>
          <p:cNvPr id="16387" name="Rectangle 3"/>
          <p:cNvSpPr>
            <a:spLocks noGrp="1" noChangeArrowheads="1"/>
          </p:cNvSpPr>
          <p:nvPr>
            <p:ph type="body" idx="1"/>
          </p:nvPr>
        </p:nvSpPr>
        <p:spPr/>
        <p:txBody>
          <a:bodyPr/>
          <a:lstStyle/>
          <a:p>
            <a:pPr eaLnBrk="1" hangingPunct="1">
              <a:lnSpc>
                <a:spcPct val="90000"/>
              </a:lnSpc>
            </a:pPr>
            <a:r>
              <a:rPr lang="en-US" sz="4400" dirty="0" smtClean="0"/>
              <a:t>Cannot suspend the </a:t>
            </a:r>
            <a:r>
              <a:rPr lang="en-US" sz="4400" b="1" u="sng" dirty="0" smtClean="0"/>
              <a:t>writ of habeas corpus</a:t>
            </a:r>
          </a:p>
          <a:p>
            <a:pPr lvl="1" eaLnBrk="1" hangingPunct="1">
              <a:lnSpc>
                <a:spcPct val="90000"/>
              </a:lnSpc>
            </a:pPr>
            <a:r>
              <a:rPr lang="en-US" sz="4200" dirty="0" smtClean="0"/>
              <a:t>Police have to bring prisoner to court and explain why they are holding him.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POWERS DENIED TO CONGRESS</a:t>
            </a:r>
          </a:p>
        </p:txBody>
      </p:sp>
      <p:sp>
        <p:nvSpPr>
          <p:cNvPr id="17411" name="Rectangle 3"/>
          <p:cNvSpPr>
            <a:spLocks noGrp="1" noChangeArrowheads="1"/>
          </p:cNvSpPr>
          <p:nvPr>
            <p:ph type="body" idx="1"/>
          </p:nvPr>
        </p:nvSpPr>
        <p:spPr/>
        <p:txBody>
          <a:bodyPr/>
          <a:lstStyle/>
          <a:p>
            <a:pPr eaLnBrk="1" hangingPunct="1"/>
            <a:r>
              <a:rPr lang="en-US" sz="4600" smtClean="0"/>
              <a:t>Prohibited from passing </a:t>
            </a:r>
            <a:r>
              <a:rPr lang="en-US" sz="4600" b="1" u="sng" smtClean="0"/>
              <a:t>bills of attainder</a:t>
            </a:r>
          </a:p>
          <a:p>
            <a:pPr lvl="1" eaLnBrk="1" hangingPunct="1"/>
            <a:r>
              <a:rPr lang="en-US" sz="4200" smtClean="0"/>
              <a:t>Laws that punish a person without a jury trial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POWERS DENIED TO CONGRESS</a:t>
            </a:r>
          </a:p>
        </p:txBody>
      </p:sp>
      <p:sp>
        <p:nvSpPr>
          <p:cNvPr id="18435" name="Rectangle 3"/>
          <p:cNvSpPr>
            <a:spLocks noGrp="1" noChangeArrowheads="1"/>
          </p:cNvSpPr>
          <p:nvPr>
            <p:ph type="body" idx="1"/>
          </p:nvPr>
        </p:nvSpPr>
        <p:spPr/>
        <p:txBody>
          <a:bodyPr/>
          <a:lstStyle/>
          <a:p>
            <a:pPr eaLnBrk="1" hangingPunct="1"/>
            <a:r>
              <a:rPr lang="en-US" sz="4800" smtClean="0"/>
              <a:t>No </a:t>
            </a:r>
            <a:r>
              <a:rPr lang="en-US" sz="4800" b="1" u="sng" smtClean="0"/>
              <a:t>ex post facto laws</a:t>
            </a:r>
          </a:p>
          <a:p>
            <a:pPr lvl="1" eaLnBrk="1" hangingPunct="1"/>
            <a:r>
              <a:rPr lang="en-US" sz="4600" smtClean="0"/>
              <a:t>Laws that make an act a crime after it has been committed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4419600"/>
          </a:xfrm>
        </p:spPr>
        <p:txBody>
          <a:bodyPr/>
          <a:lstStyle/>
          <a:p>
            <a:pPr marL="0" indent="0">
              <a:buNone/>
            </a:pPr>
            <a:r>
              <a:rPr lang="en-US" sz="1600" dirty="0"/>
              <a:t>Clauses 1-18:  Congress has the power to…</a:t>
            </a:r>
          </a:p>
          <a:p>
            <a:pPr marL="228600" indent="-228600">
              <a:buFont typeface="+mj-lt"/>
              <a:buAutoNum type="arabicPeriod"/>
            </a:pPr>
            <a:r>
              <a:rPr lang="en-US" sz="1200" dirty="0" smtClean="0"/>
              <a:t> </a:t>
            </a:r>
            <a:r>
              <a:rPr lang="en-US" sz="1400" dirty="0"/>
              <a:t>Collect taxes (All federal taxes must be the same throughout the nation, however.), pay the national debt, and make sure the nation is well defended and looked after. </a:t>
            </a:r>
          </a:p>
          <a:p>
            <a:pPr marL="228600" indent="-228600">
              <a:buFont typeface="+mj-lt"/>
              <a:buAutoNum type="arabicPeriod"/>
            </a:pPr>
            <a:r>
              <a:rPr lang="en-US" sz="1400" dirty="0" smtClean="0"/>
              <a:t> </a:t>
            </a:r>
            <a:r>
              <a:rPr lang="en-US" sz="1400" dirty="0"/>
              <a:t>Borrow money from other nations or institutions.</a:t>
            </a:r>
          </a:p>
          <a:p>
            <a:pPr marL="228600" indent="-228600">
              <a:buFont typeface="+mj-lt"/>
              <a:buAutoNum type="arabicPeriod"/>
            </a:pPr>
            <a:r>
              <a:rPr lang="en-US" sz="1400" dirty="0" smtClean="0"/>
              <a:t> </a:t>
            </a:r>
            <a:r>
              <a:rPr lang="en-US" sz="1400" dirty="0"/>
              <a:t>Manage trade with other nations, trade between the states, and trade with the Native Americans.</a:t>
            </a:r>
          </a:p>
          <a:p>
            <a:pPr marL="228600" indent="-228600">
              <a:buFont typeface="+mj-lt"/>
              <a:buAutoNum type="arabicPeriod"/>
            </a:pPr>
            <a:r>
              <a:rPr lang="en-US" sz="1400" dirty="0" smtClean="0"/>
              <a:t> </a:t>
            </a:r>
            <a:r>
              <a:rPr lang="en-US" sz="1400" dirty="0"/>
              <a:t>Make laws about immigration and bankruptcy that will apply throughout the whole </a:t>
            </a:r>
            <a:r>
              <a:rPr lang="en-US" sz="1400" dirty="0" smtClean="0"/>
              <a:t>country.</a:t>
            </a:r>
          </a:p>
          <a:p>
            <a:pPr marL="228600" indent="-228600">
              <a:buFont typeface="+mj-lt"/>
              <a:buAutoNum type="arabicPeriod"/>
            </a:pPr>
            <a:r>
              <a:rPr lang="en-US" sz="1400" dirty="0" smtClean="0"/>
              <a:t>Create </a:t>
            </a:r>
            <a:r>
              <a:rPr lang="en-US" sz="1400" dirty="0"/>
              <a:t>the money, decide what value it will have, and establish which weights and measurements to base our system on.</a:t>
            </a:r>
          </a:p>
          <a:p>
            <a:pPr marL="228600" indent="-228600">
              <a:buFont typeface="+mj-lt"/>
              <a:buAutoNum type="arabicPeriod"/>
            </a:pPr>
            <a:r>
              <a:rPr lang="en-US" sz="1400" dirty="0" smtClean="0"/>
              <a:t>Punish </a:t>
            </a:r>
            <a:r>
              <a:rPr lang="en-US" sz="1400" dirty="0"/>
              <a:t>anyone who makes counterfeit money.</a:t>
            </a:r>
          </a:p>
          <a:p>
            <a:pPr marL="228600" indent="-228600">
              <a:buFont typeface="+mj-lt"/>
              <a:buAutoNum type="arabicPeriod"/>
            </a:pPr>
            <a:r>
              <a:rPr lang="en-US" sz="1400" dirty="0" smtClean="0"/>
              <a:t> </a:t>
            </a:r>
            <a:r>
              <a:rPr lang="en-US" sz="1400" dirty="0"/>
              <a:t>Establish post offices, run the federal postal system, and build roads.</a:t>
            </a:r>
          </a:p>
          <a:p>
            <a:pPr marL="228600" indent="-228600">
              <a:buFont typeface="+mj-lt"/>
              <a:buAutoNum type="arabicPeriod"/>
            </a:pPr>
            <a:r>
              <a:rPr lang="en-US" sz="1400" dirty="0" smtClean="0"/>
              <a:t>Encourage </a:t>
            </a:r>
            <a:r>
              <a:rPr lang="en-US" sz="1400" dirty="0"/>
              <a:t>scientific discovery and the arts by giving authors and inventors the sole rights (known as a Patent) to their creations for a limited time.</a:t>
            </a:r>
          </a:p>
          <a:p>
            <a:pPr marL="228600" indent="-228600">
              <a:buFont typeface="+mj-lt"/>
              <a:buAutoNum type="arabicPeriod"/>
            </a:pPr>
            <a:r>
              <a:rPr lang="en-US" sz="1400" dirty="0" smtClean="0"/>
              <a:t> </a:t>
            </a:r>
            <a:r>
              <a:rPr lang="en-US" sz="1400" dirty="0"/>
              <a:t>Create localized court systems that will be inferior to the Supreme Court.</a:t>
            </a:r>
          </a:p>
          <a:p>
            <a:pPr marL="228600" indent="-228600">
              <a:buFont typeface="+mj-lt"/>
              <a:buAutoNum type="arabicPeriod"/>
            </a:pPr>
            <a:r>
              <a:rPr lang="en-US" sz="1400" dirty="0" smtClean="0"/>
              <a:t> </a:t>
            </a:r>
            <a:r>
              <a:rPr lang="en-US" sz="1400" dirty="0"/>
              <a:t>Punish pirates and anyone who commits a felony at sea, as well as anyone who violates the laws between nations (otherwise known as international law).</a:t>
            </a:r>
          </a:p>
          <a:p>
            <a:pPr marL="228600" indent="-228600">
              <a:buFont typeface="+mj-lt"/>
              <a:buAutoNum type="arabicPeriod"/>
            </a:pPr>
            <a:r>
              <a:rPr lang="en-US" sz="1400" dirty="0" smtClean="0"/>
              <a:t> </a:t>
            </a:r>
            <a:r>
              <a:rPr lang="en-US" sz="1400" dirty="0"/>
              <a:t>Declare war, hire mercenaries, get revenge on the enemy in wartime, and make laws about the treatment of prisoners.</a:t>
            </a:r>
          </a:p>
          <a:p>
            <a:pPr marL="228600" indent="-228600">
              <a:buFont typeface="+mj-lt"/>
              <a:buAutoNum type="arabicPeriod"/>
            </a:pPr>
            <a:r>
              <a:rPr lang="en-US" sz="1400" dirty="0" smtClean="0"/>
              <a:t> </a:t>
            </a:r>
            <a:r>
              <a:rPr lang="en-US" sz="1400" dirty="0"/>
              <a:t>Raise an army, but with only enough funding to last for two years.</a:t>
            </a:r>
          </a:p>
          <a:p>
            <a:pPr marL="228600" indent="-228600">
              <a:buFont typeface="+mj-lt"/>
              <a:buAutoNum type="arabicPeriod"/>
            </a:pPr>
            <a:r>
              <a:rPr lang="en-US" sz="1400" dirty="0" smtClean="0"/>
              <a:t>Establish </a:t>
            </a:r>
            <a:r>
              <a:rPr lang="en-US" sz="1400" dirty="0"/>
              <a:t>and provide for a navy.</a:t>
            </a:r>
          </a:p>
          <a:p>
            <a:pPr marL="228600" indent="-228600">
              <a:buFont typeface="+mj-lt"/>
              <a:buAutoNum type="arabicPeriod"/>
            </a:pPr>
            <a:r>
              <a:rPr lang="en-US" sz="1400" dirty="0" smtClean="0"/>
              <a:t> </a:t>
            </a:r>
            <a:r>
              <a:rPr lang="en-US" sz="1400" dirty="0"/>
              <a:t>Make rules for the government, the army, and the navy.</a:t>
            </a:r>
          </a:p>
          <a:p>
            <a:pPr marL="228600" indent="-228600">
              <a:buFont typeface="+mj-lt"/>
              <a:buAutoNum type="arabicPeriod"/>
            </a:pPr>
            <a:r>
              <a:rPr lang="en-US" sz="1400" dirty="0" smtClean="0"/>
              <a:t> </a:t>
            </a:r>
            <a:r>
              <a:rPr lang="en-US" sz="1400" dirty="0"/>
              <a:t>Pull together a militia (today’s National Guard) when necessary to enforce the laws, quell uprisings, and stop any invaders.</a:t>
            </a:r>
          </a:p>
          <a:p>
            <a:pPr marL="228600" indent="-228600">
              <a:buFont typeface="+mj-lt"/>
              <a:buAutoNum type="arabicPeriod"/>
            </a:pPr>
            <a:r>
              <a:rPr lang="en-US" sz="1400" dirty="0" smtClean="0"/>
              <a:t> </a:t>
            </a:r>
            <a:r>
              <a:rPr lang="en-US" sz="1400" dirty="0"/>
              <a:t>Organize, train, and arm the militia, as well as govern the part used for national security.  The states will get to appoint their officers and train the militia, but the militia will always be subordinate to the needs of the country as dictated by Congress</a:t>
            </a:r>
            <a:r>
              <a:rPr lang="en-US" sz="1400" dirty="0" smtClean="0"/>
              <a:t>.</a:t>
            </a:r>
          </a:p>
          <a:p>
            <a:pPr marL="228600" indent="-228600">
              <a:buFont typeface="+mj-lt"/>
              <a:buAutoNum type="arabicPeriod"/>
            </a:pPr>
            <a:r>
              <a:rPr lang="en-US" sz="1400" dirty="0" smtClean="0"/>
              <a:t> </a:t>
            </a:r>
            <a:r>
              <a:rPr lang="en-US" sz="1400" dirty="0"/>
              <a:t>Make all the laws that have to do with the new capital – an area less than ten miles square to be chosen at a later date – and its suburbs, including make sure there is a sufficient military presence to protect the new seat of the government.</a:t>
            </a:r>
          </a:p>
          <a:p>
            <a:pPr marL="228600" indent="-228600">
              <a:buFont typeface="+mj-lt"/>
              <a:buAutoNum type="arabicPeriod"/>
            </a:pPr>
            <a:r>
              <a:rPr lang="en-US" sz="1400" dirty="0" smtClean="0"/>
              <a:t> </a:t>
            </a:r>
            <a:r>
              <a:rPr lang="en-US" sz="1400" dirty="0"/>
              <a:t>Make any law they think necessary and proper to help them in performing these duties, and any others that this document grants them or any other department or office.</a:t>
            </a:r>
          </a:p>
          <a:p>
            <a:pPr marL="514350" indent="-514350">
              <a:buFont typeface="+mj-lt"/>
              <a:buAutoNum type="arabicPeriod"/>
            </a:pPr>
            <a:endParaRPr lang="en-US" dirty="0"/>
          </a:p>
        </p:txBody>
      </p:sp>
    </p:spTree>
    <p:extLst>
      <p:ext uri="{BB962C8B-B14F-4D97-AF65-F5344CB8AC3E}">
        <p14:creationId xmlns:p14="http://schemas.microsoft.com/office/powerpoint/2010/main" val="830315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0"/>
            <a:ext cx="7772400" cy="1066800"/>
          </a:xfrm>
        </p:spPr>
        <p:txBody>
          <a:bodyPr/>
          <a:lstStyle/>
          <a:p>
            <a:r>
              <a:rPr lang="en-US" smtClean="0"/>
              <a:t>Assignment</a:t>
            </a:r>
          </a:p>
        </p:txBody>
      </p:sp>
      <p:sp>
        <p:nvSpPr>
          <p:cNvPr id="10243" name="Content Placeholder 5"/>
          <p:cNvSpPr>
            <a:spLocks noGrp="1"/>
          </p:cNvSpPr>
          <p:nvPr>
            <p:ph idx="1"/>
          </p:nvPr>
        </p:nvSpPr>
        <p:spPr>
          <a:xfrm>
            <a:off x="457200" y="1295400"/>
            <a:ext cx="8686800" cy="5105400"/>
          </a:xfrm>
        </p:spPr>
        <p:txBody>
          <a:bodyPr/>
          <a:lstStyle/>
          <a:p>
            <a:r>
              <a:rPr lang="en-US" dirty="0" smtClean="0"/>
              <a:t>All superheroes have powers. Think of a comic book character who comes to mind.</a:t>
            </a:r>
          </a:p>
          <a:p>
            <a:r>
              <a:rPr lang="en-US" sz="3000" b="1" u="sng" dirty="0" smtClean="0"/>
              <a:t>Choose one of the implied or expressed powers &amp; make a Congressional superhero character. Explain the character &amp; how his/her power is important!</a:t>
            </a:r>
          </a:p>
          <a:p>
            <a:r>
              <a:rPr lang="en-US" dirty="0" smtClean="0"/>
              <a:t>Then, think of a villain. How is this power going to defeat the villain</a:t>
            </a:r>
            <a:r>
              <a:rPr lang="en-US" smtClean="0"/>
              <a:t>? </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Electoral Duties</a:t>
            </a:r>
          </a:p>
        </p:txBody>
      </p:sp>
      <p:sp>
        <p:nvSpPr>
          <p:cNvPr id="71683" name="Rectangle 3"/>
          <p:cNvSpPr>
            <a:spLocks noGrp="1" noChangeArrowheads="1"/>
          </p:cNvSpPr>
          <p:nvPr>
            <p:ph type="body" idx="1"/>
          </p:nvPr>
        </p:nvSpPr>
        <p:spPr>
          <a:xfrm>
            <a:off x="304800" y="1371600"/>
            <a:ext cx="8153400" cy="4114800"/>
          </a:xfrm>
        </p:spPr>
        <p:txBody>
          <a:bodyPr/>
          <a:lstStyle/>
          <a:p>
            <a:pPr eaLnBrk="1" hangingPunct="1">
              <a:defRPr/>
            </a:pPr>
            <a:r>
              <a:rPr lang="en-US" altLang="en-US" dirty="0" smtClean="0"/>
              <a:t>The House may be called on to elect the President if no candidate receives a majority of electoral votes</a:t>
            </a:r>
          </a:p>
          <a:p>
            <a:pPr eaLnBrk="1" hangingPunct="1">
              <a:defRPr/>
            </a:pPr>
            <a:r>
              <a:rPr lang="en-US" altLang="en-US" dirty="0" smtClean="0"/>
              <a:t>Under the same circumstances, the Senate may be called on to elect the Vice President</a:t>
            </a:r>
          </a:p>
        </p:txBody>
      </p:sp>
    </p:spTree>
    <p:extLst>
      <p:ext uri="{BB962C8B-B14F-4D97-AF65-F5344CB8AC3E}">
        <p14:creationId xmlns:p14="http://schemas.microsoft.com/office/powerpoint/2010/main" val="110059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2" dur="5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0886"/>
            <a:ext cx="7772400" cy="1143000"/>
          </a:xfrm>
        </p:spPr>
        <p:txBody>
          <a:bodyPr/>
          <a:lstStyle/>
          <a:p>
            <a:pPr eaLnBrk="1" hangingPunct="1"/>
            <a:r>
              <a:rPr lang="en-US" dirty="0" smtClean="0"/>
              <a:t>Expressed Powers</a:t>
            </a:r>
          </a:p>
        </p:txBody>
      </p:sp>
      <p:sp>
        <p:nvSpPr>
          <p:cNvPr id="7171" name="Rectangle 3"/>
          <p:cNvSpPr>
            <a:spLocks noGrp="1" noChangeArrowheads="1"/>
          </p:cNvSpPr>
          <p:nvPr>
            <p:ph type="body" sz="half" idx="1"/>
          </p:nvPr>
        </p:nvSpPr>
        <p:spPr>
          <a:xfrm>
            <a:off x="152400" y="1540259"/>
            <a:ext cx="4800600" cy="4708141"/>
          </a:xfrm>
        </p:spPr>
        <p:txBody>
          <a:bodyPr/>
          <a:lstStyle/>
          <a:p>
            <a:pPr eaLnBrk="1" hangingPunct="1"/>
            <a:r>
              <a:rPr lang="en-US" sz="2800" u="sng" dirty="0" smtClean="0"/>
              <a:t>SPECIFICALLY </a:t>
            </a:r>
            <a:r>
              <a:rPr lang="en-US" sz="2800" dirty="0" smtClean="0"/>
              <a:t>listed in the Constitution</a:t>
            </a:r>
          </a:p>
          <a:p>
            <a:pPr eaLnBrk="1" hangingPunct="1"/>
            <a:r>
              <a:rPr lang="en-US" sz="2800" dirty="0" smtClean="0"/>
              <a:t>Power to tax</a:t>
            </a:r>
          </a:p>
          <a:p>
            <a:pPr eaLnBrk="1" hangingPunct="1"/>
            <a:r>
              <a:rPr lang="en-US" sz="2800" dirty="0" smtClean="0"/>
              <a:t>Power to borrow</a:t>
            </a:r>
          </a:p>
          <a:p>
            <a:pPr eaLnBrk="1" hangingPunct="1"/>
            <a:r>
              <a:rPr lang="en-US" sz="2800" dirty="0" smtClean="0"/>
              <a:t>Power to regulate trade and selling of goods (commerce)</a:t>
            </a:r>
          </a:p>
          <a:p>
            <a:pPr eaLnBrk="1" hangingPunct="1"/>
            <a:r>
              <a:rPr lang="en-US" sz="2800" dirty="0" smtClean="0"/>
              <a:t>Power to print currency and make coins</a:t>
            </a:r>
          </a:p>
        </p:txBody>
      </p:sp>
      <p:pic>
        <p:nvPicPr>
          <p:cNvPr id="4100" name="Picture 5" descr="TaxReady.jpg                                                   000354BDMacintosh HD                   BD5BFB18:"/>
          <p:cNvPicPr>
            <a:picLocks noGrp="1" noChangeAspect="1" noChangeArrowheads="1"/>
          </p:cNvPicPr>
          <p:nvPr>
            <p:ph sz="half" idx="2"/>
          </p:nvPr>
        </p:nvPicPr>
        <p:blipFill>
          <a:blip r:embed="rId4"/>
          <a:srcRect/>
          <a:stretch>
            <a:fillRect/>
          </a:stretch>
        </p:blipFill>
        <p:spPr>
          <a:xfrm>
            <a:off x="5257800" y="1540259"/>
            <a:ext cx="3657600" cy="455574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body" sz="half" idx="2"/>
          </p:nvPr>
        </p:nvSpPr>
        <p:spPr>
          <a:xfrm>
            <a:off x="4648200" y="1676400"/>
            <a:ext cx="4343400" cy="4114800"/>
          </a:xfrm>
        </p:spPr>
        <p:txBody>
          <a:bodyPr/>
          <a:lstStyle/>
          <a:p>
            <a:pPr eaLnBrk="1" hangingPunct="1"/>
            <a:r>
              <a:rPr lang="en-US" sz="2400" dirty="0" smtClean="0"/>
              <a:t>Foreign Relations Powers</a:t>
            </a:r>
          </a:p>
          <a:p>
            <a:pPr eaLnBrk="1" hangingPunct="1"/>
            <a:r>
              <a:rPr lang="en-US" sz="2400" dirty="0" smtClean="0"/>
              <a:t>War Powers</a:t>
            </a:r>
          </a:p>
          <a:p>
            <a:pPr eaLnBrk="1" hangingPunct="1"/>
            <a:r>
              <a:rPr lang="en-US" sz="2400" dirty="0" smtClean="0"/>
              <a:t>Naturalization Powers</a:t>
            </a:r>
          </a:p>
          <a:p>
            <a:pPr eaLnBrk="1" hangingPunct="1"/>
            <a:r>
              <a:rPr lang="en-US" sz="2400" dirty="0" smtClean="0"/>
              <a:t>Postal Power</a:t>
            </a:r>
          </a:p>
          <a:p>
            <a:pPr eaLnBrk="1" hangingPunct="1"/>
            <a:r>
              <a:rPr lang="en-US" sz="2400" dirty="0" smtClean="0"/>
              <a:t>Copyrights and Patents</a:t>
            </a:r>
          </a:p>
          <a:p>
            <a:pPr eaLnBrk="1" hangingPunct="1"/>
            <a:r>
              <a:rPr lang="en-US" sz="2400" dirty="0" smtClean="0"/>
              <a:t>Weights and Measurements</a:t>
            </a:r>
          </a:p>
          <a:p>
            <a:pPr eaLnBrk="1" hangingPunct="1"/>
            <a:r>
              <a:rPr lang="en-US" sz="2400" dirty="0" smtClean="0"/>
              <a:t>Power over Territories</a:t>
            </a:r>
          </a:p>
          <a:p>
            <a:pPr eaLnBrk="1" hangingPunct="1"/>
            <a:r>
              <a:rPr lang="en-US" sz="2400" dirty="0" smtClean="0"/>
              <a:t>Judicial Powers – create lower courts</a:t>
            </a:r>
          </a:p>
        </p:txBody>
      </p:sp>
      <p:pic>
        <p:nvPicPr>
          <p:cNvPr id="5123" name="Picture 5" descr="PostOffice2.jpg                                                000354BDMacintosh HD                   BD5BFB18:"/>
          <p:cNvPicPr>
            <a:picLocks noGrp="1" noChangeAspect="1" noChangeArrowheads="1"/>
          </p:cNvPicPr>
          <p:nvPr>
            <p:ph sz="half" idx="1"/>
          </p:nvPr>
        </p:nvPicPr>
        <p:blipFill>
          <a:blip r:embed="rId4"/>
          <a:srcRect/>
          <a:stretch>
            <a:fillRect/>
          </a:stretch>
        </p:blipFill>
        <p:spPr>
          <a:xfrm>
            <a:off x="118148" y="2057400"/>
            <a:ext cx="4377652" cy="3352800"/>
          </a:xfrm>
        </p:spPr>
      </p:pic>
      <p:sp>
        <p:nvSpPr>
          <p:cNvPr id="5124" name="TextBox 3"/>
          <p:cNvSpPr txBox="1">
            <a:spLocks noChangeArrowheads="1"/>
          </p:cNvSpPr>
          <p:nvPr/>
        </p:nvSpPr>
        <p:spPr bwMode="auto">
          <a:xfrm>
            <a:off x="762000" y="533400"/>
            <a:ext cx="7772400" cy="1077913"/>
          </a:xfrm>
          <a:prstGeom prst="rect">
            <a:avLst/>
          </a:prstGeom>
          <a:noFill/>
          <a:ln w="9525">
            <a:noFill/>
            <a:miter lim="800000"/>
            <a:headEnd/>
            <a:tailEnd/>
          </a:ln>
        </p:spPr>
        <p:txBody>
          <a:bodyPr>
            <a:spAutoFit/>
          </a:bodyPr>
          <a:lstStyle/>
          <a:p>
            <a:r>
              <a:rPr lang="en-US" sz="3200" dirty="0"/>
              <a:t>More Expressed Powers – Specifically Listed in Constitution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6">
                                            <p:txEl>
                                              <p:pRg st="3" end="3"/>
                                            </p:txEl>
                                          </p:spTgt>
                                        </p:tgtEl>
                                        <p:attrNameLst>
                                          <p:attrName>style.visibility</p:attrName>
                                        </p:attrNameLst>
                                      </p:cBhvr>
                                      <p:to>
                                        <p:strVal val="visible"/>
                                      </p:to>
                                    </p:set>
                                    <p:anim calcmode="lin" valueType="num">
                                      <p:cBhvr additive="base">
                                        <p:cTn id="25"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6">
                                            <p:txEl>
                                              <p:pRg st="4" end="4"/>
                                            </p:txEl>
                                          </p:spTgt>
                                        </p:tgtEl>
                                        <p:attrNameLst>
                                          <p:attrName>style.visibility</p:attrName>
                                        </p:attrNameLst>
                                      </p:cBhvr>
                                      <p:to>
                                        <p:strVal val="visible"/>
                                      </p:to>
                                    </p:set>
                                    <p:anim calcmode="lin" valueType="num">
                                      <p:cBhvr additive="base">
                                        <p:cTn id="31" dur="500" fill="hold"/>
                                        <p:tgtEl>
                                          <p:spTgt spid="819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6">
                                            <p:txEl>
                                              <p:pRg st="5" end="5"/>
                                            </p:txEl>
                                          </p:spTgt>
                                        </p:tgtEl>
                                        <p:attrNameLst>
                                          <p:attrName>style.visibility</p:attrName>
                                        </p:attrNameLst>
                                      </p:cBhvr>
                                      <p:to>
                                        <p:strVal val="visible"/>
                                      </p:to>
                                    </p:set>
                                    <p:anim calcmode="lin" valueType="num">
                                      <p:cBhvr additive="base">
                                        <p:cTn id="37" dur="500" fill="hold"/>
                                        <p:tgtEl>
                                          <p:spTgt spid="819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6">
                                            <p:txEl>
                                              <p:pRg st="6" end="6"/>
                                            </p:txEl>
                                          </p:spTgt>
                                        </p:tgtEl>
                                        <p:attrNameLst>
                                          <p:attrName>style.visibility</p:attrName>
                                        </p:attrNameLst>
                                      </p:cBhvr>
                                      <p:to>
                                        <p:strVal val="visible"/>
                                      </p:to>
                                    </p:set>
                                    <p:anim calcmode="lin" valueType="num">
                                      <p:cBhvr additive="base">
                                        <p:cTn id="43" dur="500" fill="hold"/>
                                        <p:tgtEl>
                                          <p:spTgt spid="819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6">
                                            <p:txEl>
                                              <p:pRg st="7" end="7"/>
                                            </p:txEl>
                                          </p:spTgt>
                                        </p:tgtEl>
                                        <p:attrNameLst>
                                          <p:attrName>style.visibility</p:attrName>
                                        </p:attrNameLst>
                                      </p:cBhvr>
                                      <p:to>
                                        <p:strVal val="visible"/>
                                      </p:to>
                                    </p:set>
                                    <p:anim calcmode="lin" valueType="num">
                                      <p:cBhvr additive="base">
                                        <p:cTn id="49" dur="500" fill="hold"/>
                                        <p:tgtEl>
                                          <p:spTgt spid="819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9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Implied Powers</a:t>
            </a:r>
          </a:p>
        </p:txBody>
      </p:sp>
      <p:sp>
        <p:nvSpPr>
          <p:cNvPr id="9219" name="Rectangle 3"/>
          <p:cNvSpPr>
            <a:spLocks noGrp="1" noChangeArrowheads="1"/>
          </p:cNvSpPr>
          <p:nvPr>
            <p:ph type="body" sz="half" idx="1"/>
          </p:nvPr>
        </p:nvSpPr>
        <p:spPr>
          <a:xfrm>
            <a:off x="228600" y="1981200"/>
            <a:ext cx="4800600" cy="4114800"/>
          </a:xfrm>
        </p:spPr>
        <p:txBody>
          <a:bodyPr/>
          <a:lstStyle/>
          <a:p>
            <a:pPr eaLnBrk="1" hangingPunct="1">
              <a:lnSpc>
                <a:spcPct val="90000"/>
              </a:lnSpc>
            </a:pPr>
            <a:r>
              <a:rPr lang="en-US" sz="2800" dirty="0" smtClean="0"/>
              <a:t>Powers </a:t>
            </a:r>
            <a:r>
              <a:rPr lang="en-US" sz="2800" u="sng" dirty="0" smtClean="0"/>
              <a:t>NOT WRITTEN </a:t>
            </a:r>
            <a:r>
              <a:rPr lang="en-US" sz="2800" dirty="0" smtClean="0"/>
              <a:t>in the Constitution, but suggested</a:t>
            </a:r>
          </a:p>
          <a:p>
            <a:pPr eaLnBrk="1" hangingPunct="1">
              <a:lnSpc>
                <a:spcPct val="90000"/>
              </a:lnSpc>
            </a:pPr>
            <a:r>
              <a:rPr lang="en-US" sz="2800" dirty="0" smtClean="0"/>
              <a:t>Necessary and Proper Clause</a:t>
            </a:r>
          </a:p>
          <a:p>
            <a:pPr eaLnBrk="1" hangingPunct="1">
              <a:lnSpc>
                <a:spcPct val="90000"/>
              </a:lnSpc>
            </a:pPr>
            <a:r>
              <a:rPr lang="en-US" sz="2800" dirty="0" smtClean="0"/>
              <a:t>Also known as </a:t>
            </a:r>
            <a:r>
              <a:rPr lang="en-US" sz="2800" u="sng" dirty="0" smtClean="0"/>
              <a:t>elastic</a:t>
            </a:r>
            <a:r>
              <a:rPr lang="en-US" sz="2800" dirty="0" smtClean="0"/>
              <a:t> clause</a:t>
            </a:r>
          </a:p>
          <a:p>
            <a:pPr eaLnBrk="1" hangingPunct="1">
              <a:lnSpc>
                <a:spcPct val="90000"/>
              </a:lnSpc>
            </a:pPr>
            <a:r>
              <a:rPr lang="en-US" sz="2800" dirty="0" smtClean="0"/>
              <a:t>Powers that Congress needs in order to conduct its business</a:t>
            </a:r>
          </a:p>
        </p:txBody>
      </p:sp>
      <p:pic>
        <p:nvPicPr>
          <p:cNvPr id="6148" name="Picture 5" descr="63251-elastic.gif                                              000354BDMacintosh HD                   BD5BFB18:"/>
          <p:cNvPicPr>
            <a:picLocks noGrp="1" noChangeAspect="1" noChangeArrowheads="1"/>
          </p:cNvPicPr>
          <p:nvPr>
            <p:ph sz="half" idx="2"/>
          </p:nvPr>
        </p:nvPicPr>
        <p:blipFill>
          <a:blip r:embed="rId4"/>
          <a:srcRect/>
          <a:stretch>
            <a:fillRect/>
          </a:stretch>
        </p:blipFill>
        <p:spPr>
          <a:xfrm>
            <a:off x="5029200" y="1992086"/>
            <a:ext cx="3810000" cy="25606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body" sz="half" idx="2"/>
          </p:nvPr>
        </p:nvSpPr>
        <p:spPr>
          <a:xfrm>
            <a:off x="3754664" y="1622990"/>
            <a:ext cx="5187950" cy="4114800"/>
          </a:xfrm>
        </p:spPr>
        <p:txBody>
          <a:bodyPr/>
          <a:lstStyle/>
          <a:p>
            <a:pPr eaLnBrk="1" hangingPunct="1"/>
            <a:r>
              <a:rPr lang="en-US" sz="2800" dirty="0" smtClean="0"/>
              <a:t>Examples include:</a:t>
            </a:r>
          </a:p>
          <a:p>
            <a:pPr lvl="1" eaLnBrk="1" hangingPunct="1"/>
            <a:r>
              <a:rPr lang="en-US" dirty="0" smtClean="0"/>
              <a:t>Establishing the Federal Reserve</a:t>
            </a:r>
          </a:p>
          <a:p>
            <a:pPr lvl="1" eaLnBrk="1" hangingPunct="1"/>
            <a:r>
              <a:rPr lang="en-US" dirty="0" smtClean="0"/>
              <a:t>Making tax evasion a crime</a:t>
            </a:r>
          </a:p>
          <a:p>
            <a:pPr lvl="1" eaLnBrk="1" hangingPunct="1"/>
            <a:r>
              <a:rPr lang="en-US" dirty="0" smtClean="0"/>
              <a:t>Establishing federal aid programs</a:t>
            </a:r>
          </a:p>
          <a:p>
            <a:pPr lvl="1" eaLnBrk="1" hangingPunct="1"/>
            <a:r>
              <a:rPr lang="en-US" dirty="0" smtClean="0"/>
              <a:t>Drafting an army</a:t>
            </a:r>
          </a:p>
          <a:p>
            <a:pPr lvl="1" eaLnBrk="1" hangingPunct="1"/>
            <a:r>
              <a:rPr lang="en-US" dirty="0" smtClean="0"/>
              <a:t>Setting minimum wages and maximum work hours</a:t>
            </a:r>
          </a:p>
        </p:txBody>
      </p:sp>
      <p:pic>
        <p:nvPicPr>
          <p:cNvPr id="7171" name="Picture 5" descr="I-Want-You-for-US-Ar#B0C63.jpeg                                000354BDMacintosh HD                   BD5BFB18:"/>
          <p:cNvPicPr>
            <a:picLocks noGrp="1" noChangeAspect="1" noChangeArrowheads="1"/>
          </p:cNvPicPr>
          <p:nvPr>
            <p:ph sz="half" idx="1"/>
          </p:nvPr>
        </p:nvPicPr>
        <p:blipFill>
          <a:blip r:embed="rId3"/>
          <a:srcRect/>
          <a:stretch>
            <a:fillRect/>
          </a:stretch>
        </p:blipFill>
        <p:spPr>
          <a:xfrm>
            <a:off x="304800" y="1578938"/>
            <a:ext cx="3422650" cy="4517062"/>
          </a:xfrm>
        </p:spPr>
      </p:pic>
      <p:sp>
        <p:nvSpPr>
          <p:cNvPr id="7172" name="TextBox 3"/>
          <p:cNvSpPr txBox="1">
            <a:spLocks noChangeArrowheads="1"/>
          </p:cNvSpPr>
          <p:nvPr/>
        </p:nvSpPr>
        <p:spPr bwMode="auto">
          <a:xfrm>
            <a:off x="1066800" y="533400"/>
            <a:ext cx="6400800" cy="769938"/>
          </a:xfrm>
          <a:prstGeom prst="rect">
            <a:avLst/>
          </a:prstGeom>
          <a:noFill/>
          <a:ln w="9525">
            <a:noFill/>
            <a:miter lim="800000"/>
            <a:headEnd/>
            <a:tailEnd/>
          </a:ln>
        </p:spPr>
        <p:txBody>
          <a:bodyPr>
            <a:spAutoFit/>
          </a:bodyPr>
          <a:lstStyle/>
          <a:p>
            <a:r>
              <a:rPr lang="en-US" sz="4400" dirty="0"/>
              <a:t>         Implied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anim calcmode="lin" valueType="num">
                                      <p:cBhvr additive="base">
                                        <p:cTn id="11"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anim calcmode="lin" valueType="num">
                                      <p:cBhvr additive="base">
                                        <p:cTn id="15"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anim calcmode="lin" valueType="num">
                                      <p:cBhvr additive="base">
                                        <p:cTn id="19" dur="50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anim calcmode="lin" valueType="num">
                                      <p:cBhvr additive="base">
                                        <p:cTn id="23" dur="500" fill="hold"/>
                                        <p:tgtEl>
                                          <p:spTgt spid="1024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anim calcmode="lin" valueType="num">
                                      <p:cBhvr additive="base">
                                        <p:cTn id="27" dur="500" fill="hold"/>
                                        <p:tgtEl>
                                          <p:spTgt spid="1024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81940"/>
            <a:ext cx="7772400" cy="1143000"/>
          </a:xfrm>
        </p:spPr>
        <p:txBody>
          <a:bodyPr/>
          <a:lstStyle/>
          <a:p>
            <a:pPr eaLnBrk="1" hangingPunct="1"/>
            <a:r>
              <a:rPr lang="en-US" altLang="en-US" dirty="0" smtClean="0"/>
              <a:t>Strict vs Liberal Constructionism</a:t>
            </a:r>
          </a:p>
        </p:txBody>
      </p:sp>
      <p:sp>
        <p:nvSpPr>
          <p:cNvPr id="48131" name="Rectangle 3"/>
          <p:cNvSpPr>
            <a:spLocks noGrp="1" noChangeArrowheads="1"/>
          </p:cNvSpPr>
          <p:nvPr>
            <p:ph type="body" idx="1"/>
          </p:nvPr>
        </p:nvSpPr>
        <p:spPr>
          <a:xfrm>
            <a:off x="681990" y="1295400"/>
            <a:ext cx="8229600" cy="3352800"/>
          </a:xfrm>
        </p:spPr>
        <p:txBody>
          <a:bodyPr/>
          <a:lstStyle/>
          <a:p>
            <a:pPr eaLnBrk="1" hangingPunct="1">
              <a:defRPr/>
            </a:pPr>
            <a:r>
              <a:rPr lang="en-US" altLang="en-US" dirty="0" smtClean="0"/>
              <a:t>Strict constructionists believe Congress should exercise only its expressed powers and those implied powers absolutely necessary to carry out those expressed powers</a:t>
            </a:r>
            <a:endParaRPr lang="en-US" altLang="en-US" dirty="0"/>
          </a:p>
          <a:p>
            <a:pPr eaLnBrk="1" hangingPunct="1">
              <a:defRPr/>
            </a:pPr>
            <a:r>
              <a:rPr lang="en-US" altLang="en-US" dirty="0" smtClean="0"/>
              <a:t>Ex. Thomas Jefferson, Ron Swanson (pop-culture)</a:t>
            </a:r>
          </a:p>
          <a:p>
            <a:pPr marL="0" indent="0" eaLnBrk="1" hangingPunct="1">
              <a:buNone/>
              <a:defRPr/>
            </a:pPr>
            <a:r>
              <a:rPr lang="en-US" altLang="en-US" dirty="0" smtClean="0"/>
              <a:t> </a:t>
            </a:r>
          </a:p>
        </p:txBody>
      </p:sp>
      <p:pic>
        <p:nvPicPr>
          <p:cNvPr id="1024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22378"/>
            <a:ext cx="4194175" cy="269508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4419601"/>
            <a:ext cx="4150745" cy="233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85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7"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Strict vs Liberal Constructionism</a:t>
            </a:r>
          </a:p>
        </p:txBody>
      </p:sp>
      <p:sp>
        <p:nvSpPr>
          <p:cNvPr id="49155" name="Rectangle 3"/>
          <p:cNvSpPr>
            <a:spLocks noGrp="1" noChangeArrowheads="1"/>
          </p:cNvSpPr>
          <p:nvPr>
            <p:ph type="body" idx="1"/>
          </p:nvPr>
        </p:nvSpPr>
        <p:spPr>
          <a:xfrm>
            <a:off x="381000" y="1066800"/>
            <a:ext cx="8763000" cy="4114800"/>
          </a:xfrm>
        </p:spPr>
        <p:txBody>
          <a:bodyPr/>
          <a:lstStyle/>
          <a:p>
            <a:pPr eaLnBrk="1" hangingPunct="1">
              <a:defRPr/>
            </a:pPr>
            <a:r>
              <a:rPr lang="en-US" altLang="en-US" dirty="0" smtClean="0"/>
              <a:t>the </a:t>
            </a:r>
            <a:r>
              <a:rPr lang="en-US" altLang="en-US" dirty="0"/>
              <a:t>powers given to Congress, in interpretation </a:t>
            </a:r>
            <a:r>
              <a:rPr lang="en-US" altLang="en-US" dirty="0" smtClean="0"/>
              <a:t>Liberal Constructionists believe in a broad interpretation of that has extended the powers of the Federal Government far beyond the plans of the original Framers of the Constitution</a:t>
            </a:r>
          </a:p>
          <a:p>
            <a:pPr eaLnBrk="1" hangingPunct="1">
              <a:defRPr/>
            </a:pPr>
            <a:r>
              <a:rPr lang="en-US" altLang="en-US" dirty="0" smtClean="0"/>
              <a:t>Ex. Alexander Hamilton</a:t>
            </a:r>
          </a:p>
        </p:txBody>
      </p:sp>
      <p:pic>
        <p:nvPicPr>
          <p:cNvPr id="9218" name="Picture 2" descr="Image result for leslie knope quotes local gover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581826"/>
            <a:ext cx="2095500" cy="31995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lexander hamilton quote on strong govern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4621103"/>
            <a:ext cx="45339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theme/theme1.xml><?xml version="1.0" encoding="utf-8"?>
<a:theme xmlns:a="http://schemas.openxmlformats.org/drawingml/2006/main" name="Blank Presentation">
  <a:themeElements>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9"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2383</TotalTime>
  <Words>2636</Words>
  <Application>Microsoft Office PowerPoint</Application>
  <PresentationFormat>On-screen Show (4:3)</PresentationFormat>
  <Paragraphs>265</Paragraphs>
  <Slides>39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Times</vt:lpstr>
      <vt:lpstr>Wingdings</vt:lpstr>
      <vt:lpstr>Blank Presentation</vt:lpstr>
      <vt:lpstr>Powers of Congress (Article I)</vt:lpstr>
      <vt:lpstr>Powers of Congress</vt:lpstr>
      <vt:lpstr>Expressed Powers </vt:lpstr>
      <vt:lpstr>Expressed Powers</vt:lpstr>
      <vt:lpstr>PowerPoint Presentation</vt:lpstr>
      <vt:lpstr>Implied Powers</vt:lpstr>
      <vt:lpstr>PowerPoint Presentation</vt:lpstr>
      <vt:lpstr>Strict vs Liberal Constructionism</vt:lpstr>
      <vt:lpstr>Strict vs Liberal Constructionism</vt:lpstr>
      <vt:lpstr>The Battle over Implied Powers</vt:lpstr>
      <vt:lpstr>McCulloch v. Maryland (1819)</vt:lpstr>
      <vt:lpstr>McCulloch v. Maryland (1819)</vt:lpstr>
      <vt:lpstr>McCulloch v. Maryland (1819)</vt:lpstr>
      <vt:lpstr>The Battle over Implied Powers</vt:lpstr>
      <vt:lpstr>PowerPoint Presentation</vt:lpstr>
      <vt:lpstr>Expressed vs. Implied Powers</vt:lpstr>
      <vt:lpstr>LEGISLATIVE POWERS</vt:lpstr>
      <vt:lpstr>LEGISLATIVE POWERS</vt:lpstr>
      <vt:lpstr>LEGISLATIVE POWERS</vt:lpstr>
      <vt:lpstr>LEGISLATIVE POWERS</vt:lpstr>
      <vt:lpstr>LEGISLATIVE POWERS</vt:lpstr>
      <vt:lpstr>The Non-legislative Powers</vt:lpstr>
      <vt:lpstr>Constitutional Amendments</vt:lpstr>
      <vt:lpstr>Election Duties (12th Amendment)</vt:lpstr>
      <vt:lpstr>Impeachment</vt:lpstr>
      <vt:lpstr>Impeachment of Bill Clinton</vt:lpstr>
      <vt:lpstr>Bill Clinton Impeachment</vt:lpstr>
      <vt:lpstr>PowerPoint Presentation</vt:lpstr>
      <vt:lpstr>Executive Powers</vt:lpstr>
      <vt:lpstr>Executive Power</vt:lpstr>
      <vt:lpstr>25th Amendment (Ratified 1967)</vt:lpstr>
      <vt:lpstr>Investigatory Power</vt:lpstr>
      <vt:lpstr>POWERS DENIED TO CONGRESS</vt:lpstr>
      <vt:lpstr>POWERS DENIED TO CONGRESS</vt:lpstr>
      <vt:lpstr>POWERS DENIED TO CONGRESS</vt:lpstr>
      <vt:lpstr>POWERS DENIED TO CONGRESS</vt:lpstr>
      <vt:lpstr>PowerPoint Presentation</vt:lpstr>
      <vt:lpstr>Assignment</vt:lpstr>
      <vt:lpstr>Electoral Duties</vt:lpstr>
    </vt:vector>
  </TitlesOfParts>
  <Company>_x0008_ᖤ]櫤뿿�뿿�</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Armstrong</dc:creator>
  <cp:lastModifiedBy>Phelan, James</cp:lastModifiedBy>
  <cp:revision>45</cp:revision>
  <dcterms:created xsi:type="dcterms:W3CDTF">2007-08-06T22:12:27Z</dcterms:created>
  <dcterms:modified xsi:type="dcterms:W3CDTF">2019-03-29T20:28:37Z</dcterms:modified>
</cp:coreProperties>
</file>