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embeddedFontLst>
    <p:embeddedFont>
      <p:font typeface="Tahoma" panose="020B0604030504040204" pitchFamily="34" charset="0"/>
      <p:regular r:id="rId15"/>
      <p:bold r:id="rId16"/>
    </p:embeddedFont>
    <p:embeddedFont>
      <p:font typeface="Garamond" panose="02020404030301010803" pitchFamily="18" charset="0"/>
      <p:regular r:id="rId17"/>
      <p:bold r:id="rId18"/>
      <p:italic r:id="rId19"/>
    </p:embeddedFont>
    <p:embeddedFont>
      <p:font typeface="Arimo" panose="020B0604020202020204" charset="0"/>
      <p:regular r:id="rId20"/>
      <p:bold r:id="rId21"/>
    </p:embeddedFont>
    <p:embeddedFont>
      <p:font typeface="Droid Serif" panose="020B060402020202020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59" d="100"/>
          <a:sy n="59" d="100"/>
        </p:scale>
        <p:origin x="7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115342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00204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9202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5548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5205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297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8633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8085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3609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4057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6196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5031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5851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lvl="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lvl="1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lvl="2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lvl="3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lvl="4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lvl="5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lvl="6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lvl="7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lvl="8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799" cy="328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0" marR="0" lvl="1" indent="0" algn="l" rtl="0">
              <a:spcBef>
                <a:spcPts val="0"/>
              </a:spcBef>
            </a:pPr>
            <a:endParaRPr/>
          </a:p>
          <a:p>
            <a:pPr marL="0" marR="0" lvl="2" indent="0" algn="l" rtl="0">
              <a:spcBef>
                <a:spcPts val="0"/>
              </a:spcBef>
            </a:pPr>
            <a:endParaRPr/>
          </a:p>
          <a:p>
            <a:pPr marL="0" marR="0" lvl="3" indent="0" algn="l" rtl="0">
              <a:spcBef>
                <a:spcPts val="0"/>
              </a:spcBef>
            </a:pPr>
            <a:endParaRPr/>
          </a:p>
          <a:p>
            <a:pPr marL="0" marR="0" lvl="4" indent="0" algn="l" rtl="0">
              <a:spcBef>
                <a:spcPts val="0"/>
              </a:spcBef>
            </a:pPr>
            <a:endParaRPr/>
          </a:p>
          <a:p>
            <a:pPr marL="0" marR="0" lvl="5" indent="0" algn="l" rtl="0">
              <a:spcBef>
                <a:spcPts val="0"/>
              </a:spcBef>
            </a:pPr>
            <a:endParaRPr/>
          </a:p>
          <a:p>
            <a:pPr marL="0" marR="0" lvl="6" indent="0" algn="l" rtl="0">
              <a:spcBef>
                <a:spcPts val="0"/>
              </a:spcBef>
            </a:pPr>
            <a:endParaRPr/>
          </a:p>
          <a:p>
            <a:pPr marL="0" marR="0" lvl="7" indent="0" algn="l" rtl="0">
              <a:spcBef>
                <a:spcPts val="0"/>
              </a:spcBef>
            </a:pPr>
            <a:endParaRPr/>
          </a:p>
          <a:p>
            <a:pPr marL="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799" cy="328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0" marR="0" lvl="1" indent="0" algn="l" rtl="0">
              <a:spcBef>
                <a:spcPts val="0"/>
              </a:spcBef>
            </a:pPr>
            <a:endParaRPr/>
          </a:p>
          <a:p>
            <a:pPr marL="0" marR="0" lvl="2" indent="0" algn="l" rtl="0">
              <a:spcBef>
                <a:spcPts val="0"/>
              </a:spcBef>
            </a:pPr>
            <a:endParaRPr/>
          </a:p>
          <a:p>
            <a:pPr marL="0" marR="0" lvl="3" indent="0" algn="l" rtl="0">
              <a:spcBef>
                <a:spcPts val="0"/>
              </a:spcBef>
            </a:pPr>
            <a:endParaRPr/>
          </a:p>
          <a:p>
            <a:pPr marL="0" marR="0" lvl="4" indent="0" algn="l" rtl="0">
              <a:spcBef>
                <a:spcPts val="0"/>
              </a:spcBef>
            </a:pPr>
            <a:endParaRPr/>
          </a:p>
          <a:p>
            <a:pPr marL="0" marR="0" lvl="5" indent="0" algn="l" rtl="0">
              <a:spcBef>
                <a:spcPts val="0"/>
              </a:spcBef>
            </a:pPr>
            <a:endParaRPr/>
          </a:p>
          <a:p>
            <a:pPr marL="0" marR="0" lvl="6" indent="0" algn="l" rtl="0">
              <a:spcBef>
                <a:spcPts val="0"/>
              </a:spcBef>
            </a:pPr>
            <a:endParaRPr/>
          </a:p>
          <a:p>
            <a:pPr marL="0" marR="0" lvl="7" indent="0" algn="l" rtl="0">
              <a:spcBef>
                <a:spcPts val="0"/>
              </a:spcBef>
            </a:pPr>
            <a:endParaRPr/>
          </a:p>
          <a:p>
            <a:pPr marL="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799" cy="328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0" marR="0" lvl="1" indent="0" algn="l" rtl="0">
              <a:spcBef>
                <a:spcPts val="0"/>
              </a:spcBef>
            </a:pPr>
            <a:endParaRPr/>
          </a:p>
          <a:p>
            <a:pPr marL="0" marR="0" lvl="2" indent="0" algn="l" rtl="0">
              <a:spcBef>
                <a:spcPts val="0"/>
              </a:spcBef>
            </a:pPr>
            <a:endParaRPr/>
          </a:p>
          <a:p>
            <a:pPr marL="0" marR="0" lvl="3" indent="0" algn="l" rtl="0">
              <a:spcBef>
                <a:spcPts val="0"/>
              </a:spcBef>
            </a:pPr>
            <a:endParaRPr/>
          </a:p>
          <a:p>
            <a:pPr marL="0" marR="0" lvl="4" indent="0" algn="l" rtl="0">
              <a:spcBef>
                <a:spcPts val="0"/>
              </a:spcBef>
            </a:pPr>
            <a:endParaRPr/>
          </a:p>
          <a:p>
            <a:pPr marL="0" marR="0" lvl="5" indent="0" algn="l" rtl="0">
              <a:spcBef>
                <a:spcPts val="0"/>
              </a:spcBef>
            </a:pPr>
            <a:endParaRPr/>
          </a:p>
          <a:p>
            <a:pPr marL="0" marR="0" lvl="6" indent="0" algn="l" rtl="0">
              <a:spcBef>
                <a:spcPts val="0"/>
              </a:spcBef>
            </a:pPr>
            <a:endParaRPr/>
          </a:p>
          <a:p>
            <a:pPr marL="0" marR="0" lvl="7" indent="0" algn="l" rtl="0">
              <a:spcBef>
                <a:spcPts val="0"/>
              </a:spcBef>
            </a:pPr>
            <a:endParaRPr/>
          </a:p>
          <a:p>
            <a:pPr marL="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73351"/>
            <a:ext cx="4038599" cy="47183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73351"/>
            <a:ext cx="4038599" cy="47183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799" cy="328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0" marR="0" lvl="1" indent="0" algn="l" rtl="0">
              <a:spcBef>
                <a:spcPts val="0"/>
              </a:spcBef>
            </a:pPr>
            <a:endParaRPr/>
          </a:p>
          <a:p>
            <a:pPr marL="0" marR="0" lvl="2" indent="0" algn="l" rtl="0">
              <a:spcBef>
                <a:spcPts val="0"/>
              </a:spcBef>
            </a:pPr>
            <a:endParaRPr/>
          </a:p>
          <a:p>
            <a:pPr marL="0" marR="0" lvl="3" indent="0" algn="l" rtl="0">
              <a:spcBef>
                <a:spcPts val="0"/>
              </a:spcBef>
            </a:pPr>
            <a:endParaRPr/>
          </a:p>
          <a:p>
            <a:pPr marL="0" marR="0" lvl="4" indent="0" algn="l" rtl="0">
              <a:spcBef>
                <a:spcPts val="0"/>
              </a:spcBef>
            </a:pPr>
            <a:endParaRPr/>
          </a:p>
          <a:p>
            <a:pPr marL="0" marR="0" lvl="5" indent="0" algn="l" rtl="0">
              <a:spcBef>
                <a:spcPts val="0"/>
              </a:spcBef>
            </a:pPr>
            <a:endParaRPr/>
          </a:p>
          <a:p>
            <a:pPr marL="0" marR="0" lvl="6" indent="0" algn="l" rtl="0">
              <a:spcBef>
                <a:spcPts val="0"/>
              </a:spcBef>
            </a:pPr>
            <a:endParaRPr/>
          </a:p>
          <a:p>
            <a:pPr marL="0" marR="0" lvl="7" indent="0" algn="l" rtl="0">
              <a:spcBef>
                <a:spcPts val="0"/>
              </a:spcBef>
            </a:pPr>
            <a:endParaRPr/>
          </a:p>
          <a:p>
            <a:pPr marL="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792479"/>
            <a:ext cx="2142679" cy="12649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pic" idx="2"/>
          </p:nvPr>
        </p:nvSpPr>
        <p:spPr>
          <a:xfrm>
            <a:off x="2858609" y="838200"/>
            <a:ext cx="5904389" cy="5500456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695" cy="42428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799" cy="328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0" marR="0" lvl="1" indent="0" algn="l" rtl="0">
              <a:spcBef>
                <a:spcPts val="0"/>
              </a:spcBef>
            </a:pPr>
            <a:endParaRPr/>
          </a:p>
          <a:p>
            <a:pPr marL="0" marR="0" lvl="2" indent="0" algn="l" rtl="0">
              <a:spcBef>
                <a:spcPts val="0"/>
              </a:spcBef>
            </a:pPr>
            <a:endParaRPr/>
          </a:p>
          <a:p>
            <a:pPr marL="0" marR="0" lvl="3" indent="0" algn="l" rtl="0">
              <a:spcBef>
                <a:spcPts val="0"/>
              </a:spcBef>
            </a:pPr>
            <a:endParaRPr/>
          </a:p>
          <a:p>
            <a:pPr marL="0" marR="0" lvl="4" indent="0" algn="l" rtl="0">
              <a:spcBef>
                <a:spcPts val="0"/>
              </a:spcBef>
            </a:pPr>
            <a:endParaRPr/>
          </a:p>
          <a:p>
            <a:pPr marL="0" marR="0" lvl="5" indent="0" algn="l" rtl="0">
              <a:spcBef>
                <a:spcPts val="0"/>
              </a:spcBef>
            </a:pPr>
            <a:endParaRPr/>
          </a:p>
          <a:p>
            <a:pPr marL="0" marR="0" lvl="6" indent="0" algn="l" rtl="0">
              <a:spcBef>
                <a:spcPts val="0"/>
              </a:spcBef>
            </a:pPr>
            <a:endParaRPr/>
          </a:p>
          <a:p>
            <a:pPr marL="0" marR="0" lvl="7" indent="0" algn="l" rtl="0">
              <a:spcBef>
                <a:spcPts val="0"/>
              </a:spcBef>
            </a:pPr>
            <a:endParaRPr/>
          </a:p>
          <a:p>
            <a:pPr marL="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 rot="5400000">
            <a:off x="2133599" y="-76200"/>
            <a:ext cx="487679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lvl="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lvl="1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lvl="2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lvl="3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lvl="4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lvl="5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lvl="6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lvl="7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lvl="8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799" cy="328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0" marR="0" lvl="1" indent="0" algn="l" rtl="0">
              <a:spcBef>
                <a:spcPts val="0"/>
              </a:spcBef>
            </a:pPr>
            <a:endParaRPr/>
          </a:p>
          <a:p>
            <a:pPr marL="0" marR="0" lvl="2" indent="0" algn="l" rtl="0">
              <a:spcBef>
                <a:spcPts val="0"/>
              </a:spcBef>
            </a:pPr>
            <a:endParaRPr/>
          </a:p>
          <a:p>
            <a:pPr marL="0" marR="0" lvl="3" indent="0" algn="l" rtl="0">
              <a:spcBef>
                <a:spcPts val="0"/>
              </a:spcBef>
            </a:pPr>
            <a:endParaRPr/>
          </a:p>
          <a:p>
            <a:pPr marL="0" marR="0" lvl="4" indent="0" algn="l" rtl="0">
              <a:spcBef>
                <a:spcPts val="0"/>
              </a:spcBef>
            </a:pPr>
            <a:endParaRPr/>
          </a:p>
          <a:p>
            <a:pPr marL="0" marR="0" lvl="5" indent="0" algn="l" rtl="0">
              <a:spcBef>
                <a:spcPts val="0"/>
              </a:spcBef>
            </a:pPr>
            <a:endParaRPr/>
          </a:p>
          <a:p>
            <a:pPr marL="0" marR="0" lvl="6" indent="0" algn="l" rtl="0">
              <a:spcBef>
                <a:spcPts val="0"/>
              </a:spcBef>
            </a:pPr>
            <a:endParaRPr/>
          </a:p>
          <a:p>
            <a:pPr marL="0" marR="0" lvl="7" indent="0" algn="l" rtl="0">
              <a:spcBef>
                <a:spcPts val="0"/>
              </a:spcBef>
            </a:pPr>
            <a:endParaRPr/>
          </a:p>
          <a:p>
            <a:pPr marL="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 rot="5400000">
            <a:off x="4724399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 rot="5400000">
            <a:off x="533400" y="533400"/>
            <a:ext cx="58674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lvl="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lvl="1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lvl="2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lvl="3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lvl="4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lvl="5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lvl="6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lvl="7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lvl="8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799" cy="328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0" marR="0" lvl="1" indent="0" algn="l" rtl="0">
              <a:spcBef>
                <a:spcPts val="0"/>
              </a:spcBef>
            </a:pPr>
            <a:endParaRPr/>
          </a:p>
          <a:p>
            <a:pPr marL="0" marR="0" lvl="2" indent="0" algn="l" rtl="0">
              <a:spcBef>
                <a:spcPts val="0"/>
              </a:spcBef>
            </a:pPr>
            <a:endParaRPr/>
          </a:p>
          <a:p>
            <a:pPr marL="0" marR="0" lvl="3" indent="0" algn="l" rtl="0">
              <a:spcBef>
                <a:spcPts val="0"/>
              </a:spcBef>
            </a:pPr>
            <a:endParaRPr/>
          </a:p>
          <a:p>
            <a:pPr marL="0" marR="0" lvl="4" indent="0" algn="l" rtl="0">
              <a:spcBef>
                <a:spcPts val="0"/>
              </a:spcBef>
            </a:pPr>
            <a:endParaRPr/>
          </a:p>
          <a:p>
            <a:pPr marL="0" marR="0" lvl="5" indent="0" algn="l" rtl="0">
              <a:spcBef>
                <a:spcPts val="0"/>
              </a:spcBef>
            </a:pPr>
            <a:endParaRPr/>
          </a:p>
          <a:p>
            <a:pPr marL="0" marR="0" lvl="6" indent="0" algn="l" rtl="0">
              <a:spcBef>
                <a:spcPts val="0"/>
              </a:spcBef>
            </a:pPr>
            <a:endParaRPr/>
          </a:p>
          <a:p>
            <a:pPr marL="0" marR="0" lvl="7" indent="0" algn="l" rtl="0">
              <a:spcBef>
                <a:spcPts val="0"/>
              </a:spcBef>
            </a:pPr>
            <a:endParaRPr/>
          </a:p>
          <a:p>
            <a:pPr marL="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/>
        </p:nvSpPr>
        <p:spPr>
          <a:xfrm>
            <a:off x="0" y="220662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lvl="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marR="0" lvl="1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marR="0" lvl="2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marR="0" lvl="3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marR="0" lvl="4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marR="0" lvl="5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marR="0" lvl="6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marR="0" lvl="7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marR="0" lvl="8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9" name="Shape 9"/>
          <p:cNvSpPr txBox="1"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799" cy="328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acoQuo4pp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://youtube.com/v/2acoQuo4pp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NewX3knVj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tIvUo3bP4Eo" TargetMode="External"/><Relationship Id="rId4" Type="http://schemas.openxmlformats.org/officeDocument/2006/relationships/hyperlink" Target="https://www.youtube.com/watch?v=I8EQAnKntL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4800" b="1">
                <a:latin typeface="Droid Serif"/>
                <a:ea typeface="Droid Serif"/>
                <a:cs typeface="Droid Serif"/>
                <a:sym typeface="Droid Serif"/>
              </a:rPr>
              <a:t>Executive Bureaucracy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 txBox="1"/>
          <p:nvPr/>
        </p:nvSpPr>
        <p:spPr>
          <a:xfrm>
            <a:off x="1446975" y="1100300"/>
            <a:ext cx="8681699" cy="101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2" name="Shape 62"/>
          <p:cNvPicPr preferRelativeResize="0"/>
          <p:nvPr/>
        </p:nvPicPr>
        <p:blipFill rotWithShape="1">
          <a:blip r:embed="rId3">
            <a:alphaModFix/>
          </a:blip>
          <a:srcRect t="19885" b="10145"/>
          <a:stretch/>
        </p:blipFill>
        <p:spPr>
          <a:xfrm>
            <a:off x="346150" y="2003826"/>
            <a:ext cx="8229599" cy="44619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226100" y="533400"/>
            <a:ext cx="8738400" cy="1299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1">
                <a:solidFill>
                  <a:schemeClr val="dk2"/>
                </a:solidFill>
              </a:rPr>
              <a:t>Question 3: What functions and powers does the Federal Bureaucracy have?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85575" y="1477100"/>
            <a:ext cx="8507400" cy="5199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1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333333"/>
                </a:solidFill>
                <a:highlight>
                  <a:srgbClr val="FEFEFE"/>
                </a:highlight>
              </a:rPr>
              <a:t>What rule-making powers do executive regulatory agencies possess?</a:t>
            </a:r>
          </a:p>
          <a:p>
            <a:pPr marL="182562" marR="0" lvl="0" indent="-182562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2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Implementation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carry out laws of Congress, executive orders of the President</a:t>
            </a:r>
          </a:p>
          <a:p>
            <a:pPr marL="182562" marR="0" lvl="0" indent="-182562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2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Regulation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800">
                <a:solidFill>
                  <a:schemeClr val="dk1"/>
                </a:solidFill>
              </a:rPr>
              <a:t>Rulemaking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)- issue rules and regulations that impact the public (ex: EPA sets clean air standards) 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Adjudication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challenge rules if needed. </a:t>
            </a:r>
          </a:p>
          <a:p>
            <a:pPr marL="182562" marR="0" lvl="0" indent="-182562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2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Administration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routine administrative work “red tape”; provide services (ex:  SSA sends social security checks to beneficiaries)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299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1">
                <a:solidFill>
                  <a:schemeClr val="dk2"/>
                </a:solidFill>
              </a:rPr>
              <a:t>Question 3: What functions and powers does the Federal Bureaucracy have?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252150" y="1600200"/>
            <a:ext cx="8640900" cy="525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1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-US" sz="2600">
                <a:solidFill>
                  <a:schemeClr val="dk1"/>
                </a:solidFill>
              </a:rPr>
              <a:t>What control do presidents exercise over the federal bureaucracy?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600">
              <a:solidFill>
                <a:schemeClr val="dk1"/>
              </a:solidFill>
            </a:endParaRPr>
          </a:p>
          <a:p>
            <a:pPr lvl="1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</a:pPr>
            <a:r>
              <a:rPr lang="en-US" sz="2600">
                <a:solidFill>
                  <a:srgbClr val="333333"/>
                </a:solidFill>
                <a:highlight>
                  <a:srgbClr val="FEFEFE"/>
                </a:highlight>
              </a:rPr>
              <a:t>appointing agency directors and subheads (with Senate approval)</a:t>
            </a:r>
          </a:p>
          <a:p>
            <a:pPr lvl="1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</a:pPr>
            <a:r>
              <a:rPr lang="en-US" sz="2600">
                <a:solidFill>
                  <a:srgbClr val="333333"/>
                </a:solidFill>
                <a:highlight>
                  <a:srgbClr val="FEFEFE"/>
                </a:highlight>
              </a:rPr>
              <a:t>issuing executive orders compelling an agency to do/not do something</a:t>
            </a:r>
          </a:p>
          <a:p>
            <a:pPr lvl="1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</a:pPr>
            <a:r>
              <a:rPr lang="en-US" sz="2600">
                <a:solidFill>
                  <a:srgbClr val="333333"/>
                </a:solidFill>
                <a:highlight>
                  <a:srgbClr val="FEFEFE"/>
                </a:highlight>
              </a:rPr>
              <a:t>increasing or decreasing an agency's budget (through the Office of Management and Budget)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1">
                <a:solidFill>
                  <a:schemeClr val="dk2"/>
                </a:solidFill>
              </a:rPr>
              <a:t>Summarize the Federal Bureaucracy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20800" cy="502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r>
              <a:rPr lang="en-US" sz="2400">
                <a:solidFill>
                  <a:schemeClr val="dk1"/>
                </a:solidFill>
              </a:rPr>
              <a:t>What is a bureaucracy?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r>
              <a:rPr lang="en-US" sz="2400">
                <a:solidFill>
                  <a:schemeClr val="dk1"/>
                </a:solidFill>
              </a:rPr>
              <a:t>Who is the Federal Bureaucracy?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r>
              <a:rPr lang="en-US" sz="2400">
                <a:solidFill>
                  <a:schemeClr val="dk1"/>
                </a:solidFill>
              </a:rPr>
              <a:t>What has caused the Federal Bureaucracy to grow?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r>
              <a:rPr lang="en-US" sz="2400">
                <a:solidFill>
                  <a:schemeClr val="dk1"/>
                </a:solidFill>
              </a:rPr>
              <a:t>What functions and powers does the Federal Bureaucracy have?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72250" y="533400"/>
            <a:ext cx="8472300" cy="81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 is Bureaucracy? 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261275" y="1352100"/>
            <a:ext cx="8583300" cy="520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-US" sz="3000"/>
              <a:t>Watch video: </a:t>
            </a:r>
            <a:r>
              <a:rPr lang="en-US" sz="3000" u="sng">
                <a:solidFill>
                  <a:schemeClr val="hlink"/>
                </a:solidFill>
                <a:hlinkClick r:id="rId3"/>
              </a:rPr>
              <a:t>Bureaucracy</a:t>
            </a:r>
            <a:r>
              <a:rPr lang="en-US" sz="3000"/>
              <a:t> (2 min)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</a:pPr>
            <a:r>
              <a:rPr lang="en-US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does this video say about Bureaucracy?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69" name="Shape 69" descr="This video is unavailable. You need Adobe Flash Player to watch this video.  Download it from ..." title="TingoEd Vocab Video - BUREAUCRACY - YouTube">
            <a:hlinkClick r:id="rId4"/>
          </p:cNvPr>
          <p:cNvSpPr/>
          <p:nvPr/>
        </p:nvSpPr>
        <p:spPr>
          <a:xfrm>
            <a:off x="2433750" y="3126900"/>
            <a:ext cx="4572000" cy="3429000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Shape 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79000" y="1199550"/>
            <a:ext cx="4005000" cy="52077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 txBox="1"/>
          <p:nvPr/>
        </p:nvSpPr>
        <p:spPr>
          <a:xfrm>
            <a:off x="152400" y="605050"/>
            <a:ext cx="8831700" cy="594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What is Bureaucracy?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152400" y="4902675"/>
            <a:ext cx="4712700" cy="170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7" name="Shape 77"/>
          <p:cNvSpPr txBox="1"/>
          <p:nvPr/>
        </p:nvSpPr>
        <p:spPr>
          <a:xfrm>
            <a:off x="152400" y="1512325"/>
            <a:ext cx="4529400" cy="501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SzPct val="100000"/>
              <a:buChar char="●"/>
            </a:pPr>
            <a:r>
              <a:rPr lang="en-US" sz="2200"/>
              <a:t>A large, complex organization composed of appointed officials.</a:t>
            </a:r>
          </a:p>
          <a:p>
            <a:pPr marL="457200" lvl="0" indent="-368300" rtl="0">
              <a:spcBef>
                <a:spcPts val="0"/>
              </a:spcBef>
              <a:buSzPct val="100000"/>
              <a:buChar char="●"/>
            </a:pPr>
            <a:r>
              <a:rPr lang="en-US" sz="2200">
                <a:solidFill>
                  <a:srgbClr val="333333"/>
                </a:solidFill>
                <a:highlight>
                  <a:srgbClr val="FEFEFE"/>
                </a:highlight>
              </a:rPr>
              <a:t>Bureaucracies feature a hierarchical authority structure, job specialization, and established rules and procedures.</a:t>
            </a:r>
          </a:p>
          <a:p>
            <a:pPr marL="457200" lvl="0" indent="-368300" rtl="0">
              <a:spcBef>
                <a:spcPts val="0"/>
              </a:spcBef>
              <a:buSzPct val="100000"/>
              <a:buChar char="●"/>
            </a:pPr>
            <a:r>
              <a:rPr lang="en-US" sz="2200"/>
              <a:t>Much of the </a:t>
            </a:r>
            <a:r>
              <a:rPr lang="en-US" sz="2200" b="1"/>
              <a:t>federal bureaucracy</a:t>
            </a:r>
            <a:r>
              <a:rPr lang="en-US" sz="2200"/>
              <a:t> operates on the principle of </a:t>
            </a:r>
            <a:r>
              <a:rPr lang="en-US" sz="2200">
                <a:solidFill>
                  <a:srgbClr val="FF0000"/>
                </a:solidFill>
              </a:rPr>
              <a:t>“government by proxy” = pay other people to do the work (state and local govt’s, etc.)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228600" y="444925"/>
            <a:ext cx="8915400" cy="100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1">
                <a:solidFill>
                  <a:schemeClr val="dk2"/>
                </a:solidFill>
              </a:rPr>
              <a:t>T</a:t>
            </a:r>
            <a:r>
              <a:rPr lang="en-US"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he “4</a:t>
            </a:r>
            <a:r>
              <a:rPr lang="en-US" sz="3600" b="1" i="0" u="none" strike="noStrike" cap="none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Branch” - Federal Bureaucracy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228600" y="1537400"/>
            <a:ext cx="8694300" cy="5124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0000"/>
                </a:solidFill>
              </a:rPr>
              <a:t>The </a:t>
            </a:r>
            <a:r>
              <a:rPr lang="en-US" sz="2400" u="sng">
                <a:solidFill>
                  <a:srgbClr val="FF0000"/>
                </a:solidFill>
              </a:rPr>
              <a:t>Federal Bureaucracy </a:t>
            </a:r>
            <a:r>
              <a:rPr lang="en-US" sz="2400">
                <a:solidFill>
                  <a:srgbClr val="FF0000"/>
                </a:solidFill>
              </a:rPr>
              <a:t>is connected most to the </a:t>
            </a:r>
            <a:r>
              <a:rPr lang="en-US" sz="2400" u="sng">
                <a:solidFill>
                  <a:srgbClr val="FF0000"/>
                </a:solidFill>
              </a:rPr>
              <a:t>Executive Branch</a:t>
            </a:r>
            <a:r>
              <a:rPr lang="en-US" sz="2400">
                <a:solidFill>
                  <a:srgbClr val="FF0000"/>
                </a:solidFill>
              </a:rPr>
              <a:t>.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b="0" i="0" u="none" strike="noStrike" cap="none">
                <a:latin typeface="Arial"/>
                <a:ea typeface="Arial"/>
                <a:cs typeface="Arial"/>
                <a:sym typeface="Arial"/>
              </a:rPr>
              <a:t>Vide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o: </a:t>
            </a:r>
            <a:r>
              <a:rPr lang="en-US" sz="2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Organi</a:t>
            </a:r>
            <a:r>
              <a:rPr lang="en-US" sz="2400" u="sng">
                <a:solidFill>
                  <a:schemeClr val="hlink"/>
                </a:solidFill>
                <a:hlinkClick r:id="rId3"/>
              </a:rPr>
              <a:t>zation of the Bureaucracy</a:t>
            </a:r>
            <a:r>
              <a:rPr lang="en-US" sz="2400">
                <a:solidFill>
                  <a:schemeClr val="dk1"/>
                </a:solidFill>
              </a:rPr>
              <a:t> (6 min)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>
                <a:solidFill>
                  <a:schemeClr val="dk1"/>
                </a:solidFill>
              </a:rPr>
              <a:t>Video: Crash Course - </a:t>
            </a:r>
            <a:r>
              <a:rPr lang="en-US" sz="2400" u="sng">
                <a:solidFill>
                  <a:schemeClr val="hlink"/>
                </a:solidFill>
                <a:hlinkClick r:id="rId4"/>
              </a:rPr>
              <a:t>Bureaucracy Basics</a:t>
            </a:r>
            <a:r>
              <a:rPr lang="en-US" sz="2400">
                <a:solidFill>
                  <a:schemeClr val="dk1"/>
                </a:solidFill>
              </a:rPr>
              <a:t> (6 min) 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>
                <a:solidFill>
                  <a:schemeClr val="dk1"/>
                </a:solidFill>
              </a:rPr>
              <a:t>Video: Crash Course - </a:t>
            </a:r>
            <a:r>
              <a:rPr lang="en-US" sz="2400" u="sng">
                <a:solidFill>
                  <a:schemeClr val="hlink"/>
                </a:solidFill>
                <a:hlinkClick r:id="rId5"/>
              </a:rPr>
              <a:t>Types of Bureaucracies</a:t>
            </a:r>
            <a:r>
              <a:rPr lang="en-US" sz="2400">
                <a:solidFill>
                  <a:schemeClr val="dk1"/>
                </a:solidFill>
              </a:rPr>
              <a:t> (6 min)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The following notes will explore these questions: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1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400">
                <a:solidFill>
                  <a:schemeClr val="dk1"/>
                </a:solidFill>
              </a:rPr>
              <a:t>Who is the Federal Bureaucracy?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2. 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has caused the Federal Bureaucracy to grow?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3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400">
                <a:solidFill>
                  <a:schemeClr val="dk1"/>
                </a:solidFill>
              </a:rPr>
              <a:t>What functions and powers does the Federal Bureaucracy have?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228600" y="533400"/>
            <a:ext cx="8829900" cy="99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1">
                <a:solidFill>
                  <a:schemeClr val="dk2"/>
                </a:solidFill>
              </a:rPr>
              <a:t>Question 1: </a:t>
            </a:r>
            <a:r>
              <a:rPr lang="en-US"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Who is the Federal Bureaucracy?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0" y="-1090612"/>
            <a:ext cx="9144000" cy="822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mo"/>
              <a:buNone/>
            </a:pPr>
            <a:r>
              <a:rPr lang="en-US" sz="1200" b="1" i="0" u="sng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Who are They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mo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 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228600" y="1828800"/>
            <a:ext cx="8534399" cy="4841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69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aramond"/>
              <a:buAutoNum type="arabicPeriod"/>
            </a:pPr>
            <a:r>
              <a:rPr lang="en-US" sz="2600" b="1" i="0" u="none" strike="noStrike" cap="none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Executive Office</a:t>
            </a:r>
            <a:r>
              <a:rPr lang="en-US" sz="2600" b="1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 of the President &amp; White House Staff</a:t>
            </a:r>
            <a:r>
              <a:rPr lang="en-US" sz="2600" b="1" i="0" u="none" strike="noStrike" cap="none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: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aramond"/>
            </a:pPr>
            <a:r>
              <a:rPr lang="en-US" sz="24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Alphabet soup = OMB, NSC, etc. 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aramond"/>
            </a:pPr>
            <a:r>
              <a:rPr lang="en-US" sz="2400" b="1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Chief</a:t>
            </a:r>
            <a:r>
              <a:rPr lang="en-US" sz="24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of Staff, </a:t>
            </a:r>
            <a:r>
              <a:rPr lang="en-US" sz="2400" b="1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National security advisor</a:t>
            </a:r>
            <a:r>
              <a:rPr lang="en-US" sz="24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, etc.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endParaRPr sz="2400" b="1" i="0" u="none" strike="noStrike" cap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24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</a:t>
            </a:r>
            <a:r>
              <a:rPr lang="en-US" sz="2400" b="1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.  </a:t>
            </a:r>
            <a:r>
              <a:rPr lang="en-US" sz="2600" b="1" i="0" u="none" strike="noStrike" cap="none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 Executive</a:t>
            </a:r>
            <a:r>
              <a:rPr lang="en-US" sz="2600" b="1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sz="2600" b="1" i="0" u="none" strike="noStrike" cap="none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Cabinet</a:t>
            </a:r>
            <a:r>
              <a:rPr lang="en-US" sz="2600" b="1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/</a:t>
            </a:r>
            <a:r>
              <a:rPr lang="en-US" sz="2600" b="1" i="0" u="none" strike="noStrike" cap="none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Departments (15)</a:t>
            </a:r>
            <a:r>
              <a:rPr lang="en-US" sz="2400" b="1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:  </a:t>
            </a:r>
            <a:r>
              <a:rPr lang="en-US" sz="1600" b="0" i="1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Agriculture, Commerce, Defense, Education, Energy,  Health and Human Services, Homeland Security, Housing and Urban Development, Interior, Labor, State, Transportation, Treasury, Veterans Affairs, and the Attorney General (Justice). 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endParaRPr sz="1600" b="0" i="1" u="none" strike="noStrike" cap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3. 	</a:t>
            </a:r>
            <a:r>
              <a:rPr lang="en-US" sz="2600" b="1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Independent </a:t>
            </a:r>
            <a:r>
              <a:rPr lang="en-US" sz="2600" b="1" i="0" u="none" strike="noStrike" cap="none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Executive Agencies:</a:t>
            </a:r>
            <a:r>
              <a:rPr lang="en-US" sz="2400" b="1" i="0" u="none" strike="noStrike" cap="none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sz="2400" b="1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EPA, SEC, FEMA, 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FAA, FCC, FDA, Federal Reserve, Post Office, etc.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endParaRPr sz="2400" b="1" i="0" u="none" strike="noStrike" cap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18288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All Total  = 3 million + Civilian Employees</a:t>
            </a:r>
          </a:p>
          <a:p>
            <a:pPr marL="22860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Over 4 million if military is included!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228600" y="418375"/>
            <a:ext cx="8829900" cy="101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1">
                <a:solidFill>
                  <a:schemeClr val="dk2"/>
                </a:solidFill>
              </a:rPr>
              <a:t>Question 1: </a:t>
            </a:r>
            <a:r>
              <a:rPr lang="en-US"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Who is the Federal Bureaucracy?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0" y="-1090612"/>
            <a:ext cx="9144000" cy="82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mo"/>
              <a:buNone/>
            </a:pPr>
            <a:r>
              <a:rPr lang="en-US" sz="1200" b="1" i="0" u="sng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Who are They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mo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 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228600" y="1525800"/>
            <a:ext cx="8656200" cy="525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76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aramond"/>
              <a:buAutoNum type="arabicPeriod"/>
            </a:pPr>
            <a:r>
              <a:rPr lang="en-US" sz="2700" b="1" i="0" u="none" strike="noStrike" cap="none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Executive Office</a:t>
            </a:r>
            <a:r>
              <a:rPr lang="en-US" sz="2700" b="1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 of the President &amp; White House Staff</a:t>
            </a:r>
            <a:r>
              <a:rPr lang="en-US" sz="2700" b="1" i="0" u="none" strike="noStrike" cap="none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: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aramond"/>
            </a:pPr>
            <a:r>
              <a:rPr lang="en-US" sz="2400" b="1">
                <a:solidFill>
                  <a:srgbClr val="333333"/>
                </a:solidFill>
                <a:latin typeface="Garamond"/>
                <a:ea typeface="Garamond"/>
                <a:cs typeface="Garamond"/>
                <a:sym typeface="Garamond"/>
              </a:rPr>
              <a:t>To provide the President with the support that he or she needs to govern effectively. (Do not need to be confirmed by Senate)</a:t>
            </a:r>
          </a:p>
          <a:p>
            <a: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aramond"/>
            </a:pPr>
            <a:r>
              <a:rPr lang="en-US" sz="2400" b="1" i="1">
                <a:solidFill>
                  <a:srgbClr val="333333"/>
                </a:solidFill>
                <a:latin typeface="Garamond"/>
                <a:ea typeface="Garamond"/>
                <a:cs typeface="Garamond"/>
                <a:sym typeface="Garamond"/>
              </a:rPr>
              <a:t>(Executive Office of the President (EOP) was created in 1939 by President Franklin D. Roosevelt).</a:t>
            </a:r>
            <a:r>
              <a:rPr lang="en-US" sz="2400" b="1">
                <a:solidFill>
                  <a:srgbClr val="333333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aramond"/>
            </a:pPr>
            <a:r>
              <a:rPr lang="en-US" sz="2400" b="1">
                <a:solidFill>
                  <a:srgbClr val="333333"/>
                </a:solidFill>
                <a:latin typeface="Garamond"/>
                <a:ea typeface="Garamond"/>
                <a:cs typeface="Garamond"/>
                <a:sym typeface="Garamond"/>
              </a:rPr>
              <a:t>The EOP has responsibility for tasks ranging from communicating the President’s message to the American people to promoting our trade interests abroad.</a:t>
            </a:r>
          </a:p>
          <a:p>
            <a:pPr marL="914400" lvl="1" indent="-381000" rtl="0">
              <a:spcBef>
                <a:spcPts val="0"/>
              </a:spcBef>
              <a:buClr>
                <a:srgbClr val="333333"/>
              </a:buClr>
              <a:buSzPct val="100000"/>
              <a:buFont typeface="Garamond"/>
            </a:pPr>
            <a:r>
              <a:rPr lang="en-US" sz="24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White House staff tend to be loyal allies to the President.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Garamond"/>
            </a:pPr>
            <a:r>
              <a:rPr lang="en-US" sz="24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White House </a:t>
            </a:r>
            <a:r>
              <a:rPr lang="en-US" sz="2400" b="1" u="sng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Chief of Staff</a:t>
            </a:r>
            <a:r>
              <a:rPr lang="en-US" sz="24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oversees the EOP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Garamond"/>
            </a:pPr>
            <a:r>
              <a:rPr lang="en-US" sz="2400" b="1" i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Examples: National Security Advisor, Office of Management and Budget, Council of Economic Advisors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endParaRPr sz="2400" b="1" i="0" u="none" strike="noStrike" cap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228600" y="533400"/>
            <a:ext cx="8829900" cy="99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1">
                <a:solidFill>
                  <a:schemeClr val="dk2"/>
                </a:solidFill>
              </a:rPr>
              <a:t>Question 1: </a:t>
            </a:r>
            <a:r>
              <a:rPr lang="en-US"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Who is the Bureaucracy?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0" y="-1090612"/>
            <a:ext cx="9144000" cy="82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mo"/>
              <a:buNone/>
            </a:pPr>
            <a:r>
              <a:rPr lang="en-US" sz="1200" b="1" i="0" u="sng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Who are They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mo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 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104" name="Shape 104"/>
          <p:cNvSpPr txBox="1"/>
          <p:nvPr/>
        </p:nvSpPr>
        <p:spPr>
          <a:xfrm>
            <a:off x="228600" y="1365700"/>
            <a:ext cx="8534400" cy="5305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2.</a:t>
            </a:r>
            <a:r>
              <a:rPr lang="en-US" sz="2800" b="1" i="0" u="none" strike="noStrike" cap="none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 Executive Cabinet</a:t>
            </a:r>
            <a:r>
              <a:rPr lang="en-US" sz="2800" b="1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/</a:t>
            </a:r>
            <a:r>
              <a:rPr lang="en-US" sz="2800" b="1" i="0" u="none" strike="noStrike" cap="none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Departments (15)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aramond"/>
              <a:buAutoNum type="alphaLcPeriod"/>
            </a:pPr>
            <a:r>
              <a:rPr lang="en-US" sz="24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Provide advice to the President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aramond"/>
              <a:buAutoNum type="alphaLcPeriod"/>
            </a:pPr>
            <a:r>
              <a:rPr lang="en-US" sz="24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Do not carry a lot of influence regarding decision making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aramond"/>
              <a:buAutoNum type="alphaLcPeriod"/>
            </a:pPr>
            <a:r>
              <a:rPr lang="en-US" sz="24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Appointed by the president (do require senate confirmation)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aramond"/>
              <a:buAutoNum type="alphaLcPeriod"/>
            </a:pPr>
            <a:r>
              <a:rPr lang="en-US" sz="24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 cabinet officer for each of the 15 major executive departments</a:t>
            </a:r>
          </a:p>
          <a:p>
            <a: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aramond"/>
              <a:buAutoNum type="romanLcPeriod"/>
            </a:pPr>
            <a:r>
              <a:rPr lang="en-US" sz="24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Ex. Secretary of State (dept of state), attorney general (dept of justice)</a:t>
            </a:r>
          </a:p>
          <a:p>
            <a: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aramond"/>
              <a:buAutoNum type="romanLcPeriod"/>
            </a:pPr>
            <a:r>
              <a:rPr lang="en-US" sz="24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15 Executive Departments / Cabinet advisors</a:t>
            </a:r>
          </a:p>
          <a:p>
            <a: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/>
              <a:buAutoNum type="romanLcPeriod"/>
            </a:pPr>
            <a:r>
              <a:rPr lang="en-US" sz="1600" b="0" i="1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Agriculture, Commerce, Defense, Education, Energy,  Health and Human Services, Homeland Security, Housing and Urban Development, Interior, Labor, State, Transportation, Treasury, Veterans Affairs, and the Attorney General (Justice). 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endParaRPr sz="1600" b="0" i="1" u="none" strike="noStrike" cap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aramond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185450" y="533400"/>
            <a:ext cx="8832600" cy="747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1">
                <a:solidFill>
                  <a:schemeClr val="dk2"/>
                </a:solidFill>
              </a:rPr>
              <a:t>Question 1: Who is the Bureaucracy?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256225" y="1220875"/>
            <a:ext cx="8681700" cy="525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 sz="2800" b="1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3. 	Independent Executive Agencies: </a:t>
            </a:r>
            <a:r>
              <a:rPr lang="en-US" sz="28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200"/>
          </a:p>
          <a:p>
            <a:pPr marL="0" lvl="0" indent="0" rtl="0">
              <a:spcBef>
                <a:spcPts val="0"/>
              </a:spcBef>
              <a:buNone/>
            </a:pPr>
            <a:r>
              <a:rPr lang="en-US"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</a:t>
            </a:r>
            <a:r>
              <a:rPr lang="en-US" sz="22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independent?</a:t>
            </a:r>
          </a:p>
          <a:p>
            <a:pPr marL="182562" marR="0" lvl="0" indent="-182562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1) The goals / tasks of the agencies don’t fit into the EOP (Executive office of the President) or Executive Departments.</a:t>
            </a:r>
          </a:p>
          <a:p>
            <a:pPr marL="182562" marR="0" lvl="0" indent="-182562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2) No political or partisan influences.</a:t>
            </a:r>
          </a:p>
          <a:p>
            <a:pPr marL="182562" marR="0" lvl="0" indent="-182562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92727"/>
              <a:buFont typeface="Arial"/>
              <a:buNone/>
            </a:pPr>
            <a:endParaRPr sz="2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Independent Agencies are divided into 3 groups.</a:t>
            </a:r>
          </a:p>
          <a:p>
            <a:pPr marL="182562" marR="0" lvl="0" indent="-182562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1) Independent Executive Agencies (EPA).</a:t>
            </a:r>
          </a:p>
          <a:p>
            <a:pPr marL="182562" marR="0" lvl="0" indent="-182562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2) Independent Regulatory Agencies:  regulate or police the nations economy (FCC, SEC).</a:t>
            </a:r>
          </a:p>
          <a:p>
            <a:pPr marL="182562" marR="0" lvl="0" indent="-182562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3) Government Corporations (USPS, Amtrak, TVA).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 idx="4294967295"/>
          </p:nvPr>
        </p:nvSpPr>
        <p:spPr>
          <a:xfrm>
            <a:off x="145425" y="361925"/>
            <a:ext cx="8792700" cy="104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Question </a:t>
            </a:r>
            <a:r>
              <a:rPr lang="en-US" sz="3600" b="1">
                <a:solidFill>
                  <a:schemeClr val="dk2"/>
                </a:solidFill>
              </a:rPr>
              <a:t>2</a:t>
            </a:r>
            <a:r>
              <a:rPr lang="en-US"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What has caused the Bureaucracy to grow?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4294967295"/>
          </p:nvPr>
        </p:nvSpPr>
        <p:spPr>
          <a:xfrm>
            <a:off x="252150" y="1600200"/>
            <a:ext cx="8685900" cy="5091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 sz="2500"/>
              <a:t>History of the Bureaucracy</a:t>
            </a:r>
          </a:p>
          <a:p>
            <a:pPr marL="457200" lvl="0" indent="-457200" rtl="0">
              <a:spcBef>
                <a:spcPts val="0"/>
              </a:spcBef>
              <a:buClr>
                <a:schemeClr val="dk1"/>
              </a:buClr>
              <a:buSzPct val="100000"/>
              <a:buFont typeface="Garamond"/>
              <a:buAutoNum type="arabicPeriod"/>
            </a:pPr>
            <a:r>
              <a:rPr lang="en-US" sz="24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George Washington creates the first cabinet. Precedence.</a:t>
            </a:r>
          </a:p>
          <a:p>
            <a:pPr marL="914400" lvl="1" indent="-457200" rtl="0">
              <a:spcBef>
                <a:spcPts val="0"/>
              </a:spcBef>
              <a:buClr>
                <a:schemeClr val="dk1"/>
              </a:buClr>
              <a:buSzPct val="100000"/>
              <a:buFont typeface="Garamond"/>
            </a:pPr>
            <a:r>
              <a:rPr lang="en-US" sz="24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Department of State, War, and Treasury.</a:t>
            </a:r>
          </a:p>
          <a:p>
            <a:pPr marL="457200" lvl="0" indent="-457200" rtl="0">
              <a:spcBef>
                <a:spcPts val="0"/>
              </a:spcBef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24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2.   Spoils System (patronage) shifts to Civil Service.</a:t>
            </a:r>
          </a:p>
          <a:p>
            <a:pPr marL="457200" lvl="0" indent="-457200" rtl="0">
              <a:spcBef>
                <a:spcPts val="0"/>
              </a:spcBef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24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3.   Switch from tax collector to big business helper, to business </a:t>
            </a:r>
          </a:p>
          <a:p>
            <a:pPr marL="457200" lvl="0" indent="-457200" rtl="0">
              <a:spcBef>
                <a:spcPts val="0"/>
              </a:spcBef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24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	regulator, then to welfare state.</a:t>
            </a:r>
          </a:p>
          <a:p>
            <a:pPr marL="457200" lvl="0" indent="-457200" rtl="0">
              <a:spcBef>
                <a:spcPts val="0"/>
              </a:spcBef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24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4.   Huge increase in size follows a change in the size and </a:t>
            </a:r>
            <a:r>
              <a:rPr lang="en-US" sz="2400" b="1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expectations of society</a:t>
            </a:r>
            <a:r>
              <a:rPr lang="en-US" sz="24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.</a:t>
            </a:r>
          </a:p>
          <a:p>
            <a:pPr marL="914400" lvl="1" indent="-457200" rtl="0">
              <a:spcBef>
                <a:spcPts val="0"/>
              </a:spcBef>
              <a:buClr>
                <a:schemeClr val="dk1"/>
              </a:buClr>
              <a:buSzPct val="100000"/>
              <a:buFont typeface="Garamond"/>
            </a:pPr>
            <a:r>
              <a:rPr lang="en-US" sz="18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(1790):  8 members, (1829):  20,000</a:t>
            </a:r>
            <a:r>
              <a:rPr lang="en-US"/>
              <a:t>, (</a:t>
            </a:r>
            <a:r>
              <a:rPr lang="en-US" sz="18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1865):  53,000</a:t>
            </a:r>
            <a:r>
              <a:rPr lang="en-US"/>
              <a:t>, (</a:t>
            </a:r>
            <a:r>
              <a:rPr lang="en-US" sz="18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1884):  131,000</a:t>
            </a:r>
            <a:r>
              <a:rPr lang="en-US"/>
              <a:t>, (</a:t>
            </a:r>
            <a:r>
              <a:rPr lang="en-US" sz="18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1891):  166,000</a:t>
            </a:r>
          </a:p>
          <a:p>
            <a:pPr marL="914400" lvl="1" indent="-457200" rtl="0">
              <a:spcBef>
                <a:spcPts val="0"/>
              </a:spcBef>
              <a:buClr>
                <a:schemeClr val="dk1"/>
              </a:buClr>
              <a:buSzPct val="100000"/>
              <a:buFont typeface="Garamond"/>
            </a:pPr>
            <a:r>
              <a:rPr lang="en-US" sz="24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Etc. . . .  (today 4 million +).  Bureaucratic expansion is geometric.  </a:t>
            </a:r>
          </a:p>
          <a:p>
            <a:pPr marL="914400" lvl="1" indent="-457200" rtl="0">
              <a:spcBef>
                <a:spcPts val="0"/>
              </a:spcBef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24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It grows along with </a:t>
            </a:r>
            <a:r>
              <a:rPr lang="en-US" sz="2400" b="1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population, urbanization, and specialization</a:t>
            </a:r>
            <a:r>
              <a:rPr lang="en-US" sz="24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.</a:t>
            </a:r>
          </a:p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None/>
            </a:pP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760</Words>
  <Application>Microsoft Office PowerPoint</Application>
  <PresentationFormat>On-screen Show (4:3)</PresentationFormat>
  <Paragraphs>104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Tahoma</vt:lpstr>
      <vt:lpstr>Garamond</vt:lpstr>
      <vt:lpstr>Arimo</vt:lpstr>
      <vt:lpstr>Droid Serif</vt:lpstr>
      <vt:lpstr>Arial</vt:lpstr>
      <vt:lpstr>Clarity</vt:lpstr>
      <vt:lpstr>Executive Bureaucracy</vt:lpstr>
      <vt:lpstr>What is Bureaucracy? </vt:lpstr>
      <vt:lpstr>PowerPoint Presentation</vt:lpstr>
      <vt:lpstr>The “4th Branch” - Federal Bureaucracy</vt:lpstr>
      <vt:lpstr>Question 1: Who is the Federal Bureaucracy?</vt:lpstr>
      <vt:lpstr>Question 1: Who is the Federal Bureaucracy?</vt:lpstr>
      <vt:lpstr>Question 1: Who is the Bureaucracy?</vt:lpstr>
      <vt:lpstr>Question 1: Who is the Bureaucracy?</vt:lpstr>
      <vt:lpstr>Question 2: What has caused the Bureaucracy to grow?</vt:lpstr>
      <vt:lpstr>Question 3: What functions and powers does the Federal Bureaucracy have?</vt:lpstr>
      <vt:lpstr>Question 3: What functions and powers does the Federal Bureaucracy have?</vt:lpstr>
      <vt:lpstr>Summarize the Federal Bureaucracy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Bureaucracy</dc:title>
  <dc:creator>Phelan, James</dc:creator>
  <cp:lastModifiedBy>Phelan, James</cp:lastModifiedBy>
  <cp:revision>1</cp:revision>
  <dcterms:modified xsi:type="dcterms:W3CDTF">2017-03-16T15:35:44Z</dcterms:modified>
</cp:coreProperties>
</file>