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313" r:id="rId2"/>
    <p:sldId id="312" r:id="rId3"/>
    <p:sldId id="321" r:id="rId4"/>
    <p:sldId id="334" r:id="rId5"/>
    <p:sldId id="336" r:id="rId6"/>
    <p:sldId id="322" r:id="rId7"/>
    <p:sldId id="335" r:id="rId8"/>
    <p:sldId id="320" r:id="rId9"/>
    <p:sldId id="333" r:id="rId10"/>
    <p:sldId id="337" r:id="rId11"/>
    <p:sldId id="338" r:id="rId12"/>
    <p:sldId id="339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289E28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020" autoAdjust="0"/>
  </p:normalViewPr>
  <p:slideViewPr>
    <p:cSldViewPr>
      <p:cViewPr varScale="1">
        <p:scale>
          <a:sx n="56" d="100"/>
          <a:sy n="56" d="100"/>
        </p:scale>
        <p:origin x="93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1620" y="118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F7336-11F8-4F8B-A7A2-44A5725098BE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8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E5B27-4F7A-4757-93F8-7C627476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94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99F20-E8CE-4368-A8AE-C7C389E0B789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60029-694B-4343-B33B-1127069C4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88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</a:t>
            </a:r>
            <a:r>
              <a:rPr lang="en-US" baseline="0" dirty="0" smtClean="0"/>
              <a:t> Obasanjo, many protests were violently suppressed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84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Nigeria is the world’s 8</a:t>
            </a:r>
            <a:r>
              <a:rPr lang="en-US" baseline="30000" dirty="0" smtClean="0"/>
              <a:t>th</a:t>
            </a:r>
            <a:r>
              <a:rPr lang="en-US" baseline="0" dirty="0" smtClean="0"/>
              <a:t> largest oil exporter, so these events affected int’l energy markets, contributing to higher prices and tighter supplies</a:t>
            </a:r>
          </a:p>
          <a:p>
            <a:r>
              <a:rPr lang="en-US" baseline="0" dirty="0" smtClean="0"/>
              <a:t>Some companies left b/c of instability</a:t>
            </a:r>
          </a:p>
          <a:p>
            <a:r>
              <a:rPr lang="en-US" baseline="0" dirty="0" smtClean="0"/>
              <a:t>2009 amnesty signed, which calmed things down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98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April 30</a:t>
            </a:r>
            <a:r>
              <a:rPr lang="en-US" baseline="0" dirty="0" smtClean="0"/>
              <a:t> – Million Woman March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53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AIDS:</a:t>
            </a:r>
            <a:r>
              <a:rPr lang="en-US" b="1" baseline="0" dirty="0" smtClean="0"/>
              <a:t>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Gov’t has general made AIDS a secondary priority, leaving much of the challenge to a small group of underfunded NGOs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 gov’t has provided medications through a small number of clinics, but they reach only a few thousand in a country where several million people are estimated to be HIV positive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Literacy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Higher than many other nations in Africa, but below the world average of 87% for men, 77% for women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08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Hausa-Fulani, Igbo, and Yoruba tribes are largest, but can’t speak each other’s languages and have no contact generally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03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26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61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Social Class:</a:t>
            </a:r>
          </a:p>
          <a:p>
            <a:r>
              <a:rPr lang="en-US" dirty="0" smtClean="0"/>
              <a:t>Wealth</a:t>
            </a:r>
            <a:r>
              <a:rPr lang="en-US" baseline="0" dirty="0" smtClean="0"/>
              <a:t> of elites stems from control of state and resources of the country</a:t>
            </a:r>
          </a:p>
          <a:p>
            <a:r>
              <a:rPr lang="en-US" baseline="0" dirty="0" smtClean="0"/>
              <a:t>Have maintained power by appealing to ethnic  and religious identities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78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03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18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1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hyperlink" Target="https://www.youtube.com/watch?v=WSDRF7VGmIs&amp;list=PLNw3wt65rW7wtqM8-COE-NAoRLF3I-b2x&amp;index=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289E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  <a:t>NIGERIA</a:t>
            </a:r>
            <a: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  <a:t/>
            </a:r>
            <a:b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</a:b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289E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Print" pitchFamily="2" charset="0"/>
              </a:rPr>
              <a:t>Part 3:  Citizens, Society &amp; the State</a:t>
            </a:r>
            <a:endParaRPr lang="en-US" sz="2400" dirty="0">
              <a:solidFill>
                <a:srgbClr val="289E28"/>
              </a:solidFill>
              <a:latin typeface="Segoe Print" pitchFamily="2" charset="0"/>
            </a:endParaRPr>
          </a:p>
          <a:p>
            <a:endParaRPr lang="en-US" dirty="0"/>
          </a:p>
        </p:txBody>
      </p:sp>
      <p:pic>
        <p:nvPicPr>
          <p:cNvPr id="1026" name="Picture 2" descr="http://www.mapsofworld.com/images/world-countries-flags/nigeria-fla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737" y="381000"/>
            <a:ext cx="4499753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3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89E28"/>
                </a:solidFill>
                <a:latin typeface="Segoe Print" pitchFamily="2" charset="0"/>
              </a:rPr>
              <a:t>Protests &amp; Demonstrations</a:t>
            </a:r>
            <a:endParaRPr lang="en-US" b="1" dirty="0">
              <a:solidFill>
                <a:srgbClr val="289E28"/>
              </a:solidFill>
              <a:latin typeface="Segoe Print" pitchFamily="2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59933"/>
            <a:ext cx="8229600" cy="5257800"/>
          </a:xfrm>
        </p:spPr>
        <p:txBody>
          <a:bodyPr>
            <a:normAutofit/>
          </a:bodyPr>
          <a:lstStyle/>
          <a:p>
            <a:r>
              <a:rPr lang="en-US" sz="2700" dirty="0" smtClean="0"/>
              <a:t>Since the return of democracy in 1999, a number of ethnic-based &amp; religious movements have mobilized to pressure the federal gov’t to address grievances</a:t>
            </a:r>
          </a:p>
          <a:p>
            <a:pPr lvl="1"/>
            <a:r>
              <a:rPr lang="en-US" sz="2400" dirty="0" smtClean="0"/>
              <a:t>Target international oil companies in Niger Delta</a:t>
            </a:r>
          </a:p>
          <a:p>
            <a:r>
              <a:rPr lang="en-US" sz="2700" dirty="0" smtClean="0"/>
              <a:t>July 2002 – unarmed Ijaw women occupied ChevronTexaco’s Nigerian operations</a:t>
            </a:r>
          </a:p>
          <a:p>
            <a:pPr lvl="1"/>
            <a:r>
              <a:rPr lang="en-US" sz="2400" dirty="0" smtClean="0"/>
              <a:t>Ended when officials agreed to provide jobs for women’s sons &amp; set up credit plan to help                                                 village women start business</a:t>
            </a:r>
            <a:endParaRPr lang="en-US" sz="2400" dirty="0"/>
          </a:p>
        </p:txBody>
      </p:sp>
      <p:pic>
        <p:nvPicPr>
          <p:cNvPr id="1026" name="Picture 2" descr="http://news.bbc.co.uk/media/images/38150000/jpg/_38150214_women300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99" y="4261758"/>
            <a:ext cx="4064001" cy="2322286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01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89E28"/>
                </a:solidFill>
                <a:latin typeface="Segoe Print" pitchFamily="2" charset="0"/>
              </a:rPr>
              <a:t>Protests &amp; Demonstrations</a:t>
            </a:r>
            <a:endParaRPr lang="en-US" b="1" dirty="0">
              <a:solidFill>
                <a:srgbClr val="289E28"/>
              </a:solidFill>
              <a:latin typeface="Segoe Print" pitchFamily="2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59933"/>
            <a:ext cx="8229600" cy="5257800"/>
          </a:xfrm>
        </p:spPr>
        <p:txBody>
          <a:bodyPr>
            <a:normAutofit/>
          </a:bodyPr>
          <a:lstStyle/>
          <a:p>
            <a:r>
              <a:rPr lang="en-US" sz="2700" dirty="0" smtClean="0"/>
              <a:t>Protest grew in 2006</a:t>
            </a:r>
          </a:p>
          <a:p>
            <a:r>
              <a:rPr lang="en-US" sz="2700" dirty="0" smtClean="0"/>
              <a:t>Groups organized to attack foreign based oil companies</a:t>
            </a:r>
          </a:p>
          <a:p>
            <a:pPr lvl="1"/>
            <a:r>
              <a:rPr lang="en-US" sz="2400" dirty="0" smtClean="0"/>
              <a:t>Armed rebel gangs blew up pipelines, disabled pumping states, and kidnapped foreign oil workers</a:t>
            </a:r>
          </a:p>
          <a:p>
            <a:endParaRPr lang="en-US" sz="2700" dirty="0" smtClean="0"/>
          </a:p>
          <a:p>
            <a:r>
              <a:rPr lang="en-US" sz="2700" dirty="0" smtClean="0"/>
              <a:t>After election of 2011, protests erupted in North b/c Jonathan, a Christian from the South, retained the presidency</a:t>
            </a:r>
          </a:p>
          <a:p>
            <a:pPr lvl="1"/>
            <a:r>
              <a:rPr lang="en-US" sz="2400" dirty="0" smtClean="0"/>
              <a:t>Many people believed the informal rule of rotating presidents from north and south had been violated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885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24" y="4114800"/>
            <a:ext cx="4605867" cy="25908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89E28"/>
                </a:solidFill>
                <a:latin typeface="Segoe Print" pitchFamily="2" charset="0"/>
              </a:rPr>
              <a:t>Protests &amp; Demonstrations</a:t>
            </a:r>
            <a:endParaRPr lang="en-US" b="1" dirty="0">
              <a:solidFill>
                <a:srgbClr val="289E28"/>
              </a:solidFill>
              <a:latin typeface="Segoe Print" pitchFamily="2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59933"/>
            <a:ext cx="8229600" cy="5257800"/>
          </a:xfrm>
        </p:spPr>
        <p:txBody>
          <a:bodyPr>
            <a:normAutofit/>
          </a:bodyPr>
          <a:lstStyle/>
          <a:p>
            <a:r>
              <a:rPr lang="en-US" sz="2700" dirty="0" smtClean="0"/>
              <a:t>2014</a:t>
            </a:r>
            <a:r>
              <a:rPr lang="en-US" sz="2700" dirty="0"/>
              <a:t>: </a:t>
            </a:r>
            <a:r>
              <a:rPr lang="en-US" sz="2700" dirty="0" smtClean="0"/>
              <a:t>Multiple demonstrations/protests broke out calling </a:t>
            </a:r>
            <a:r>
              <a:rPr lang="en-US" sz="2700" dirty="0"/>
              <a:t>on the Nigerian government to rescue schoolgirls kidnapped by the Islamist militant group </a:t>
            </a:r>
            <a:r>
              <a:rPr lang="en-US" sz="2700" b="1" dirty="0">
                <a:solidFill>
                  <a:srgbClr val="00CC00"/>
                </a:solidFill>
              </a:rPr>
              <a:t>Boko </a:t>
            </a:r>
            <a:r>
              <a:rPr lang="en-US" sz="2700" b="1" dirty="0" smtClean="0">
                <a:solidFill>
                  <a:srgbClr val="00CC00"/>
                </a:solidFill>
              </a:rPr>
              <a:t>Haram 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/>
              <a:t>In April, more than 200 girls were abducted from their boarding school in northeastern </a:t>
            </a:r>
            <a:r>
              <a:rPr lang="en-US" sz="2400" dirty="0" smtClean="0"/>
              <a:t>Nigeria</a:t>
            </a:r>
          </a:p>
          <a:p>
            <a:pPr lvl="1"/>
            <a:r>
              <a:rPr lang="en-US" sz="2400" dirty="0" smtClean="0"/>
              <a:t>More on </a:t>
            </a:r>
            <a:r>
              <a:rPr lang="en-US" sz="2400" dirty="0" smtClean="0">
                <a:hlinkClick r:id="rId4"/>
              </a:rPr>
              <a:t>Boko Haram</a:t>
            </a:r>
            <a:endParaRPr lang="en-US" sz="2100" dirty="0" smtClean="0"/>
          </a:p>
          <a:p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" r="7500"/>
          <a:stretch/>
        </p:blipFill>
        <p:spPr>
          <a:xfrm>
            <a:off x="4986115" y="3987800"/>
            <a:ext cx="4132485" cy="2734733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48468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Citizens, Society, and the State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Necessary condition for </a:t>
            </a:r>
            <a:r>
              <a:rPr lang="en-US" sz="2700" b="1" dirty="0">
                <a:solidFill>
                  <a:srgbClr val="00CC00"/>
                </a:solidFill>
              </a:rPr>
              <a:t>democratization:</a:t>
            </a:r>
            <a:r>
              <a:rPr lang="en-US" sz="2700" dirty="0"/>
              <a:t> citizens need to have time to pay attention and participate in the political process</a:t>
            </a:r>
          </a:p>
          <a:p>
            <a:r>
              <a:rPr lang="en-US" sz="2700" dirty="0"/>
              <a:t>Problem for Nigeria:</a:t>
            </a:r>
          </a:p>
          <a:p>
            <a:pPr lvl="1"/>
            <a:r>
              <a:rPr lang="en-US" sz="2400" dirty="0"/>
              <a:t>60% live in poverty</a:t>
            </a:r>
          </a:p>
          <a:p>
            <a:pPr lvl="1"/>
            <a:r>
              <a:rPr lang="en-US" sz="2400" dirty="0"/>
              <a:t>Large gap between rich and poor (</a:t>
            </a:r>
            <a:r>
              <a:rPr lang="en-US" sz="2400" dirty="0" err="1"/>
              <a:t>Gini</a:t>
            </a:r>
            <a:r>
              <a:rPr lang="en-US" sz="2400" dirty="0"/>
              <a:t> = 50.6)</a:t>
            </a:r>
          </a:p>
          <a:p>
            <a:pPr lvl="1"/>
            <a:r>
              <a:rPr lang="en-US" sz="2400" dirty="0"/>
              <a:t>Health issues – AIDS epidemic (1 in 11 AIDS carriers are Nigerian)</a:t>
            </a:r>
          </a:p>
          <a:p>
            <a:pPr lvl="1"/>
            <a:r>
              <a:rPr lang="en-US" sz="2400" dirty="0"/>
              <a:t>Literacy </a:t>
            </a:r>
            <a:r>
              <a:rPr lang="en-US" sz="2400" dirty="0" smtClean="0"/>
              <a:t>– Overall 68% (75.7</a:t>
            </a:r>
            <a:r>
              <a:rPr lang="en-US" sz="2400" dirty="0"/>
              <a:t>% for men, 60.6% for </a:t>
            </a:r>
            <a:r>
              <a:rPr lang="en-US" sz="2400" dirty="0" smtClean="0"/>
              <a:t>women)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737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89E28"/>
                </a:solidFill>
                <a:latin typeface="Segoe Print" pitchFamily="2" charset="0"/>
              </a:rPr>
              <a:t>Cleavages</a:t>
            </a:r>
            <a:endParaRPr lang="en-US" b="1" dirty="0">
              <a:solidFill>
                <a:srgbClr val="289E28"/>
              </a:solidFill>
              <a:latin typeface="Segoe Print" pitchFamily="2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sz="2700" dirty="0" smtClean="0"/>
              <a:t>One </a:t>
            </a:r>
            <a:r>
              <a:rPr lang="en-US" sz="2700" dirty="0"/>
              <a:t>of the most </a:t>
            </a:r>
            <a:r>
              <a:rPr lang="en-US" sz="2700" dirty="0" smtClean="0"/>
              <a:t>fragmented                                               societies </a:t>
            </a:r>
            <a:r>
              <a:rPr lang="en-US" sz="2700" dirty="0"/>
              <a:t>in </a:t>
            </a:r>
            <a:r>
              <a:rPr lang="en-US" sz="2700" dirty="0" smtClean="0"/>
              <a:t>the world</a:t>
            </a:r>
          </a:p>
          <a:p>
            <a:r>
              <a:rPr lang="en-US" b="1" dirty="0">
                <a:solidFill>
                  <a:srgbClr val="00CC00"/>
                </a:solidFill>
              </a:rPr>
              <a:t>Ethnicity</a:t>
            </a:r>
            <a:r>
              <a:rPr lang="en-US" dirty="0"/>
              <a:t> – 250 to 400 distinct </a:t>
            </a:r>
            <a:r>
              <a:rPr lang="en-US" dirty="0" smtClean="0"/>
              <a:t>                                                ethnic groups (different                                                        languages, religion) </a:t>
            </a:r>
          </a:p>
          <a:p>
            <a:endParaRPr lang="en-US" dirty="0" smtClean="0"/>
          </a:p>
          <a:p>
            <a:r>
              <a:rPr lang="en-US" b="1" dirty="0" smtClean="0"/>
              <a:t>3 Major Ethnic Groups:</a:t>
            </a:r>
          </a:p>
          <a:p>
            <a:pPr lvl="1"/>
            <a:r>
              <a:rPr lang="en-US" u="sng" dirty="0" smtClean="0"/>
              <a:t>Hausa-Fulani</a:t>
            </a:r>
            <a:r>
              <a:rPr lang="en-US" dirty="0" smtClean="0"/>
              <a:t> – 29%:  Muslim groups which dominate the northern half of country</a:t>
            </a:r>
          </a:p>
          <a:p>
            <a:pPr lvl="1"/>
            <a:r>
              <a:rPr lang="en-US" u="sng" dirty="0" smtClean="0"/>
              <a:t>Yoruba</a:t>
            </a:r>
            <a:r>
              <a:rPr lang="en-US" dirty="0" smtClean="0"/>
              <a:t>  – 21%: split btw Muslim, Christian, and indigenous religions; dominate SW third of country (including Lagos)</a:t>
            </a:r>
          </a:p>
          <a:p>
            <a:pPr lvl="1"/>
            <a:r>
              <a:rPr lang="en-US" u="sng" dirty="0" smtClean="0"/>
              <a:t>Igbo (Ibo) </a:t>
            </a:r>
            <a:r>
              <a:rPr lang="en-US" dirty="0" smtClean="0"/>
              <a:t>– 18%: mostly Christian; live in SE oil-producing region</a:t>
            </a:r>
            <a:endParaRPr lang="en-US" b="1" dirty="0" smtClean="0">
              <a:solidFill>
                <a:srgbClr val="00CC00"/>
              </a:solidFill>
            </a:endParaRPr>
          </a:p>
          <a:p>
            <a:endParaRPr lang="en-US" b="1" dirty="0" smtClean="0">
              <a:solidFill>
                <a:srgbClr val="00CC00"/>
              </a:solidFill>
            </a:endParaRPr>
          </a:p>
        </p:txBody>
      </p:sp>
      <p:pic>
        <p:nvPicPr>
          <p:cNvPr id="4" name="Picture 2" descr="http://images.nationmaster.com/images/motw/africa/nigeria_linguistic_197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2400"/>
            <a:ext cx="4121590" cy="34290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87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89E28"/>
                </a:solidFill>
                <a:latin typeface="Segoe Print" pitchFamily="2" charset="0"/>
              </a:rPr>
              <a:t>Cleavages</a:t>
            </a:r>
            <a:endParaRPr lang="en-US" b="1" dirty="0">
              <a:solidFill>
                <a:srgbClr val="289E28"/>
              </a:solidFill>
              <a:latin typeface="Segoe Print" pitchFamily="2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229600" cy="493776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CC00"/>
                </a:solidFill>
              </a:rPr>
              <a:t>Religion</a:t>
            </a:r>
            <a:r>
              <a:rPr lang="en-US" dirty="0" smtClean="0"/>
              <a:t> – 50% Muslim, 40% Christian, 10% various native religions</a:t>
            </a:r>
          </a:p>
          <a:p>
            <a:pPr lvl="1"/>
            <a:r>
              <a:rPr lang="en-US" dirty="0" smtClean="0"/>
              <a:t>Disputes </a:t>
            </a:r>
            <a:r>
              <a:rPr lang="en-US" dirty="0"/>
              <a:t>rooted in preferential treatment British gave to Christians, role of sharia in Nigerian </a:t>
            </a:r>
            <a:r>
              <a:rPr lang="en-US" dirty="0" smtClean="0"/>
              <a:t>law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72" t="6054" r="6176" b="10752"/>
          <a:stretch/>
        </p:blipFill>
        <p:spPr>
          <a:xfrm>
            <a:off x="1943100" y="3048000"/>
            <a:ext cx="4800600" cy="2895601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22451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89E28"/>
                </a:solidFill>
                <a:latin typeface="Segoe Print" pitchFamily="2" charset="0"/>
              </a:rPr>
              <a:t>Cleavages</a:t>
            </a:r>
            <a:endParaRPr lang="en-US" b="1" dirty="0">
              <a:solidFill>
                <a:srgbClr val="289E28"/>
              </a:solidFill>
              <a:latin typeface="Segoe Print" pitchFamily="2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4191000" cy="495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CC00"/>
                </a:solidFill>
              </a:rPr>
              <a:t>Region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North v. South</a:t>
            </a:r>
          </a:p>
          <a:p>
            <a:r>
              <a:rPr lang="en-US" u="sng" dirty="0" smtClean="0"/>
              <a:t>North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Predominantly Muslim</a:t>
            </a:r>
          </a:p>
          <a:p>
            <a:pPr lvl="1"/>
            <a:r>
              <a:rPr lang="en-US" dirty="0" smtClean="0"/>
              <a:t>Less educated</a:t>
            </a:r>
          </a:p>
          <a:p>
            <a:pPr lvl="1"/>
            <a:r>
              <a:rPr lang="en-US" dirty="0" smtClean="0"/>
              <a:t>Poorer</a:t>
            </a:r>
          </a:p>
          <a:p>
            <a:pPr lvl="1"/>
            <a:r>
              <a:rPr lang="en-US" dirty="0" smtClean="0"/>
              <a:t>Less industrialized</a:t>
            </a:r>
          </a:p>
          <a:p>
            <a:pPr lvl="1"/>
            <a:r>
              <a:rPr lang="en-US" dirty="0" smtClean="0"/>
              <a:t>Poorer healthcare</a:t>
            </a:r>
          </a:p>
          <a:p>
            <a:r>
              <a:rPr lang="en-US" u="sng" dirty="0" smtClean="0"/>
              <a:t>South:</a:t>
            </a:r>
          </a:p>
          <a:p>
            <a:pPr lvl="1"/>
            <a:r>
              <a:rPr lang="en-US" dirty="0" smtClean="0"/>
              <a:t>Predominantly Christian</a:t>
            </a:r>
          </a:p>
          <a:p>
            <a:pPr lvl="1"/>
            <a:r>
              <a:rPr lang="en-US" dirty="0" smtClean="0"/>
              <a:t>More educated</a:t>
            </a:r>
          </a:p>
          <a:p>
            <a:pPr lvl="1"/>
            <a:r>
              <a:rPr lang="en-US" dirty="0" smtClean="0"/>
              <a:t>Wealthier (oil reserves)</a:t>
            </a:r>
            <a:endParaRPr lang="en-US" dirty="0"/>
          </a:p>
        </p:txBody>
      </p:sp>
      <p:pic>
        <p:nvPicPr>
          <p:cNvPr id="5" name="Picture 2" descr="http://www.bbc.co.uk/news/special/world/11/nigeria_election_toggle_maps/img/nigeria_health_62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581399"/>
            <a:ext cx="3372214" cy="310740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cdn1.spiegel.de/images/image-46904-thumbflex-lgx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9" y="196705"/>
            <a:ext cx="3372213" cy="312655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62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89E28"/>
                </a:solidFill>
                <a:latin typeface="Segoe Print" pitchFamily="2" charset="0"/>
              </a:rPr>
              <a:t>Cleavages</a:t>
            </a:r>
            <a:endParaRPr lang="en-US" b="1" dirty="0">
              <a:solidFill>
                <a:srgbClr val="289E28"/>
              </a:solidFill>
              <a:latin typeface="Segoe Print" pitchFamily="2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72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CC00"/>
                </a:solidFill>
              </a:rPr>
              <a:t>Urban/rural</a:t>
            </a:r>
            <a:r>
              <a:rPr lang="en-US" dirty="0" smtClean="0"/>
              <a:t> </a:t>
            </a:r>
            <a:r>
              <a:rPr lang="en-US" dirty="0"/>
              <a:t>differences – political organizations, interest groups, media only operate in </a:t>
            </a:r>
            <a:r>
              <a:rPr lang="en-US" dirty="0" smtClean="0"/>
              <a:t>cities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rgbClr val="00CC00"/>
                </a:solidFill>
              </a:rPr>
              <a:t>Social class </a:t>
            </a:r>
            <a:r>
              <a:rPr lang="en-US" dirty="0"/>
              <a:t>– </a:t>
            </a:r>
            <a:r>
              <a:rPr lang="en-US" dirty="0" smtClean="0"/>
              <a:t>Educated elite </a:t>
            </a:r>
            <a:r>
              <a:rPr lang="en-US" dirty="0"/>
              <a:t>are those with ties to the state, who often use the treasury to benefit </a:t>
            </a:r>
            <a:r>
              <a:rPr lang="en-US" dirty="0" smtClean="0"/>
              <a:t>themselves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8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89E28"/>
                </a:solidFill>
                <a:latin typeface="Segoe Print" pitchFamily="2" charset="0"/>
              </a:rPr>
              <a:t>Civil Society</a:t>
            </a:r>
            <a:endParaRPr lang="en-US" b="1" dirty="0">
              <a:solidFill>
                <a:srgbClr val="289E28"/>
              </a:solidFill>
              <a:latin typeface="Segoe Print" pitchFamily="2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19200"/>
            <a:ext cx="8314267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Open and Free</a:t>
            </a:r>
          </a:p>
          <a:p>
            <a:r>
              <a:rPr lang="en-US" dirty="0" smtClean="0"/>
              <a:t>Mostly centered around ethnic identity and religion</a:t>
            </a:r>
          </a:p>
          <a:p>
            <a:r>
              <a:rPr lang="en-US" dirty="0" smtClean="0"/>
              <a:t>Elite – private clubs and professional organizations</a:t>
            </a:r>
          </a:p>
          <a:p>
            <a:r>
              <a:rPr lang="en-US" dirty="0" smtClean="0"/>
              <a:t>Soldiers and veterans belong to military support groups</a:t>
            </a:r>
          </a:p>
          <a:p>
            <a:r>
              <a:rPr lang="en-US" dirty="0" smtClean="0"/>
              <a:t>NGO’s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658" y="4114800"/>
            <a:ext cx="3865426" cy="100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0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89E28"/>
                </a:solidFill>
                <a:latin typeface="Segoe Print" pitchFamily="2" charset="0"/>
              </a:rPr>
              <a:t>Participation - Elections</a:t>
            </a:r>
            <a:endParaRPr lang="en-US" b="1" dirty="0">
              <a:solidFill>
                <a:srgbClr val="289E28"/>
              </a:solidFill>
              <a:latin typeface="Segoe Print" pitchFamily="2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sz="2700" b="1" dirty="0">
                <a:solidFill>
                  <a:srgbClr val="00CC00"/>
                </a:solidFill>
              </a:rPr>
              <a:t>Independent National Election Commission (INEC) </a:t>
            </a:r>
            <a:endParaRPr lang="en-US" sz="2700" b="1" dirty="0" smtClean="0">
              <a:solidFill>
                <a:srgbClr val="00CC00"/>
              </a:solidFill>
            </a:endParaRPr>
          </a:p>
          <a:p>
            <a:r>
              <a:rPr lang="en-US" sz="2700" dirty="0" smtClean="0"/>
              <a:t>Created to help legitimize Nigerian election process</a:t>
            </a:r>
            <a:endParaRPr lang="en-US" sz="2700" dirty="0"/>
          </a:p>
          <a:p>
            <a:r>
              <a:rPr lang="en-US" sz="2700" dirty="0" smtClean="0"/>
              <a:t>Viewed as corrupt during 2007 election</a:t>
            </a:r>
          </a:p>
          <a:p>
            <a:r>
              <a:rPr lang="en-US" sz="2700" dirty="0" smtClean="0"/>
              <a:t>New reforms helped make 2011 election free and fair (first in Nigerian history)</a:t>
            </a:r>
            <a:endParaRPr lang="en-US" sz="2700" dirty="0"/>
          </a:p>
          <a:p>
            <a:pPr lvl="1"/>
            <a:r>
              <a:rPr lang="en-US" sz="2400" dirty="0" smtClean="0"/>
              <a:t>Same day registration</a:t>
            </a:r>
          </a:p>
          <a:p>
            <a:pPr lvl="1"/>
            <a:r>
              <a:rPr lang="en-US" sz="2400" dirty="0" smtClean="0"/>
              <a:t>Local result verification</a:t>
            </a:r>
          </a:p>
          <a:p>
            <a:pPr lvl="1"/>
            <a:r>
              <a:rPr lang="en-US" sz="2400" dirty="0" smtClean="0"/>
              <a:t>Cleaning up voting rolls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11299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89E28"/>
                </a:solidFill>
                <a:latin typeface="Segoe Print" pitchFamily="2" charset="0"/>
              </a:rPr>
              <a:t>Participation - Elections</a:t>
            </a:r>
            <a:endParaRPr lang="en-US" b="1" dirty="0">
              <a:solidFill>
                <a:srgbClr val="289E28"/>
              </a:solidFill>
              <a:latin typeface="Segoe Print" pitchFamily="2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sz="2700" dirty="0" smtClean="0"/>
              <a:t>2011:  More than 3% of votes declared invalid; approx. 54% turnout</a:t>
            </a:r>
          </a:p>
          <a:p>
            <a:r>
              <a:rPr lang="en-US" sz="2700" dirty="0" smtClean="0"/>
              <a:t>Jonathan (south) 53%; </a:t>
            </a:r>
            <a:r>
              <a:rPr lang="en-US" sz="2700" dirty="0" err="1" smtClean="0"/>
              <a:t>Buhari</a:t>
            </a:r>
            <a:r>
              <a:rPr lang="en-US" sz="2700" dirty="0" smtClean="0"/>
              <a:t> (North) 32%</a:t>
            </a:r>
          </a:p>
          <a:p>
            <a:r>
              <a:rPr lang="en-US" sz="2700" dirty="0" err="1" smtClean="0"/>
              <a:t>Goodluck</a:t>
            </a:r>
            <a:r>
              <a:rPr lang="en-US" sz="2700" dirty="0" smtClean="0"/>
              <a:t> Jonathan did not win one of the 12 northernmost states out of 36</a:t>
            </a:r>
          </a:p>
          <a:p>
            <a:r>
              <a:rPr lang="en-US" sz="2700" dirty="0" err="1" smtClean="0"/>
              <a:t>Buhari</a:t>
            </a:r>
            <a:r>
              <a:rPr lang="en-US" sz="2700" dirty="0" smtClean="0"/>
              <a:t> did not win more than 25% in Southernmost state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97194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7565</TotalTime>
  <Words>765</Words>
  <Application>Microsoft Office PowerPoint</Application>
  <PresentationFormat>On-screen Show (4:3)</PresentationFormat>
  <Paragraphs>97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Bookman Old Style</vt:lpstr>
      <vt:lpstr>Calibri</vt:lpstr>
      <vt:lpstr>Gill Sans MT</vt:lpstr>
      <vt:lpstr>Segoe Print</vt:lpstr>
      <vt:lpstr>Tw Cen MT Condensed Extra Bold</vt:lpstr>
      <vt:lpstr>Wingdings</vt:lpstr>
      <vt:lpstr>Wingdings 3</vt:lpstr>
      <vt:lpstr>Origin</vt:lpstr>
      <vt:lpstr>NIGERIA </vt:lpstr>
      <vt:lpstr>Citizens, Society, and the State</vt:lpstr>
      <vt:lpstr>Cleavages</vt:lpstr>
      <vt:lpstr>Cleavages</vt:lpstr>
      <vt:lpstr>Cleavages</vt:lpstr>
      <vt:lpstr>Cleavages</vt:lpstr>
      <vt:lpstr>Civil Society</vt:lpstr>
      <vt:lpstr>Participation - Elections</vt:lpstr>
      <vt:lpstr>Participation - Elections</vt:lpstr>
      <vt:lpstr>Protests &amp; Demonstrations</vt:lpstr>
      <vt:lpstr>Protests &amp; Demonstrations</vt:lpstr>
      <vt:lpstr>Protests &amp; Demonstrations</vt:lpstr>
    </vt:vector>
  </TitlesOfParts>
  <Company>Lausanne Collegiate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Kingdom</dc:title>
  <dc:creator>James Wehrli</dc:creator>
  <cp:lastModifiedBy>Phelan, James</cp:lastModifiedBy>
  <cp:revision>572</cp:revision>
  <cp:lastPrinted>2015-04-24T11:32:23Z</cp:lastPrinted>
  <dcterms:created xsi:type="dcterms:W3CDTF">2011-12-23T02:33:30Z</dcterms:created>
  <dcterms:modified xsi:type="dcterms:W3CDTF">2019-07-16T16:06:22Z</dcterms:modified>
</cp:coreProperties>
</file>