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307" r:id="rId2"/>
    <p:sldId id="308" r:id="rId3"/>
    <p:sldId id="309" r:id="rId4"/>
    <p:sldId id="329" r:id="rId5"/>
    <p:sldId id="328" r:id="rId6"/>
    <p:sldId id="327" r:id="rId7"/>
    <p:sldId id="326" r:id="rId8"/>
    <p:sldId id="316" r:id="rId9"/>
    <p:sldId id="314" r:id="rId10"/>
    <p:sldId id="315" r:id="rId11"/>
    <p:sldId id="317" r:id="rId12"/>
    <p:sldId id="330" r:id="rId13"/>
    <p:sldId id="331" r:id="rId14"/>
    <p:sldId id="336" r:id="rId15"/>
    <p:sldId id="337"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289E2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20" autoAdjust="0"/>
  </p:normalViewPr>
  <p:slideViewPr>
    <p:cSldViewPr>
      <p:cViewPr varScale="1">
        <p:scale>
          <a:sx n="56" d="100"/>
          <a:sy n="56" d="100"/>
        </p:scale>
        <p:origin x="930" y="7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20" y="118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7/16/2019</a:t>
            </a:fld>
            <a:endParaRPr lang="en-US"/>
          </a:p>
        </p:txBody>
      </p:sp>
      <p:sp>
        <p:nvSpPr>
          <p:cNvPr id="4" name="Footer Placeholder 3"/>
          <p:cNvSpPr>
            <a:spLocks noGrp="1"/>
          </p:cNvSpPr>
          <p:nvPr>
            <p:ph type="ftr" sz="quarter" idx="2"/>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7/16/2019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10</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rPr>
              <a:t>Best and brightest join the military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rPr>
              <a:t>Members from all parts of Nigeria</a:t>
            </a:r>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People’s Democratic Party (PDP) – </a:t>
            </a:r>
            <a:r>
              <a:rPr lang="en-US" sz="1200" dirty="0" err="1" smtClean="0"/>
              <a:t>Obasanjo</a:t>
            </a:r>
            <a:r>
              <a:rPr lang="en-US" sz="1200" dirty="0" smtClean="0"/>
              <a:t> and </a:t>
            </a:r>
            <a:r>
              <a:rPr lang="en-US" sz="1200" dirty="0" err="1" smtClean="0"/>
              <a:t>Yar’Adua’s</a:t>
            </a:r>
            <a:r>
              <a:rPr lang="en-US" sz="1200" dirty="0" smtClean="0"/>
              <a:t> party of power, “won” in most parts of the country with Southern and Northern candidates</a:t>
            </a:r>
          </a:p>
          <a:p>
            <a:r>
              <a:rPr lang="en-US" sz="1200" dirty="0" smtClean="0"/>
              <a:t>All Nigeria People’s Party (ANPP) – General Muhammad </a:t>
            </a:r>
            <a:r>
              <a:rPr lang="en-US" sz="1200" dirty="0" err="1" smtClean="0"/>
              <a:t>Buhari’s</a:t>
            </a:r>
            <a:r>
              <a:rPr lang="en-US" sz="1200" dirty="0" smtClean="0"/>
              <a:t> party</a:t>
            </a:r>
          </a:p>
          <a:p>
            <a:r>
              <a:rPr lang="en-US" sz="1200" dirty="0" smtClean="0"/>
              <a:t>Action Congress (AC) – merger of many parties, led by </a:t>
            </a:r>
            <a:r>
              <a:rPr lang="en-US" sz="1200" dirty="0" err="1" smtClean="0"/>
              <a:t>Atiku</a:t>
            </a:r>
            <a:r>
              <a:rPr lang="en-US" sz="1200" dirty="0" smtClean="0"/>
              <a:t> </a:t>
            </a:r>
            <a:r>
              <a:rPr lang="en-US" sz="1200" dirty="0" err="1" smtClean="0"/>
              <a:t>Abubakar</a:t>
            </a:r>
            <a:r>
              <a:rPr lang="en-US" sz="1200" dirty="0" smtClean="0"/>
              <a:t> (who was disqualified from running in 2007, then reinstated by the Supreme Court days before the election)</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43457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13</a:t>
            </a:fld>
            <a:endParaRPr lang="en-US"/>
          </a:p>
        </p:txBody>
      </p:sp>
    </p:spTree>
    <p:extLst>
      <p:ext uri="{BB962C8B-B14F-4D97-AF65-F5344CB8AC3E}">
        <p14:creationId xmlns:p14="http://schemas.microsoft.com/office/powerpoint/2010/main" val="208588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14</a:t>
            </a:fld>
            <a:endParaRPr lang="en-US"/>
          </a:p>
        </p:txBody>
      </p:sp>
    </p:spTree>
    <p:extLst>
      <p:ext uri="{BB962C8B-B14F-4D97-AF65-F5344CB8AC3E}">
        <p14:creationId xmlns:p14="http://schemas.microsoft.com/office/powerpoint/2010/main" val="344665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radio – broadcasts in local language</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a:p>
        </p:txBody>
      </p:sp>
    </p:spTree>
    <p:extLst>
      <p:ext uri="{BB962C8B-B14F-4D97-AF65-F5344CB8AC3E}">
        <p14:creationId xmlns:p14="http://schemas.microsoft.com/office/powerpoint/2010/main" val="237515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err="1" smtClean="0">
                <a:latin typeface="Arial" pitchFamily="34" charset="0"/>
              </a:rPr>
              <a:t>Patrimonliasm</a:t>
            </a:r>
            <a:r>
              <a:rPr lang="en-US" sz="1200" b="0" baseline="0" dirty="0" smtClean="0">
                <a:latin typeface="Arial" pitchFamily="34" charset="0"/>
              </a:rPr>
              <a:t> – system of patronage in which the president is at the top</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When </a:t>
            </a:r>
            <a:r>
              <a:rPr lang="en-US" dirty="0" err="1" smtClean="0"/>
              <a:t>Buhari</a:t>
            </a:r>
            <a:r>
              <a:rPr lang="en-US" dirty="0" smtClean="0"/>
              <a:t> takes office on 29 May 2015 as scheduled it will mark the first time in Nigeria's history that an incumbent elected President will peacefully transfer power to an elected leader of the opposition.</a:t>
            </a:r>
            <a:endParaRPr lang="en-US" sz="1200" b="0" baseline="0" dirty="0" smtClean="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a:p>
        </p:txBody>
      </p:sp>
    </p:spTree>
    <p:extLst>
      <p:ext uri="{BB962C8B-B14F-4D97-AF65-F5344CB8AC3E}">
        <p14:creationId xmlns:p14="http://schemas.microsoft.com/office/powerpoint/2010/main" val="180782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a:p>
        </p:txBody>
      </p:sp>
    </p:spTree>
    <p:extLst>
      <p:ext uri="{BB962C8B-B14F-4D97-AF65-F5344CB8AC3E}">
        <p14:creationId xmlns:p14="http://schemas.microsoft.com/office/powerpoint/2010/main" val="34297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6</a:t>
            </a:fld>
            <a:endParaRPr lang="en-US"/>
          </a:p>
        </p:txBody>
      </p:sp>
    </p:spTree>
    <p:extLst>
      <p:ext uri="{BB962C8B-B14F-4D97-AF65-F5344CB8AC3E}">
        <p14:creationId xmlns:p14="http://schemas.microsoft.com/office/powerpoint/2010/main" val="414652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When </a:t>
            </a:r>
            <a:r>
              <a:rPr lang="en-US" dirty="0" err="1" smtClean="0"/>
              <a:t>Buhari</a:t>
            </a:r>
            <a:r>
              <a:rPr lang="en-US" dirty="0" smtClean="0"/>
              <a:t> takes office on 29 May 2015 as scheduled it will mark the first time in Nigeria's history that an incumbent elected President will peacefully transfer power to an elected leader of the opposition.</a:t>
            </a:r>
            <a:endParaRPr lang="en-US" sz="1200" b="0" baseline="0" dirty="0" smtClean="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7</a:t>
            </a:fld>
            <a:endParaRPr lang="en-US"/>
          </a:p>
        </p:txBody>
      </p:sp>
    </p:spTree>
    <p:extLst>
      <p:ext uri="{BB962C8B-B14F-4D97-AF65-F5344CB8AC3E}">
        <p14:creationId xmlns:p14="http://schemas.microsoft.com/office/powerpoint/2010/main" val="384250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rPr>
              <a:t>Jobs in bureaucracy are awarded through </a:t>
            </a:r>
            <a:r>
              <a:rPr lang="en-US" sz="1200" b="0" baseline="0" dirty="0" err="1" smtClean="0">
                <a:latin typeface="Arial" pitchFamily="34" charset="0"/>
              </a:rPr>
              <a:t>prebendalism</a:t>
            </a:r>
            <a:endParaRPr lang="en-US" sz="1200" b="0" baseline="0" dirty="0" smtClean="0">
              <a:latin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rPr>
              <a:t>Parastatals:</a:t>
            </a:r>
          </a:p>
          <a:p>
            <a:pPr marL="171450" indent="-171450">
              <a:buFont typeface="Arial" pitchFamily="34" charset="0"/>
              <a:buChar char="•"/>
            </a:pPr>
            <a:r>
              <a:rPr lang="en-US" dirty="0" smtClean="0"/>
              <a:t>Nigerian Electric Power Administration (NEPA) – called “Never Expect Power Again” by Nigerians</a:t>
            </a:r>
          </a:p>
          <a:p>
            <a:pPr marL="171450" indent="-171450">
              <a:buFont typeface="Arial" pitchFamily="34" charset="0"/>
              <a:buChar char="•"/>
            </a:pPr>
            <a:r>
              <a:rPr lang="en-US" dirty="0" smtClean="0"/>
              <a:t>Changed name to Power Holding Company (PHC) – called “Please Hold Candle” by Nigerians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8</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rPr>
              <a:t>National Assembly did not ratify President Obasanjo’s plan to alter the Constitution to allow him to run for a 3</a:t>
            </a:r>
            <a:r>
              <a:rPr lang="en-US" sz="1200" b="0" baseline="30000" dirty="0" smtClean="0">
                <a:latin typeface="Arial" pitchFamily="34" charset="0"/>
              </a:rPr>
              <a:t>rd</a:t>
            </a:r>
            <a:r>
              <a:rPr lang="en-US" sz="1200" b="0" baseline="0" dirty="0" smtClean="0">
                <a:latin typeface="Arial" pitchFamily="34" charset="0"/>
              </a:rPr>
              <a:t> term in 2007</a:t>
            </a:r>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7/16/2019</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7/16/2019</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F8B829-D395-4259-9DFB-68B08025CFF0}"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F8B829-D395-4259-9DFB-68B08025CFF0}"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7/16/2019</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dirty="0" smtClean="0">
                <a:solidFill>
                  <a:srgbClr val="289E28"/>
                </a:solidFill>
                <a:effectLst>
                  <a:outerShdw blurRad="38100" dist="38100" dir="2700000" algn="tl">
                    <a:srgbClr val="000000"/>
                  </a:outerShdw>
                </a:effectLst>
                <a:latin typeface="Tw Cen MT Condensed Extra Bold" pitchFamily="34" charset="0"/>
              </a:rPr>
              <a:t>NIGERIA</a:t>
            </a:r>
            <a:r>
              <a:rPr lang="en-US" sz="6600" dirty="0">
                <a:solidFill>
                  <a:srgbClr val="FF0000"/>
                </a:solidFill>
                <a:effectLst>
                  <a:outerShdw blurRad="38100" dist="38100" dir="2700000" algn="tl">
                    <a:srgbClr val="000000"/>
                  </a:outerShdw>
                </a:effectLst>
                <a:latin typeface="Tw Cen MT Condensed Extra Bold" pitchFamily="34" charset="0"/>
              </a:rPr>
              <a:t/>
            </a:r>
            <a:br>
              <a:rPr lang="en-US" sz="6600" dirty="0">
                <a:solidFill>
                  <a:srgbClr val="FF0000"/>
                </a:solidFill>
                <a:effectLst>
                  <a:outerShdw blurRad="38100" dist="38100" dir="2700000" algn="tl">
                    <a:srgbClr val="000000"/>
                  </a:outerShdw>
                </a:effectLst>
                <a:latin typeface="Tw Cen MT Condensed Extra Bold" pitchFamily="34" charset="0"/>
              </a:rPr>
            </a:br>
            <a:endParaRPr lang="en-US" sz="6600" dirty="0">
              <a:solidFill>
                <a:srgbClr val="FF0000"/>
              </a:solidFill>
            </a:endParaRPr>
          </a:p>
        </p:txBody>
      </p:sp>
      <p:sp>
        <p:nvSpPr>
          <p:cNvPr id="8" name="Subtitle 7"/>
          <p:cNvSpPr>
            <a:spLocks noGrp="1"/>
          </p:cNvSpPr>
          <p:nvPr>
            <p:ph type="subTitle" idx="1"/>
          </p:nvPr>
        </p:nvSpPr>
        <p:spPr/>
        <p:txBody>
          <a:bodyPr/>
          <a:lstStyle/>
          <a:p>
            <a:r>
              <a:rPr lang="en-US" sz="2400" dirty="0" smtClean="0">
                <a:solidFill>
                  <a:srgbClr val="289E28"/>
                </a:solidFill>
                <a:effectLst>
                  <a:outerShdw blurRad="38100" dist="38100" dir="2700000" algn="tl">
                    <a:srgbClr val="000000"/>
                  </a:outerShdw>
                </a:effectLst>
                <a:latin typeface="Segoe Print" pitchFamily="2" charset="0"/>
              </a:rPr>
              <a:t>Part 2:  Institutions</a:t>
            </a:r>
            <a:endParaRPr lang="en-US" sz="2400" dirty="0">
              <a:solidFill>
                <a:srgbClr val="289E28"/>
              </a:solidFill>
              <a:latin typeface="Segoe Print" pitchFamily="2" charset="0"/>
            </a:endParaRPr>
          </a:p>
          <a:p>
            <a:endParaRPr lang="en-US" dirty="0"/>
          </a:p>
        </p:txBody>
      </p:sp>
      <p:sp>
        <p:nvSpPr>
          <p:cNvPr id="4" name="TextBox 3"/>
          <p:cNvSpPr txBox="1"/>
          <p:nvPr/>
        </p:nvSpPr>
        <p:spPr>
          <a:xfrm>
            <a:off x="304800" y="1066800"/>
            <a:ext cx="3200400" cy="2277547"/>
          </a:xfrm>
          <a:prstGeom prst="rect">
            <a:avLst/>
          </a:prstGeom>
          <a:noFill/>
        </p:spPr>
        <p:txBody>
          <a:bodyPr wrap="square" rtlCol="0">
            <a:spAutoFit/>
          </a:bodyPr>
          <a:lstStyle/>
          <a:p>
            <a:r>
              <a:rPr lang="en-US" dirty="0" smtClean="0"/>
              <a:t>“</a:t>
            </a:r>
            <a:r>
              <a:rPr lang="en-US" i="1" dirty="0"/>
              <a:t>The trouble with Nigeria is simply and squarely a failure of leadership.  There is nothing basically wrong with the Nigerian character.  There is nothing wrong with the Nigerian land or climate or water or air or anything else.</a:t>
            </a:r>
            <a:r>
              <a:rPr lang="en-US" dirty="0" smtClean="0"/>
              <a:t>”</a:t>
            </a:r>
          </a:p>
          <a:p>
            <a:pPr algn="r"/>
            <a:r>
              <a:rPr lang="en-US" sz="1600" dirty="0" smtClean="0"/>
              <a:t>--Chinua Achebe</a:t>
            </a:r>
            <a:endParaRPr lang="en-US" sz="1600" dirty="0"/>
          </a:p>
        </p:txBody>
      </p:sp>
      <p:pic>
        <p:nvPicPr>
          <p:cNvPr id="1026" name="Picture 2" descr="http://www.mapsofworld.com/images/world-countries-flags/nigeria-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737" y="381000"/>
            <a:ext cx="4499753"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61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smtClean="0">
                <a:solidFill>
                  <a:srgbClr val="289E28"/>
                </a:solidFill>
                <a:latin typeface="Segoe Print" pitchFamily="2" charset="0"/>
              </a:rPr>
              <a:t>The Judiciary</a:t>
            </a:r>
            <a:endParaRPr lang="en-US" b="1" dirty="0">
              <a:solidFill>
                <a:srgbClr val="289E28"/>
              </a:solidFill>
              <a:latin typeface="Segoe Print" pitchFamily="2" charset="0"/>
            </a:endParaRPr>
          </a:p>
        </p:txBody>
      </p:sp>
      <p:sp>
        <p:nvSpPr>
          <p:cNvPr id="3" name="Content Placeholder 2"/>
          <p:cNvSpPr>
            <a:spLocks noGrp="1"/>
          </p:cNvSpPr>
          <p:nvPr>
            <p:ph sz="quarter" idx="1"/>
          </p:nvPr>
        </p:nvSpPr>
        <p:spPr>
          <a:xfrm>
            <a:off x="152400" y="1219200"/>
            <a:ext cx="8458200" cy="4953000"/>
          </a:xfrm>
        </p:spPr>
        <p:txBody>
          <a:bodyPr>
            <a:normAutofit/>
          </a:bodyPr>
          <a:lstStyle/>
          <a:p>
            <a:r>
              <a:rPr lang="en-US" dirty="0"/>
              <a:t>Federal and state courts with an appeals process up to the Supreme Court</a:t>
            </a:r>
          </a:p>
          <a:p>
            <a:r>
              <a:rPr lang="en-US" dirty="0"/>
              <a:t>Strong and autonomous after independence, but since ravaged by military rule</a:t>
            </a:r>
          </a:p>
          <a:p>
            <a:r>
              <a:rPr lang="en-US" dirty="0"/>
              <a:t>Most judges today are not well versed in law, easily manipulated by the government</a:t>
            </a:r>
          </a:p>
          <a:p>
            <a:r>
              <a:rPr lang="en-US" dirty="0"/>
              <a:t>Theoretically in charge of </a:t>
            </a:r>
            <a:r>
              <a:rPr lang="en-US" b="1" dirty="0">
                <a:solidFill>
                  <a:srgbClr val="00CC00"/>
                </a:solidFill>
              </a:rPr>
              <a:t>judicial review</a:t>
            </a:r>
            <a:r>
              <a:rPr lang="en-US" dirty="0"/>
              <a:t>, </a:t>
            </a:r>
            <a:r>
              <a:rPr lang="en-US" u="sng" dirty="0"/>
              <a:t>not practically</a:t>
            </a:r>
          </a:p>
          <a:p>
            <a:r>
              <a:rPr lang="en-US" dirty="0"/>
              <a:t>Law is complicated by the </a:t>
            </a:r>
            <a:r>
              <a:rPr lang="en-US" b="1" dirty="0">
                <a:solidFill>
                  <a:srgbClr val="00CC00"/>
                </a:solidFill>
              </a:rPr>
              <a:t>sharia</a:t>
            </a:r>
            <a:r>
              <a:rPr lang="en-US" dirty="0"/>
              <a:t> which operates in 12 </a:t>
            </a:r>
            <a:r>
              <a:rPr lang="en-US" b="1" dirty="0">
                <a:solidFill>
                  <a:srgbClr val="00CC00"/>
                </a:solidFill>
              </a:rPr>
              <a:t>northern </a:t>
            </a:r>
            <a:r>
              <a:rPr lang="en-US" dirty="0"/>
              <a:t>states, controversially</a:t>
            </a:r>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720051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smtClean="0">
                <a:solidFill>
                  <a:srgbClr val="289E28"/>
                </a:solidFill>
                <a:latin typeface="Segoe Print" pitchFamily="2" charset="0"/>
              </a:rPr>
              <a:t>The Military</a:t>
            </a:r>
            <a:endParaRPr lang="en-US" b="1" dirty="0">
              <a:solidFill>
                <a:srgbClr val="289E28"/>
              </a:solidFill>
              <a:latin typeface="Segoe Print" pitchFamily="2" charset="0"/>
            </a:endParaRPr>
          </a:p>
        </p:txBody>
      </p:sp>
      <p:sp>
        <p:nvSpPr>
          <p:cNvPr id="3" name="Content Placeholder 2"/>
          <p:cNvSpPr>
            <a:spLocks noGrp="1"/>
          </p:cNvSpPr>
          <p:nvPr>
            <p:ph sz="quarter" idx="1"/>
          </p:nvPr>
        </p:nvSpPr>
        <p:spPr>
          <a:xfrm>
            <a:off x="152400" y="1219200"/>
            <a:ext cx="8458200" cy="4953000"/>
          </a:xfrm>
        </p:spPr>
        <p:txBody>
          <a:bodyPr>
            <a:normAutofit lnSpcReduction="10000"/>
          </a:bodyPr>
          <a:lstStyle/>
          <a:p>
            <a:r>
              <a:rPr lang="en-US" dirty="0"/>
              <a:t>Guess what?  It’s </a:t>
            </a:r>
            <a:r>
              <a:rPr lang="en-US" dirty="0" smtClean="0"/>
              <a:t>strong!</a:t>
            </a:r>
            <a:endParaRPr lang="en-US" dirty="0"/>
          </a:p>
          <a:p>
            <a:r>
              <a:rPr lang="en-US" dirty="0"/>
              <a:t>Military made distinctions between “military in government” and “military in barracks” after early coups</a:t>
            </a:r>
          </a:p>
          <a:p>
            <a:pPr lvl="1"/>
            <a:r>
              <a:rPr lang="en-US" dirty="0"/>
              <a:t>“Military in government” presidents (like </a:t>
            </a:r>
            <a:r>
              <a:rPr lang="en-US" dirty="0" err="1"/>
              <a:t>Babangida</a:t>
            </a:r>
            <a:r>
              <a:rPr lang="en-US" dirty="0"/>
              <a:t>) had to restrain influence of traditional military</a:t>
            </a:r>
          </a:p>
          <a:p>
            <a:pPr lvl="1"/>
            <a:r>
              <a:rPr lang="en-US" dirty="0"/>
              <a:t>Appointed senior military to cabinet positions to make them part of his patronage network</a:t>
            </a:r>
          </a:p>
          <a:p>
            <a:r>
              <a:rPr lang="en-US" dirty="0"/>
              <a:t>The best place for young Nigerians to improve their lives, demonstrate their talents</a:t>
            </a:r>
          </a:p>
          <a:p>
            <a:r>
              <a:rPr lang="en-US" dirty="0"/>
              <a:t>Controversial, but it is the one </a:t>
            </a:r>
            <a:r>
              <a:rPr lang="en-US" dirty="0" smtClean="0"/>
              <a:t>                                          </a:t>
            </a:r>
            <a:r>
              <a:rPr lang="en-US" b="1" dirty="0" smtClean="0">
                <a:solidFill>
                  <a:srgbClr val="00CC00"/>
                </a:solidFill>
              </a:rPr>
              <a:t>national </a:t>
            </a:r>
            <a:r>
              <a:rPr lang="en-US" b="1" dirty="0">
                <a:solidFill>
                  <a:srgbClr val="00CC00"/>
                </a:solidFill>
              </a:rPr>
              <a:t>institution </a:t>
            </a:r>
            <a:r>
              <a:rPr lang="en-US" dirty="0"/>
              <a:t>with the </a:t>
            </a:r>
            <a:r>
              <a:rPr lang="en-US" dirty="0" smtClean="0"/>
              <a:t>                            capability </a:t>
            </a:r>
            <a:r>
              <a:rPr lang="en-US" dirty="0"/>
              <a:t>to restore order</a:t>
            </a:r>
          </a:p>
          <a:p>
            <a:endParaRPr lang="en-US" dirty="0" smtClean="0"/>
          </a:p>
          <a:p>
            <a:endParaRPr lang="en-US" dirty="0" smtClean="0"/>
          </a:p>
          <a:p>
            <a:endParaRPr lang="en-US" dirty="0" smtClean="0"/>
          </a:p>
          <a:p>
            <a:endParaRPr lang="en-US" dirty="0" smtClean="0"/>
          </a:p>
          <a:p>
            <a:endParaRPr lang="en-US" dirty="0" smtClean="0"/>
          </a:p>
        </p:txBody>
      </p:sp>
      <p:pic>
        <p:nvPicPr>
          <p:cNvPr id="3074" name="Picture 2" descr="http://www.voiceofnigeria.org/Nigeria/images/Nigerian-Arm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342562"/>
            <a:ext cx="3505200" cy="233446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70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dirty="0" smtClean="0">
                <a:solidFill>
                  <a:srgbClr val="289E28"/>
                </a:solidFill>
                <a:latin typeface="Segoe Print" pitchFamily="2" charset="0"/>
              </a:rPr>
              <a:t>Linkage Institutions - Political Parties</a:t>
            </a:r>
            <a:endParaRPr lang="en-US" b="1" dirty="0">
              <a:solidFill>
                <a:srgbClr val="289E28"/>
              </a:solidFill>
              <a:latin typeface="Segoe Print" pitchFamily="2" charset="0"/>
            </a:endParaRPr>
          </a:p>
        </p:txBody>
      </p:sp>
      <p:sp>
        <p:nvSpPr>
          <p:cNvPr id="62467" name="Rectangle 3"/>
          <p:cNvSpPr>
            <a:spLocks noGrp="1" noChangeArrowheads="1"/>
          </p:cNvSpPr>
          <p:nvPr>
            <p:ph type="body" idx="1"/>
          </p:nvPr>
        </p:nvSpPr>
        <p:spPr>
          <a:xfrm>
            <a:off x="457200" y="1219200"/>
            <a:ext cx="8229600" cy="5257800"/>
          </a:xfrm>
        </p:spPr>
        <p:txBody>
          <a:bodyPr>
            <a:normAutofit/>
          </a:bodyPr>
          <a:lstStyle/>
          <a:p>
            <a:r>
              <a:rPr lang="en-US" sz="2700" dirty="0" smtClean="0"/>
              <a:t>Regionally &amp; ethnically based</a:t>
            </a:r>
            <a:endParaRPr lang="en-US" sz="2700" dirty="0"/>
          </a:p>
          <a:p>
            <a:r>
              <a:rPr lang="en-US" sz="2700" dirty="0" smtClean="0"/>
              <a:t>Fragmented Multi-Party System</a:t>
            </a:r>
            <a:endParaRPr lang="en-US" sz="2700" dirty="0"/>
          </a:p>
          <a:p>
            <a:r>
              <a:rPr lang="en-US" sz="2700" dirty="0"/>
              <a:t>Parties appear and disappear based on </a:t>
            </a:r>
            <a:r>
              <a:rPr lang="en-US" sz="2700" b="1" dirty="0" smtClean="0">
                <a:solidFill>
                  <a:srgbClr val="00CC00"/>
                </a:solidFill>
              </a:rPr>
              <a:t>leaders</a:t>
            </a:r>
          </a:p>
          <a:p>
            <a:r>
              <a:rPr lang="en-US" sz="2700" u="sng" dirty="0" smtClean="0"/>
              <a:t>Recent Parties</a:t>
            </a:r>
            <a:r>
              <a:rPr lang="en-US" sz="2700" dirty="0" smtClean="0"/>
              <a:t>:</a:t>
            </a:r>
            <a:endParaRPr lang="en-US" sz="2700" dirty="0"/>
          </a:p>
          <a:p>
            <a:r>
              <a:rPr lang="en-US" dirty="0"/>
              <a:t>People’s Democratic Party (PDP</a:t>
            </a:r>
            <a:r>
              <a:rPr lang="en-US" dirty="0" smtClean="0"/>
              <a:t>) </a:t>
            </a:r>
          </a:p>
          <a:p>
            <a:pPr lvl="1"/>
            <a:r>
              <a:rPr lang="en-US" dirty="0" smtClean="0"/>
              <a:t>Most long-lasting; Obasanjo, </a:t>
            </a:r>
            <a:r>
              <a:rPr lang="en-US" dirty="0" err="1" smtClean="0"/>
              <a:t>Goodluck</a:t>
            </a:r>
            <a:r>
              <a:rPr lang="en-US" dirty="0" smtClean="0"/>
              <a:t> Jonathan</a:t>
            </a:r>
          </a:p>
          <a:p>
            <a:pPr lvl="1"/>
            <a:r>
              <a:rPr lang="en-US" dirty="0" smtClean="0"/>
              <a:t>Coalition of northern and Yoruba politicians, current &amp; former military leaders, and smaller ethnic groups in middle of country</a:t>
            </a:r>
          </a:p>
          <a:p>
            <a:r>
              <a:rPr lang="en-US" dirty="0" smtClean="0"/>
              <a:t>All Progressives Congress – 2013 three opposition parties merged to challenge PDP in 2015</a:t>
            </a:r>
          </a:p>
          <a:p>
            <a:pPr lvl="1"/>
            <a:r>
              <a:rPr lang="en-US" dirty="0" err="1" smtClean="0"/>
              <a:t>Buhari’s</a:t>
            </a:r>
            <a:r>
              <a:rPr lang="en-US" dirty="0" smtClean="0"/>
              <a:t> party</a:t>
            </a:r>
          </a:p>
          <a:p>
            <a:endParaRPr lang="en-US" sz="2700" dirty="0"/>
          </a:p>
        </p:txBody>
      </p:sp>
      <p:pic>
        <p:nvPicPr>
          <p:cNvPr id="2050" name="Picture 2" descr="http://www.infonigeria.net/wp-content/uploads/2013/02/PDP-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36133"/>
            <a:ext cx="1678110" cy="181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8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to="" calcmode="lin" valueType="num">
                                      <p:cBhvr>
                                        <p:cTn id="12" dur="1" fill="hold"/>
                                        <p:tgtEl>
                                          <p:spTgt spid="6246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 to="" calcmode="lin" valueType="num">
                                      <p:cBhvr>
                                        <p:cTn id="17" dur="1" fill="hold"/>
                                        <p:tgtEl>
                                          <p:spTgt spid="6246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 to="" calcmode="lin" valueType="num">
                                      <p:cBhvr>
                                        <p:cTn id="22" dur="1" fill="hold"/>
                                        <p:tgtEl>
                                          <p:spTgt spid="6246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 to="" calcmode="lin" valueType="num">
                                      <p:cBhvr>
                                        <p:cTn id="27" dur="1" fill="hold"/>
                                        <p:tgtEl>
                                          <p:spTgt spid="62467">
                                            <p:txEl>
                                              <p:pRg st="4" end="4"/>
                                            </p:txEl>
                                          </p:spTgt>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62467">
                                            <p:txEl>
                                              <p:pRg st="5" end="5"/>
                                            </p:txEl>
                                          </p:spTgt>
                                        </p:tgtEl>
                                        <p:attrNameLst>
                                          <p:attrName>style.visibility</p:attrName>
                                        </p:attrNameLst>
                                      </p:cBhvr>
                                      <p:to>
                                        <p:strVal val="visible"/>
                                      </p:to>
                                    </p:set>
                                    <p:anim to="" calcmode="lin" valueType="num">
                                      <p:cBhvr>
                                        <p:cTn id="30" dur="1" fill="hold"/>
                                        <p:tgtEl>
                                          <p:spTgt spid="62467">
                                            <p:txEl>
                                              <p:pRg st="5" end="5"/>
                                            </p:txEl>
                                          </p:spTgt>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62467">
                                            <p:txEl>
                                              <p:pRg st="6" end="6"/>
                                            </p:txEl>
                                          </p:spTgt>
                                        </p:tgtEl>
                                        <p:attrNameLst>
                                          <p:attrName>style.visibility</p:attrName>
                                        </p:attrNameLst>
                                      </p:cBhvr>
                                      <p:to>
                                        <p:strVal val="visible"/>
                                      </p:to>
                                    </p:set>
                                    <p:anim to="" calcmode="lin" valueType="num">
                                      <p:cBhvr>
                                        <p:cTn id="33" dur="1" fill="hold"/>
                                        <p:tgtEl>
                                          <p:spTgt spid="62467">
                                            <p:txEl>
                                              <p:pRg st="6" end="6"/>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62467">
                                            <p:txEl>
                                              <p:pRg st="7" end="7"/>
                                            </p:txEl>
                                          </p:spTgt>
                                        </p:tgtEl>
                                        <p:attrNameLst>
                                          <p:attrName>style.visibility</p:attrName>
                                        </p:attrNameLst>
                                      </p:cBhvr>
                                      <p:to>
                                        <p:strVal val="visible"/>
                                      </p:to>
                                    </p:set>
                                    <p:anim to="" calcmode="lin" valueType="num">
                                      <p:cBhvr>
                                        <p:cTn id="38" dur="1" fill="hold"/>
                                        <p:tgtEl>
                                          <p:spTgt spid="62467">
                                            <p:txEl>
                                              <p:pRg st="7" end="7"/>
                                            </p:txEl>
                                          </p:spTgt>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62467">
                                            <p:txEl>
                                              <p:pRg st="8" end="8"/>
                                            </p:txEl>
                                          </p:spTgt>
                                        </p:tgtEl>
                                        <p:attrNameLst>
                                          <p:attrName>style.visibility</p:attrName>
                                        </p:attrNameLst>
                                      </p:cBhvr>
                                      <p:to>
                                        <p:strVal val="visible"/>
                                      </p:to>
                                    </p:set>
                                    <p:anim to="" calcmode="lin" valueType="num">
                                      <p:cBhvr>
                                        <p:cTn id="41" dur="1" fill="hold"/>
                                        <p:tgtEl>
                                          <p:spTgt spid="6246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dirty="0" smtClean="0">
                <a:solidFill>
                  <a:srgbClr val="289E28"/>
                </a:solidFill>
                <a:latin typeface="Segoe Print" pitchFamily="2" charset="0"/>
              </a:rPr>
              <a:t>Political Parties</a:t>
            </a:r>
            <a:endParaRPr lang="en-US" b="1" dirty="0">
              <a:solidFill>
                <a:srgbClr val="289E28"/>
              </a:solidFill>
              <a:latin typeface="Segoe Print" pitchFamily="2" charset="0"/>
            </a:endParaRPr>
          </a:p>
        </p:txBody>
      </p:sp>
      <p:sp>
        <p:nvSpPr>
          <p:cNvPr id="62467" name="Rectangle 3"/>
          <p:cNvSpPr>
            <a:spLocks noGrp="1" noChangeArrowheads="1"/>
          </p:cNvSpPr>
          <p:nvPr>
            <p:ph type="body" idx="1"/>
          </p:nvPr>
        </p:nvSpPr>
        <p:spPr>
          <a:xfrm>
            <a:off x="457200" y="1219200"/>
            <a:ext cx="8229600" cy="5257800"/>
          </a:xfrm>
        </p:spPr>
        <p:txBody>
          <a:bodyPr>
            <a:normAutofit/>
          </a:bodyPr>
          <a:lstStyle/>
          <a:p>
            <a:r>
              <a:rPr lang="en-US" sz="2700" dirty="0" smtClean="0"/>
              <a:t>These </a:t>
            </a:r>
            <a:r>
              <a:rPr lang="en-US" sz="2700" dirty="0"/>
              <a:t>parties are becoming less regional, and increasingly run a “ticket” with candidates of different regions, campaigning across all of </a:t>
            </a:r>
            <a:r>
              <a:rPr lang="en-US" sz="2700" dirty="0" smtClean="0"/>
              <a:t>Nigeria</a:t>
            </a:r>
          </a:p>
          <a:p>
            <a:r>
              <a:rPr lang="en-US" sz="2700" dirty="0"/>
              <a:t>Why</a:t>
            </a:r>
            <a:r>
              <a:rPr lang="en-US" sz="2700" dirty="0" smtClean="0"/>
              <a:t>? Because of </a:t>
            </a:r>
            <a:r>
              <a:rPr lang="en-US" sz="2400" dirty="0" smtClean="0"/>
              <a:t>1999 </a:t>
            </a:r>
            <a:r>
              <a:rPr lang="en-US" sz="2400" dirty="0"/>
              <a:t>Constitutional requirement</a:t>
            </a:r>
          </a:p>
          <a:p>
            <a:endParaRPr lang="en-US" sz="2700" dirty="0"/>
          </a:p>
          <a:p>
            <a:endParaRPr lang="en-US" sz="2700" dirty="0"/>
          </a:p>
        </p:txBody>
      </p:sp>
    </p:spTree>
    <p:extLst>
      <p:ext uri="{BB962C8B-B14F-4D97-AF65-F5344CB8AC3E}">
        <p14:creationId xmlns:p14="http://schemas.microsoft.com/office/powerpoint/2010/main" val="36632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to="" calcmode="lin" valueType="num">
                                      <p:cBhvr>
                                        <p:cTn id="12" dur="1" fill="hold"/>
                                        <p:tgtEl>
                                          <p:spTgt spid="6246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dirty="0" smtClean="0">
                <a:solidFill>
                  <a:srgbClr val="289E28"/>
                </a:solidFill>
                <a:latin typeface="Segoe Print" pitchFamily="2" charset="0"/>
              </a:rPr>
              <a:t>Interest Groups</a:t>
            </a:r>
            <a:endParaRPr lang="en-US" b="1" dirty="0">
              <a:solidFill>
                <a:srgbClr val="289E28"/>
              </a:solidFill>
              <a:latin typeface="Segoe Print" pitchFamily="2" charset="0"/>
            </a:endParaRPr>
          </a:p>
        </p:txBody>
      </p:sp>
      <p:sp>
        <p:nvSpPr>
          <p:cNvPr id="62467" name="Rectangle 3"/>
          <p:cNvSpPr>
            <a:spLocks noGrp="1" noChangeArrowheads="1"/>
          </p:cNvSpPr>
          <p:nvPr>
            <p:ph type="body" idx="1"/>
          </p:nvPr>
        </p:nvSpPr>
        <p:spPr>
          <a:xfrm>
            <a:off x="457200" y="1143000"/>
            <a:ext cx="8229600" cy="5257800"/>
          </a:xfrm>
        </p:spPr>
        <p:txBody>
          <a:bodyPr>
            <a:normAutofit/>
          </a:bodyPr>
          <a:lstStyle/>
          <a:p>
            <a:r>
              <a:rPr lang="en-US" sz="2700" dirty="0" smtClean="0"/>
              <a:t>Have and continue to play a role in Nigerian politics</a:t>
            </a:r>
          </a:p>
          <a:p>
            <a:r>
              <a:rPr lang="en-US" sz="2700" dirty="0" smtClean="0"/>
              <a:t>Some based on religion:</a:t>
            </a:r>
          </a:p>
          <a:p>
            <a:pPr lvl="1"/>
            <a:r>
              <a:rPr lang="en-US" sz="2400" dirty="0" smtClean="0"/>
              <a:t>Christian Association of Nigeria; Several Muslim organizations</a:t>
            </a:r>
          </a:p>
          <a:p>
            <a:r>
              <a:rPr lang="en-US" sz="2700" dirty="0" smtClean="0"/>
              <a:t>Some based on professions of educated elite: </a:t>
            </a:r>
          </a:p>
          <a:p>
            <a:pPr lvl="1"/>
            <a:r>
              <a:rPr lang="en-US" sz="2400" dirty="0" smtClean="0"/>
              <a:t>Legal professions, physicians, educators</a:t>
            </a:r>
          </a:p>
          <a:p>
            <a:r>
              <a:rPr lang="en-US" sz="2700" dirty="0" smtClean="0"/>
              <a:t>Labor Unions</a:t>
            </a:r>
          </a:p>
          <a:p>
            <a:pPr lvl="1"/>
            <a:r>
              <a:rPr lang="en-US" sz="2400" dirty="0" smtClean="0"/>
              <a:t>Were independent and powerful before military oppression of 1980’s</a:t>
            </a:r>
          </a:p>
          <a:p>
            <a:pPr lvl="1"/>
            <a:r>
              <a:rPr lang="en-US" sz="2400" dirty="0" smtClean="0"/>
              <a:t>Have regained power in recent years</a:t>
            </a:r>
          </a:p>
          <a:p>
            <a:pPr lvl="1"/>
            <a:r>
              <a:rPr lang="en-US" sz="2400" dirty="0" smtClean="0"/>
              <a:t>Nigeria Labor Congress – organized successful general strike in 2007 against elimination of gas subsidies</a:t>
            </a:r>
            <a:endParaRPr lang="en-US" sz="2400" dirty="0"/>
          </a:p>
        </p:txBody>
      </p:sp>
    </p:spTree>
    <p:extLst>
      <p:ext uri="{BB962C8B-B14F-4D97-AF65-F5344CB8AC3E}">
        <p14:creationId xmlns:p14="http://schemas.microsoft.com/office/powerpoint/2010/main" val="315504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to="" calcmode="lin" valueType="num">
                                      <p:cBhvr>
                                        <p:cTn id="12" dur="1" fill="hold"/>
                                        <p:tgtEl>
                                          <p:spTgt spid="62467">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anim to="" calcmode="lin" valueType="num">
                                      <p:cBhvr>
                                        <p:cTn id="15" dur="1" fill="hold"/>
                                        <p:tgtEl>
                                          <p:spTgt spid="62467">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2467">
                                            <p:txEl>
                                              <p:pRg st="3" end="3"/>
                                            </p:txEl>
                                          </p:spTgt>
                                        </p:tgtEl>
                                        <p:attrNameLst>
                                          <p:attrName>style.visibility</p:attrName>
                                        </p:attrNameLst>
                                      </p:cBhvr>
                                      <p:to>
                                        <p:strVal val="visible"/>
                                      </p:to>
                                    </p:set>
                                    <p:anim to="" calcmode="lin" valueType="num">
                                      <p:cBhvr>
                                        <p:cTn id="20" dur="1" fill="hold"/>
                                        <p:tgtEl>
                                          <p:spTgt spid="62467">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anim to="" calcmode="lin" valueType="num">
                                      <p:cBhvr>
                                        <p:cTn id="23" dur="1" fill="hold"/>
                                        <p:tgtEl>
                                          <p:spTgt spid="62467">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62467">
                                            <p:txEl>
                                              <p:pRg st="5" end="5"/>
                                            </p:txEl>
                                          </p:spTgt>
                                        </p:tgtEl>
                                        <p:attrNameLst>
                                          <p:attrName>style.visibility</p:attrName>
                                        </p:attrNameLst>
                                      </p:cBhvr>
                                      <p:to>
                                        <p:strVal val="visible"/>
                                      </p:to>
                                    </p:set>
                                    <p:anim to="" calcmode="lin" valueType="num">
                                      <p:cBhvr>
                                        <p:cTn id="28" dur="1" fill="hold"/>
                                        <p:tgtEl>
                                          <p:spTgt spid="62467">
                                            <p:txEl>
                                              <p:pRg st="5" end="5"/>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62467">
                                            <p:txEl>
                                              <p:pRg st="6" end="6"/>
                                            </p:txEl>
                                          </p:spTgt>
                                        </p:tgtEl>
                                        <p:attrNameLst>
                                          <p:attrName>style.visibility</p:attrName>
                                        </p:attrNameLst>
                                      </p:cBhvr>
                                      <p:to>
                                        <p:strVal val="visible"/>
                                      </p:to>
                                    </p:set>
                                    <p:anim to="" calcmode="lin" valueType="num">
                                      <p:cBhvr>
                                        <p:cTn id="31" dur="1" fill="hold"/>
                                        <p:tgtEl>
                                          <p:spTgt spid="62467">
                                            <p:txEl>
                                              <p:pRg st="6" end="6"/>
                                            </p:txEl>
                                          </p:spTgt>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62467">
                                            <p:txEl>
                                              <p:pRg st="7" end="7"/>
                                            </p:txEl>
                                          </p:spTgt>
                                        </p:tgtEl>
                                        <p:attrNameLst>
                                          <p:attrName>style.visibility</p:attrName>
                                        </p:attrNameLst>
                                      </p:cBhvr>
                                      <p:to>
                                        <p:strVal val="visible"/>
                                      </p:to>
                                    </p:set>
                                    <p:anim to="" calcmode="lin" valueType="num">
                                      <p:cBhvr>
                                        <p:cTn id="34" dur="1" fill="hold"/>
                                        <p:tgtEl>
                                          <p:spTgt spid="62467">
                                            <p:txEl>
                                              <p:pRg st="7" end="7"/>
                                            </p:txEl>
                                          </p:spTgt>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62467">
                                            <p:txEl>
                                              <p:pRg st="8" end="8"/>
                                            </p:txEl>
                                          </p:spTgt>
                                        </p:tgtEl>
                                        <p:attrNameLst>
                                          <p:attrName>style.visibility</p:attrName>
                                        </p:attrNameLst>
                                      </p:cBhvr>
                                      <p:to>
                                        <p:strVal val="visible"/>
                                      </p:to>
                                    </p:set>
                                    <p:anim to="" calcmode="lin" valueType="num">
                                      <p:cBhvr>
                                        <p:cTn id="37" dur="1" fill="hold"/>
                                        <p:tgtEl>
                                          <p:spTgt spid="6246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dirty="0" smtClean="0">
                <a:solidFill>
                  <a:srgbClr val="289E28"/>
                </a:solidFill>
                <a:latin typeface="Segoe Print" pitchFamily="2" charset="0"/>
              </a:rPr>
              <a:t>Linkage Institutions - Media</a:t>
            </a:r>
            <a:endParaRPr lang="en-US" b="1" dirty="0">
              <a:solidFill>
                <a:srgbClr val="289E28"/>
              </a:solidFill>
              <a:latin typeface="Segoe Print" pitchFamily="2" charset="0"/>
            </a:endParaRPr>
          </a:p>
        </p:txBody>
      </p:sp>
      <p:sp>
        <p:nvSpPr>
          <p:cNvPr id="62467" name="Rectangle 3"/>
          <p:cNvSpPr>
            <a:spLocks noGrp="1" noChangeArrowheads="1"/>
          </p:cNvSpPr>
          <p:nvPr>
            <p:ph type="body" idx="1"/>
          </p:nvPr>
        </p:nvSpPr>
        <p:spPr>
          <a:xfrm>
            <a:off x="457200" y="1143000"/>
            <a:ext cx="8229600" cy="5257800"/>
          </a:xfrm>
        </p:spPr>
        <p:txBody>
          <a:bodyPr>
            <a:normAutofit lnSpcReduction="10000"/>
          </a:bodyPr>
          <a:lstStyle/>
          <a:p>
            <a:r>
              <a:rPr lang="en-US" sz="2700" dirty="0" smtClean="0"/>
              <a:t>Well developed, </a:t>
            </a:r>
            <a:r>
              <a:rPr lang="en-US" sz="2700" b="1" dirty="0" smtClean="0">
                <a:solidFill>
                  <a:srgbClr val="00CC00"/>
                </a:solidFill>
              </a:rPr>
              <a:t>independent</a:t>
            </a:r>
            <a:r>
              <a:rPr lang="en-US" sz="2700" dirty="0" smtClean="0"/>
              <a:t> press</a:t>
            </a:r>
          </a:p>
          <a:p>
            <a:r>
              <a:rPr lang="en-US" sz="2700" dirty="0" smtClean="0"/>
              <a:t>Reflects ethnic interests/issues</a:t>
            </a:r>
          </a:p>
          <a:p>
            <a:r>
              <a:rPr lang="en-US" sz="2700" b="1" dirty="0" smtClean="0">
                <a:solidFill>
                  <a:srgbClr val="00CC00"/>
                </a:solidFill>
              </a:rPr>
              <a:t>TV/ Newspapers </a:t>
            </a:r>
            <a:r>
              <a:rPr lang="en-US" sz="2700" dirty="0" smtClean="0"/>
              <a:t>more common in urban areas</a:t>
            </a:r>
          </a:p>
          <a:p>
            <a:pPr lvl="1"/>
            <a:r>
              <a:rPr lang="en-US" sz="2400" dirty="0" smtClean="0"/>
              <a:t>Parastatals operate over 100 stations</a:t>
            </a:r>
          </a:p>
          <a:p>
            <a:pPr lvl="1"/>
            <a:r>
              <a:rPr lang="en-US" sz="2400" dirty="0" smtClean="0"/>
              <a:t>Privately owned TV stations/cable/satellite services</a:t>
            </a:r>
          </a:p>
          <a:p>
            <a:pPr lvl="1"/>
            <a:r>
              <a:rPr lang="en-US" sz="2400" dirty="0" smtClean="0"/>
              <a:t>Most outspoken newspapers in South</a:t>
            </a:r>
          </a:p>
          <a:p>
            <a:r>
              <a:rPr lang="en-US" sz="2700" b="1" dirty="0" smtClean="0">
                <a:solidFill>
                  <a:srgbClr val="00CC00"/>
                </a:solidFill>
              </a:rPr>
              <a:t>Radio</a:t>
            </a:r>
            <a:r>
              <a:rPr lang="en-US" sz="2700" dirty="0" smtClean="0"/>
              <a:t> reaches all of Nigeria – all 36 states have their own – compete with private broadcasters</a:t>
            </a:r>
          </a:p>
          <a:p>
            <a:r>
              <a:rPr lang="en-US" sz="2700" b="1" dirty="0" smtClean="0">
                <a:solidFill>
                  <a:srgbClr val="00CC00"/>
                </a:solidFill>
              </a:rPr>
              <a:t>Cellphone</a:t>
            </a:r>
            <a:r>
              <a:rPr lang="en-US" sz="2700" dirty="0" smtClean="0"/>
              <a:t> service has overtaken landline</a:t>
            </a:r>
          </a:p>
          <a:p>
            <a:pPr lvl="1"/>
            <a:r>
              <a:rPr lang="en-US" sz="2400" dirty="0" smtClean="0"/>
              <a:t>95 million cell phones/700,000 wired phones</a:t>
            </a:r>
          </a:p>
          <a:p>
            <a:r>
              <a:rPr lang="en-US" sz="2700" dirty="0" smtClean="0"/>
              <a:t>2009 – 44 million </a:t>
            </a:r>
            <a:r>
              <a:rPr lang="en-US" sz="2700" b="1" dirty="0" smtClean="0">
                <a:solidFill>
                  <a:srgbClr val="00CC00"/>
                </a:solidFill>
              </a:rPr>
              <a:t>internet users </a:t>
            </a:r>
            <a:r>
              <a:rPr lang="en-US" sz="2700" dirty="0" smtClean="0"/>
              <a:t>but only 1200 internet hosts</a:t>
            </a:r>
            <a:endParaRPr lang="en-US" sz="2700" dirty="0"/>
          </a:p>
        </p:txBody>
      </p:sp>
    </p:spTree>
    <p:extLst>
      <p:ext uri="{BB962C8B-B14F-4D97-AF65-F5344CB8AC3E}">
        <p14:creationId xmlns:p14="http://schemas.microsoft.com/office/powerpoint/2010/main" val="414344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to="" calcmode="lin" valueType="num">
                                      <p:cBhvr>
                                        <p:cTn id="12" dur="1" fill="hold"/>
                                        <p:tgtEl>
                                          <p:spTgt spid="6246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 to="" calcmode="lin" valueType="num">
                                      <p:cBhvr>
                                        <p:cTn id="17" dur="1" fill="hold"/>
                                        <p:tgtEl>
                                          <p:spTgt spid="62467">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62467">
                                            <p:txEl>
                                              <p:pRg st="3" end="3"/>
                                            </p:txEl>
                                          </p:spTgt>
                                        </p:tgtEl>
                                        <p:attrNameLst>
                                          <p:attrName>style.visibility</p:attrName>
                                        </p:attrNameLst>
                                      </p:cBhvr>
                                      <p:to>
                                        <p:strVal val="visible"/>
                                      </p:to>
                                    </p:set>
                                    <p:anim to="" calcmode="lin" valueType="num">
                                      <p:cBhvr>
                                        <p:cTn id="20" dur="1" fill="hold"/>
                                        <p:tgtEl>
                                          <p:spTgt spid="62467">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anim to="" calcmode="lin" valueType="num">
                                      <p:cBhvr>
                                        <p:cTn id="23" dur="1" fill="hold"/>
                                        <p:tgtEl>
                                          <p:spTgt spid="62467">
                                            <p:txEl>
                                              <p:pRg st="4" end="4"/>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62467">
                                            <p:txEl>
                                              <p:pRg st="5" end="5"/>
                                            </p:txEl>
                                          </p:spTgt>
                                        </p:tgtEl>
                                        <p:attrNameLst>
                                          <p:attrName>style.visibility</p:attrName>
                                        </p:attrNameLst>
                                      </p:cBhvr>
                                      <p:to>
                                        <p:strVal val="visible"/>
                                      </p:to>
                                    </p:set>
                                    <p:anim to="" calcmode="lin" valueType="num">
                                      <p:cBhvr>
                                        <p:cTn id="26" dur="1" fill="hold"/>
                                        <p:tgtEl>
                                          <p:spTgt spid="62467">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62467">
                                            <p:txEl>
                                              <p:pRg st="6" end="6"/>
                                            </p:txEl>
                                          </p:spTgt>
                                        </p:tgtEl>
                                        <p:attrNameLst>
                                          <p:attrName>style.visibility</p:attrName>
                                        </p:attrNameLst>
                                      </p:cBhvr>
                                      <p:to>
                                        <p:strVal val="visible"/>
                                      </p:to>
                                    </p:set>
                                    <p:anim to="" calcmode="lin" valueType="num">
                                      <p:cBhvr>
                                        <p:cTn id="31" dur="1" fill="hold"/>
                                        <p:tgtEl>
                                          <p:spTgt spid="62467">
                                            <p:txEl>
                                              <p:pRg st="6" end="6"/>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62467">
                                            <p:txEl>
                                              <p:pRg st="7" end="7"/>
                                            </p:txEl>
                                          </p:spTgt>
                                        </p:tgtEl>
                                        <p:attrNameLst>
                                          <p:attrName>style.visibility</p:attrName>
                                        </p:attrNameLst>
                                      </p:cBhvr>
                                      <p:to>
                                        <p:strVal val="visible"/>
                                      </p:to>
                                    </p:set>
                                    <p:anim to="" calcmode="lin" valueType="num">
                                      <p:cBhvr>
                                        <p:cTn id="36" dur="1" fill="hold"/>
                                        <p:tgtEl>
                                          <p:spTgt spid="62467">
                                            <p:txEl>
                                              <p:pRg st="7" end="7"/>
                                            </p:txEl>
                                          </p:spTgt>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62467">
                                            <p:txEl>
                                              <p:pRg st="8" end="8"/>
                                            </p:txEl>
                                          </p:spTgt>
                                        </p:tgtEl>
                                        <p:attrNameLst>
                                          <p:attrName>style.visibility</p:attrName>
                                        </p:attrNameLst>
                                      </p:cBhvr>
                                      <p:to>
                                        <p:strVal val="visible"/>
                                      </p:to>
                                    </p:set>
                                    <p:anim to="" calcmode="lin" valueType="num">
                                      <p:cBhvr>
                                        <p:cTn id="39" dur="1" fill="hold"/>
                                        <p:tgtEl>
                                          <p:spTgt spid="62467">
                                            <p:txEl>
                                              <p:pRg st="8" end="8"/>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62467">
                                            <p:txEl>
                                              <p:pRg st="9" end="9"/>
                                            </p:txEl>
                                          </p:spTgt>
                                        </p:tgtEl>
                                        <p:attrNameLst>
                                          <p:attrName>style.visibility</p:attrName>
                                        </p:attrNameLst>
                                      </p:cBhvr>
                                      <p:to>
                                        <p:strVal val="visible"/>
                                      </p:to>
                                    </p:set>
                                    <p:anim to="" calcmode="lin" valueType="num">
                                      <p:cBhvr>
                                        <p:cTn id="44" dur="1" fill="hold"/>
                                        <p:tgtEl>
                                          <p:spTgt spid="6246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smtClean="0">
                <a:solidFill>
                  <a:srgbClr val="289E28"/>
                </a:solidFill>
                <a:latin typeface="Segoe Print" pitchFamily="2" charset="0"/>
              </a:rPr>
              <a:t>The Basics</a:t>
            </a:r>
            <a:endParaRPr lang="en-US" b="1" dirty="0">
              <a:solidFill>
                <a:srgbClr val="289E28"/>
              </a:solidFill>
              <a:latin typeface="Segoe Print" pitchFamily="2" charset="0"/>
            </a:endParaRPr>
          </a:p>
        </p:txBody>
      </p:sp>
      <p:sp>
        <p:nvSpPr>
          <p:cNvPr id="3" name="Content Placeholder 2"/>
          <p:cNvSpPr>
            <a:spLocks noGrp="1"/>
          </p:cNvSpPr>
          <p:nvPr>
            <p:ph sz="quarter" idx="1"/>
          </p:nvPr>
        </p:nvSpPr>
        <p:spPr>
          <a:xfrm>
            <a:off x="228600" y="1219200"/>
            <a:ext cx="7543800" cy="4953000"/>
          </a:xfrm>
        </p:spPr>
        <p:txBody>
          <a:bodyPr>
            <a:normAutofit/>
          </a:bodyPr>
          <a:lstStyle/>
          <a:p>
            <a:r>
              <a:rPr lang="en-US" b="1" dirty="0" smtClean="0">
                <a:solidFill>
                  <a:srgbClr val="00CC00"/>
                </a:solidFill>
              </a:rPr>
              <a:t>Democracy </a:t>
            </a:r>
            <a:r>
              <a:rPr lang="en-US" dirty="0" smtClean="0">
                <a:solidFill>
                  <a:srgbClr val="00CC00"/>
                </a:solidFill>
              </a:rPr>
              <a:t>(fragile)</a:t>
            </a:r>
            <a:endParaRPr lang="en-US" dirty="0" smtClean="0"/>
          </a:p>
          <a:p>
            <a:r>
              <a:rPr lang="en-US" b="1" dirty="0" smtClean="0">
                <a:solidFill>
                  <a:srgbClr val="00CC00"/>
                </a:solidFill>
              </a:rPr>
              <a:t>Federal</a:t>
            </a:r>
            <a:r>
              <a:rPr lang="en-US" b="1" dirty="0" smtClean="0"/>
              <a:t>*</a:t>
            </a:r>
            <a:r>
              <a:rPr lang="en-US" dirty="0" smtClean="0"/>
              <a:t> </a:t>
            </a:r>
          </a:p>
          <a:p>
            <a:pPr lvl="1"/>
            <a:r>
              <a:rPr lang="en-US" dirty="0" smtClean="0"/>
              <a:t>Territory divided into 36 federal                                          states + federal capital territory, Abuja</a:t>
            </a:r>
          </a:p>
          <a:p>
            <a:r>
              <a:rPr lang="en-US" b="1" dirty="0" smtClean="0">
                <a:solidFill>
                  <a:srgbClr val="00CC00"/>
                </a:solidFill>
              </a:rPr>
              <a:t>Presidential</a:t>
            </a:r>
          </a:p>
          <a:p>
            <a:r>
              <a:rPr lang="en-US" b="1" dirty="0" smtClean="0">
                <a:solidFill>
                  <a:srgbClr val="00CC00"/>
                </a:solidFill>
              </a:rPr>
              <a:t>Bicameral</a:t>
            </a:r>
            <a:r>
              <a:rPr lang="en-US" dirty="0" smtClean="0"/>
              <a:t> Legislature</a:t>
            </a:r>
          </a:p>
          <a:p>
            <a:r>
              <a:rPr lang="en-US" dirty="0" smtClean="0"/>
              <a:t>*</a:t>
            </a:r>
            <a:r>
              <a:rPr lang="en-US" i="1" dirty="0" smtClean="0"/>
              <a:t>Currently neither checks or balances                                  operate, and state and local governments are totally dependent on the central government</a:t>
            </a:r>
          </a:p>
          <a:p>
            <a:endParaRPr lang="en-US" dirty="0" smtClean="0"/>
          </a:p>
          <a:p>
            <a:endParaRPr lang="en-US" dirty="0" smtClean="0"/>
          </a:p>
          <a:p>
            <a:endParaRPr lang="en-US" dirty="0" smtClean="0"/>
          </a:p>
        </p:txBody>
      </p:sp>
      <p:pic>
        <p:nvPicPr>
          <p:cNvPr id="4098" name="Picture 2" descr="http://nigeriamasterweb.com/Etc/SealNigerianPresid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076" y="135467"/>
            <a:ext cx="2939923" cy="291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4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smtClean="0">
                <a:solidFill>
                  <a:srgbClr val="289E28"/>
                </a:solidFill>
                <a:latin typeface="Segoe Print" pitchFamily="2" charset="0"/>
              </a:rPr>
              <a:t>The Executive</a:t>
            </a:r>
            <a:endParaRPr lang="en-US" b="1" dirty="0">
              <a:solidFill>
                <a:srgbClr val="289E28"/>
              </a:solidFill>
              <a:latin typeface="Segoe Print" pitchFamily="2" charset="0"/>
            </a:endParaRPr>
          </a:p>
        </p:txBody>
      </p:sp>
      <p:sp>
        <p:nvSpPr>
          <p:cNvPr id="3" name="Content Placeholder 2"/>
          <p:cNvSpPr>
            <a:spLocks noGrp="1"/>
          </p:cNvSpPr>
          <p:nvPr>
            <p:ph sz="quarter" idx="1"/>
          </p:nvPr>
        </p:nvSpPr>
        <p:spPr>
          <a:xfrm>
            <a:off x="152400" y="1219200"/>
            <a:ext cx="5334000" cy="4953000"/>
          </a:xfrm>
        </p:spPr>
        <p:txBody>
          <a:bodyPr>
            <a:normAutofit/>
          </a:bodyPr>
          <a:lstStyle/>
          <a:p>
            <a:r>
              <a:rPr lang="en-US" dirty="0" smtClean="0"/>
              <a:t>Executive </a:t>
            </a:r>
            <a:r>
              <a:rPr lang="en-US" dirty="0"/>
              <a:t>– President and Cabinet</a:t>
            </a:r>
          </a:p>
          <a:p>
            <a:r>
              <a:rPr lang="en-US" dirty="0"/>
              <a:t>Directly </a:t>
            </a:r>
            <a:r>
              <a:rPr lang="en-US" dirty="0" smtClean="0"/>
              <a:t>elected, 4 </a:t>
            </a:r>
            <a:r>
              <a:rPr lang="en-US" dirty="0" err="1" smtClean="0"/>
              <a:t>yr</a:t>
            </a:r>
            <a:r>
              <a:rPr lang="en-US" dirty="0" smtClean="0"/>
              <a:t> term, 2 term limit</a:t>
            </a:r>
          </a:p>
          <a:p>
            <a:r>
              <a:rPr lang="en-US" dirty="0" smtClean="0"/>
              <a:t>2-round/majority model</a:t>
            </a:r>
          </a:p>
          <a:p>
            <a:pPr lvl="1"/>
            <a:r>
              <a:rPr lang="en-US" dirty="0" smtClean="0"/>
              <a:t>Candidate must win majority of                  votes cast AND </a:t>
            </a:r>
            <a:r>
              <a:rPr lang="en-US" b="1" dirty="0" smtClean="0"/>
              <a:t>at least 25% of votes cast in 2/3 of Nigeria’s states</a:t>
            </a:r>
          </a:p>
          <a:p>
            <a:pPr lvl="1"/>
            <a:r>
              <a:rPr lang="en-US" dirty="0" smtClean="0"/>
              <a:t>If no candidate wins </a:t>
            </a:r>
            <a:r>
              <a:rPr lang="en-US" smtClean="0"/>
              <a:t>a majority </a:t>
            </a:r>
            <a:r>
              <a:rPr lang="en-US" dirty="0" smtClean="0"/>
              <a:t>in the first round, second round pits top two popular vote winners</a:t>
            </a:r>
          </a:p>
          <a:p>
            <a:endParaRPr lang="en-US" dirty="0" smtClean="0"/>
          </a:p>
          <a:p>
            <a:endParaRPr lang="en-US" dirty="0"/>
          </a:p>
          <a:p>
            <a:pPr lvl="1"/>
            <a:endParaRPr lang="en-US" dirty="0"/>
          </a:p>
          <a:p>
            <a:endParaRPr lang="en-US" dirty="0" smtClean="0"/>
          </a:p>
          <a:p>
            <a:endParaRPr lang="en-US" dirty="0" smtClean="0"/>
          </a:p>
          <a:p>
            <a:endParaRPr lang="en-US" dirty="0" smtClean="0"/>
          </a:p>
          <a:p>
            <a:endParaRPr lang="en-US" dirty="0" smtClean="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866" y="152400"/>
            <a:ext cx="3869267" cy="3869267"/>
          </a:xfrm>
          <a:prstGeom prst="rect">
            <a:avLst/>
          </a:prstGeom>
        </p:spPr>
      </p:pic>
    </p:spTree>
    <p:extLst>
      <p:ext uri="{BB962C8B-B14F-4D97-AF65-F5344CB8AC3E}">
        <p14:creationId xmlns:p14="http://schemas.microsoft.com/office/powerpoint/2010/main" val="290209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Executive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2"/>
            <a:ext cx="8153400" cy="1563328"/>
          </a:xfrm>
        </p:spPr>
        <p:txBody>
          <a:bodyPr>
            <a:normAutofit fontScale="70000" lnSpcReduction="20000"/>
          </a:bodyPr>
          <a:lstStyle/>
          <a:p>
            <a:pPr>
              <a:lnSpc>
                <a:spcPct val="120000"/>
              </a:lnSpc>
            </a:pPr>
            <a:r>
              <a:rPr lang="en-US" sz="3400" u="sng" dirty="0" smtClean="0"/>
              <a:t>Discussion Question</a:t>
            </a:r>
            <a:r>
              <a:rPr lang="en-US" sz="3400" dirty="0" smtClean="0"/>
              <a:t>:  </a:t>
            </a:r>
            <a:r>
              <a:rPr lang="en-US" sz="3100" dirty="0" smtClean="0">
                <a:latin typeface="Segoe Print" panose="02000600000000000000" pitchFamily="2" charset="0"/>
              </a:rPr>
              <a:t>Why do you think Nigeria has the requirement of winning at least </a:t>
            </a:r>
            <a:r>
              <a:rPr lang="en-US" sz="3100" dirty="0">
                <a:latin typeface="Segoe Print" panose="02000600000000000000" pitchFamily="2" charset="0"/>
              </a:rPr>
              <a:t>25% of votes cast in 2/3 of Nigeria’s </a:t>
            </a:r>
            <a:r>
              <a:rPr lang="en-US" sz="3100" dirty="0" smtClean="0">
                <a:latin typeface="Segoe Print" panose="02000600000000000000" pitchFamily="2" charset="0"/>
              </a:rPr>
              <a:t>states to move to the 2</a:t>
            </a:r>
            <a:r>
              <a:rPr lang="en-US" sz="3100" baseline="30000" dirty="0" smtClean="0">
                <a:latin typeface="Segoe Print" panose="02000600000000000000" pitchFamily="2" charset="0"/>
              </a:rPr>
              <a:t>nd</a:t>
            </a:r>
            <a:r>
              <a:rPr lang="en-US" sz="3100" dirty="0" smtClean="0">
                <a:latin typeface="Segoe Print" panose="02000600000000000000" pitchFamily="2" charset="0"/>
              </a:rPr>
              <a:t> round?</a:t>
            </a:r>
            <a:endParaRPr lang="en-US" sz="3100" dirty="0">
              <a:latin typeface="Segoe Print" panose="02000600000000000000" pitchFamily="2" charset="0"/>
            </a:endParaRPr>
          </a:p>
          <a:p>
            <a:pPr marL="274320" lvl="1" indent="0">
              <a:buNone/>
            </a:pPr>
            <a:endParaRPr lang="en-US" b="1" u="sng" dirty="0"/>
          </a:p>
          <a:p>
            <a:pPr lvl="1"/>
            <a:endParaRPr lang="en-US" b="1" u="sng" dirty="0" smtClean="0"/>
          </a:p>
          <a:p>
            <a:pPr marL="274320" lvl="1" indent="0">
              <a:buNone/>
            </a:pPr>
            <a:endParaRPr lang="en-US" b="1" u="sng" dirty="0"/>
          </a:p>
          <a:p>
            <a:pPr lvl="1"/>
            <a:endParaRPr lang="en-US" b="1" u="sng" dirty="0" smtClean="0"/>
          </a:p>
        </p:txBody>
      </p:sp>
    </p:spTree>
    <p:extLst>
      <p:ext uri="{BB962C8B-B14F-4D97-AF65-F5344CB8AC3E}">
        <p14:creationId xmlns:p14="http://schemas.microsoft.com/office/powerpoint/2010/main" val="80368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Executive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2"/>
            <a:ext cx="8153400" cy="1334728"/>
          </a:xfrm>
        </p:spPr>
        <p:txBody>
          <a:bodyPr>
            <a:normAutofit fontScale="85000" lnSpcReduction="20000"/>
          </a:bodyPr>
          <a:lstStyle/>
          <a:p>
            <a:r>
              <a:rPr lang="en-US" sz="3400" u="sng" dirty="0" smtClean="0"/>
              <a:t>Discussion Question</a:t>
            </a:r>
            <a:r>
              <a:rPr lang="en-US" sz="3400" dirty="0" smtClean="0"/>
              <a:t>:  </a:t>
            </a:r>
            <a:r>
              <a:rPr lang="en-US" sz="2800" dirty="0" smtClean="0">
                <a:latin typeface="Segoe Print" panose="02000600000000000000" pitchFamily="2" charset="0"/>
              </a:rPr>
              <a:t>Why do you think Nigeria has the requirement of winning at least </a:t>
            </a:r>
            <a:r>
              <a:rPr lang="en-US" sz="2800" dirty="0">
                <a:latin typeface="Segoe Print" panose="02000600000000000000" pitchFamily="2" charset="0"/>
              </a:rPr>
              <a:t>25% of votes cast in 2/3 of Nigeria’s </a:t>
            </a:r>
            <a:r>
              <a:rPr lang="en-US" sz="2800" dirty="0" smtClean="0">
                <a:latin typeface="Segoe Print" panose="02000600000000000000" pitchFamily="2" charset="0"/>
              </a:rPr>
              <a:t>states to move to the 2</a:t>
            </a:r>
            <a:r>
              <a:rPr lang="en-US" sz="2800" baseline="30000" dirty="0" smtClean="0">
                <a:latin typeface="Segoe Print" panose="02000600000000000000" pitchFamily="2" charset="0"/>
              </a:rPr>
              <a:t>nd</a:t>
            </a:r>
            <a:r>
              <a:rPr lang="en-US" sz="2800" dirty="0" smtClean="0">
                <a:latin typeface="Segoe Print" panose="02000600000000000000" pitchFamily="2" charset="0"/>
              </a:rPr>
              <a:t> round?</a:t>
            </a:r>
            <a:endParaRPr lang="en-US" sz="2800" dirty="0">
              <a:latin typeface="Segoe Print" panose="02000600000000000000" pitchFamily="2" charset="0"/>
            </a:endParaRPr>
          </a:p>
          <a:p>
            <a:pPr marL="274320" lvl="1" indent="0">
              <a:buNone/>
            </a:pPr>
            <a:endParaRPr lang="en-US" b="1" u="sng" dirty="0"/>
          </a:p>
          <a:p>
            <a:pPr lvl="1"/>
            <a:endParaRPr lang="en-US" b="1" u="sng" dirty="0" smtClean="0"/>
          </a:p>
          <a:p>
            <a:pPr marL="274320" lvl="1" indent="0">
              <a:buNone/>
            </a:pPr>
            <a:endParaRPr lang="en-US" b="1" u="sng" dirty="0"/>
          </a:p>
          <a:p>
            <a:pPr lvl="1"/>
            <a:endParaRPr lang="en-US" b="1" u="sng" dirty="0" smtClean="0"/>
          </a:p>
        </p:txBody>
      </p:sp>
      <p:sp>
        <p:nvSpPr>
          <p:cNvPr id="4" name="Rectangle 3"/>
          <p:cNvSpPr/>
          <p:nvPr/>
        </p:nvSpPr>
        <p:spPr>
          <a:xfrm>
            <a:off x="670470" y="2743200"/>
            <a:ext cx="7635330" cy="1569660"/>
          </a:xfrm>
          <a:prstGeom prst="rect">
            <a:avLst/>
          </a:prstGeom>
        </p:spPr>
        <p:txBody>
          <a:bodyPr wrap="square">
            <a:spAutoFit/>
          </a:bodyPr>
          <a:lstStyle/>
          <a:p>
            <a:pPr lvl="1" indent="-457200">
              <a:buFont typeface="Gill Sans MT" panose="020B0502020104020203" pitchFamily="34" charset="0"/>
              <a:buChar char="›"/>
            </a:pPr>
            <a:r>
              <a:rPr lang="en-US" sz="2400" dirty="0" smtClean="0"/>
              <a:t>1999 </a:t>
            </a:r>
            <a:r>
              <a:rPr lang="en-US" sz="2400" dirty="0"/>
              <a:t>Constitutional requirement</a:t>
            </a:r>
          </a:p>
          <a:p>
            <a:pPr marL="457200" indent="-457200">
              <a:buFont typeface="Gill Sans MT" panose="020B0502020104020203" pitchFamily="34" charset="0"/>
              <a:buChar char="›"/>
            </a:pPr>
            <a:r>
              <a:rPr lang="en-US" sz="2400" dirty="0" smtClean="0"/>
              <a:t>So a purely regional candidate cannot win the presidency</a:t>
            </a:r>
          </a:p>
          <a:p>
            <a:pPr marL="457200" indent="-457200">
              <a:buFont typeface="Gill Sans MT" panose="020B0502020104020203" pitchFamily="34" charset="0"/>
              <a:buChar char="›"/>
            </a:pPr>
            <a:r>
              <a:rPr lang="en-US" sz="2400" dirty="0" smtClean="0"/>
              <a:t>An attempt to help unify the people/country</a:t>
            </a:r>
          </a:p>
        </p:txBody>
      </p:sp>
    </p:spTree>
    <p:extLst>
      <p:ext uri="{BB962C8B-B14F-4D97-AF65-F5344CB8AC3E}">
        <p14:creationId xmlns:p14="http://schemas.microsoft.com/office/powerpoint/2010/main" val="2587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smtClean="0">
                <a:solidFill>
                  <a:srgbClr val="289E28"/>
                </a:solidFill>
                <a:latin typeface="Segoe Print" pitchFamily="2" charset="0"/>
              </a:rPr>
              <a:t>The Executive</a:t>
            </a:r>
            <a:endParaRPr lang="en-US" b="1" dirty="0">
              <a:solidFill>
                <a:srgbClr val="289E28"/>
              </a:solidFill>
              <a:latin typeface="Segoe Print" pitchFamily="2" charset="0"/>
            </a:endParaRPr>
          </a:p>
        </p:txBody>
      </p:sp>
      <p:sp>
        <p:nvSpPr>
          <p:cNvPr id="3" name="Content Placeholder 2"/>
          <p:cNvSpPr>
            <a:spLocks noGrp="1"/>
          </p:cNvSpPr>
          <p:nvPr>
            <p:ph sz="quarter" idx="1"/>
          </p:nvPr>
        </p:nvSpPr>
        <p:spPr>
          <a:xfrm>
            <a:off x="152400" y="1219200"/>
            <a:ext cx="5334000" cy="4953000"/>
          </a:xfrm>
        </p:spPr>
        <p:txBody>
          <a:bodyPr>
            <a:normAutofit/>
          </a:bodyPr>
          <a:lstStyle/>
          <a:p>
            <a:r>
              <a:rPr lang="en-US" dirty="0" smtClean="0"/>
              <a:t>May </a:t>
            </a:r>
            <a:r>
              <a:rPr lang="en-US" dirty="0"/>
              <a:t>appoint officials to all parts of national government without approval of legislature </a:t>
            </a:r>
            <a:endParaRPr lang="en-US" dirty="0" smtClean="0"/>
          </a:p>
          <a:p>
            <a:pPr lvl="1"/>
            <a:r>
              <a:rPr lang="en-US" dirty="0" smtClean="0"/>
              <a:t>leads </a:t>
            </a:r>
            <a:r>
              <a:rPr lang="en-US" dirty="0"/>
              <a:t>to </a:t>
            </a:r>
            <a:r>
              <a:rPr lang="en-US" dirty="0" err="1" smtClean="0"/>
              <a:t>patrimonialism</a:t>
            </a:r>
            <a:r>
              <a:rPr lang="en-US" dirty="0" smtClean="0"/>
              <a:t>: system of patronage in which the president is at the top</a:t>
            </a:r>
          </a:p>
          <a:p>
            <a:r>
              <a:rPr lang="en-US" dirty="0" smtClean="0"/>
              <a:t>Receives all gov’t oil and distributes some to the states as directed by law</a:t>
            </a:r>
          </a:p>
          <a:p>
            <a:r>
              <a:rPr lang="en-US" dirty="0" smtClean="0"/>
              <a:t>Commands armed forces </a:t>
            </a:r>
          </a:p>
          <a:p>
            <a:r>
              <a:rPr lang="en-US" dirty="0" smtClean="0"/>
              <a:t>Can veto laws passed by legislature</a:t>
            </a:r>
            <a:endParaRPr lang="en-US" dirty="0"/>
          </a:p>
          <a:p>
            <a:pPr lvl="1"/>
            <a:endParaRPr lang="en-US" dirty="0"/>
          </a:p>
          <a:p>
            <a:endParaRPr lang="en-US" dirty="0" smtClean="0"/>
          </a:p>
          <a:p>
            <a:endParaRPr lang="en-US" dirty="0" smtClean="0"/>
          </a:p>
          <a:p>
            <a:endParaRPr lang="en-US" dirty="0" smtClean="0"/>
          </a:p>
          <a:p>
            <a:endParaRPr lang="en-US" dirty="0" smtClean="0"/>
          </a:p>
          <a:p>
            <a:endParaRPr lang="en-US" dirty="0" smtClean="0"/>
          </a:p>
        </p:txBody>
      </p:sp>
      <p:pic>
        <p:nvPicPr>
          <p:cNvPr id="1026" name="Picture 2" descr="http://www.ynaija.com/wp-content/uploads/2013/01/goodluck-jonatha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295400"/>
            <a:ext cx="3305175" cy="50101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0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smtClean="0">
                <a:solidFill>
                  <a:srgbClr val="289E28"/>
                </a:solidFill>
                <a:latin typeface="Segoe Print" pitchFamily="2" charset="0"/>
              </a:rPr>
              <a:t>The Executive</a:t>
            </a:r>
            <a:endParaRPr lang="en-US" b="1" dirty="0">
              <a:solidFill>
                <a:srgbClr val="289E28"/>
              </a:solidFill>
              <a:latin typeface="Segoe Print" pitchFamily="2" charset="0"/>
            </a:endParaRPr>
          </a:p>
        </p:txBody>
      </p:sp>
      <p:sp>
        <p:nvSpPr>
          <p:cNvPr id="3" name="Content Placeholder 2"/>
          <p:cNvSpPr>
            <a:spLocks noGrp="1"/>
          </p:cNvSpPr>
          <p:nvPr>
            <p:ph sz="quarter" idx="1"/>
          </p:nvPr>
        </p:nvSpPr>
        <p:spPr>
          <a:xfrm>
            <a:off x="152400" y="1219200"/>
            <a:ext cx="8763000" cy="4953000"/>
          </a:xfrm>
        </p:spPr>
        <p:txBody>
          <a:bodyPr>
            <a:normAutofit/>
          </a:bodyPr>
          <a:lstStyle/>
          <a:p>
            <a:r>
              <a:rPr lang="en-US" dirty="0"/>
              <a:t>*Current President: </a:t>
            </a:r>
            <a:r>
              <a:rPr lang="en-US" b="1" dirty="0" err="1">
                <a:solidFill>
                  <a:srgbClr val="00CC00"/>
                </a:solidFill>
              </a:rPr>
              <a:t>Goodluck</a:t>
            </a:r>
            <a:r>
              <a:rPr lang="en-US" b="1" dirty="0">
                <a:solidFill>
                  <a:srgbClr val="00CC00"/>
                </a:solidFill>
              </a:rPr>
              <a:t> Jonathan</a:t>
            </a:r>
          </a:p>
          <a:p>
            <a:r>
              <a:rPr lang="en-US" dirty="0" smtClean="0"/>
              <a:t>President Elect: </a:t>
            </a:r>
            <a:r>
              <a:rPr lang="en-US" b="1" dirty="0" err="1" smtClean="0">
                <a:solidFill>
                  <a:srgbClr val="00CC00"/>
                </a:solidFill>
              </a:rPr>
              <a:t>Mahammadu</a:t>
            </a:r>
            <a:r>
              <a:rPr lang="en-US" b="1" dirty="0" smtClean="0">
                <a:solidFill>
                  <a:srgbClr val="00CC00"/>
                </a:solidFill>
              </a:rPr>
              <a:t> </a:t>
            </a:r>
            <a:r>
              <a:rPr lang="en-US" b="1" dirty="0" err="1" smtClean="0">
                <a:solidFill>
                  <a:srgbClr val="00CC00"/>
                </a:solidFill>
              </a:rPr>
              <a:t>Buhari</a:t>
            </a:r>
            <a:endParaRPr lang="en-US" b="1" dirty="0" smtClean="0">
              <a:solidFill>
                <a:srgbClr val="00CC00"/>
              </a:solidFill>
            </a:endParaRPr>
          </a:p>
          <a:p>
            <a:r>
              <a:rPr lang="en-US" sz="1800" b="1" dirty="0" smtClean="0">
                <a:latin typeface="Segoe Print" panose="02000600000000000000" pitchFamily="2" charset="0"/>
              </a:rPr>
              <a:t>72 year old Muslim, former military dictator! </a:t>
            </a:r>
            <a:endParaRPr lang="en-US" dirty="0"/>
          </a:p>
          <a:p>
            <a:endParaRPr lang="en-US" dirty="0" smtClean="0"/>
          </a:p>
          <a:p>
            <a:endParaRPr lang="en-US" dirty="0" smtClean="0"/>
          </a:p>
          <a:p>
            <a:endParaRPr lang="en-US" dirty="0" smtClean="0"/>
          </a:p>
          <a:p>
            <a:endParaRPr lang="en-US" dirty="0" smtClean="0"/>
          </a:p>
          <a:p>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2590800"/>
            <a:ext cx="6858000" cy="3801242"/>
          </a:xfrm>
          <a:prstGeom prst="rect">
            <a:avLst/>
          </a:prstGeom>
          <a:ln w="28575">
            <a:solidFill>
              <a:schemeClr val="accent1"/>
            </a:solidFill>
          </a:ln>
        </p:spPr>
      </p:pic>
    </p:spTree>
    <p:extLst>
      <p:ext uri="{BB962C8B-B14F-4D97-AF65-F5344CB8AC3E}">
        <p14:creationId xmlns:p14="http://schemas.microsoft.com/office/powerpoint/2010/main" val="424875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smtClean="0">
                <a:solidFill>
                  <a:srgbClr val="289E28"/>
                </a:solidFill>
                <a:latin typeface="Segoe Print" pitchFamily="2" charset="0"/>
              </a:rPr>
              <a:t>The Bureaucracy</a:t>
            </a:r>
            <a:endParaRPr lang="en-US" b="1" dirty="0">
              <a:solidFill>
                <a:srgbClr val="289E28"/>
              </a:solidFill>
              <a:latin typeface="Segoe Print" pitchFamily="2" charset="0"/>
            </a:endParaRPr>
          </a:p>
        </p:txBody>
      </p:sp>
      <p:sp>
        <p:nvSpPr>
          <p:cNvPr id="3" name="Content Placeholder 2"/>
          <p:cNvSpPr>
            <a:spLocks noGrp="1"/>
          </p:cNvSpPr>
          <p:nvPr>
            <p:ph sz="quarter" idx="1"/>
          </p:nvPr>
        </p:nvSpPr>
        <p:spPr>
          <a:xfrm>
            <a:off x="152400" y="1219200"/>
            <a:ext cx="8458200" cy="4953000"/>
          </a:xfrm>
        </p:spPr>
        <p:txBody>
          <a:bodyPr>
            <a:normAutofit/>
          </a:bodyPr>
          <a:lstStyle/>
          <a:p>
            <a:r>
              <a:rPr lang="en-US" dirty="0"/>
              <a:t>Bureaucracy – assumed to be bloated, corrupt, and inefficient</a:t>
            </a:r>
          </a:p>
          <a:p>
            <a:r>
              <a:rPr lang="en-US" b="1" dirty="0" err="1" smtClean="0">
                <a:solidFill>
                  <a:srgbClr val="00CC00"/>
                </a:solidFill>
              </a:rPr>
              <a:t>Parastatals</a:t>
            </a:r>
            <a:r>
              <a:rPr lang="en-US" b="1" dirty="0" smtClean="0">
                <a:solidFill>
                  <a:srgbClr val="00CC00"/>
                </a:solidFill>
              </a:rPr>
              <a:t> </a:t>
            </a:r>
            <a:r>
              <a:rPr lang="en-US" dirty="0"/>
              <a:t>– privately owned, but headed by government appointees (part of the patron-client network)</a:t>
            </a:r>
          </a:p>
          <a:p>
            <a:pPr lvl="1"/>
            <a:r>
              <a:rPr lang="en-US" dirty="0"/>
              <a:t>Provide public utilities or major </a:t>
            </a:r>
            <a:r>
              <a:rPr lang="en-US" dirty="0" smtClean="0"/>
              <a:t>industries – water, electricity, </a:t>
            </a:r>
            <a:r>
              <a:rPr lang="en-US" dirty="0" err="1" smtClean="0"/>
              <a:t>etc</a:t>
            </a:r>
            <a:endParaRPr lang="en-US" dirty="0" smtClean="0"/>
          </a:p>
          <a:p>
            <a:r>
              <a:rPr lang="en-US" b="1" dirty="0" smtClean="0">
                <a:solidFill>
                  <a:srgbClr val="00CC00"/>
                </a:solidFill>
              </a:rPr>
              <a:t>State </a:t>
            </a:r>
            <a:r>
              <a:rPr lang="en-US" b="1" dirty="0">
                <a:solidFill>
                  <a:srgbClr val="00CC00"/>
                </a:solidFill>
              </a:rPr>
              <a:t>corporatism </a:t>
            </a:r>
            <a:r>
              <a:rPr lang="en-US" dirty="0"/>
              <a:t>– </a:t>
            </a:r>
            <a:r>
              <a:rPr lang="en-US" dirty="0" smtClean="0"/>
              <a:t>parastatals </a:t>
            </a:r>
            <a:r>
              <a:rPr lang="en-US" dirty="0"/>
              <a:t>serve to give the appearance of public/private cooperation, while really giving the state control</a:t>
            </a:r>
          </a:p>
          <a:p>
            <a:pPr lvl="1"/>
            <a:endParaRPr lang="en-US" dirty="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228783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smtClean="0">
                <a:solidFill>
                  <a:srgbClr val="289E28"/>
                </a:solidFill>
                <a:latin typeface="Segoe Print" pitchFamily="2" charset="0"/>
              </a:rPr>
              <a:t>The Legislative</a:t>
            </a:r>
            <a:endParaRPr lang="en-US" b="1" dirty="0">
              <a:solidFill>
                <a:srgbClr val="289E28"/>
              </a:solidFill>
              <a:latin typeface="Segoe Print" pitchFamily="2" charset="0"/>
            </a:endParaRPr>
          </a:p>
        </p:txBody>
      </p:sp>
      <p:sp>
        <p:nvSpPr>
          <p:cNvPr id="3" name="Content Placeholder 2"/>
          <p:cNvSpPr>
            <a:spLocks noGrp="1"/>
          </p:cNvSpPr>
          <p:nvPr>
            <p:ph sz="quarter" idx="1"/>
          </p:nvPr>
        </p:nvSpPr>
        <p:spPr>
          <a:xfrm>
            <a:off x="152400" y="1219200"/>
            <a:ext cx="8458200" cy="4953000"/>
          </a:xfrm>
        </p:spPr>
        <p:txBody>
          <a:bodyPr>
            <a:normAutofit fontScale="92500" lnSpcReduction="10000"/>
          </a:bodyPr>
          <a:lstStyle/>
          <a:p>
            <a:r>
              <a:rPr lang="en-US" dirty="0"/>
              <a:t>Legislature – parliamentary until 1979, now bicameral </a:t>
            </a:r>
            <a:r>
              <a:rPr lang="en-US" b="1" dirty="0">
                <a:solidFill>
                  <a:srgbClr val="00CC00"/>
                </a:solidFill>
              </a:rPr>
              <a:t>National Assembly</a:t>
            </a:r>
          </a:p>
          <a:p>
            <a:r>
              <a:rPr lang="en-US" dirty="0"/>
              <a:t>Senators and Representatives serve 4 year terms, </a:t>
            </a:r>
            <a:r>
              <a:rPr lang="en-US" dirty="0" smtClean="0"/>
              <a:t>                            elected </a:t>
            </a:r>
            <a:r>
              <a:rPr lang="en-US" dirty="0"/>
              <a:t>the week before the president</a:t>
            </a:r>
          </a:p>
          <a:p>
            <a:r>
              <a:rPr lang="en-US" dirty="0"/>
              <a:t>Senate</a:t>
            </a:r>
          </a:p>
          <a:p>
            <a:pPr lvl="1"/>
            <a:r>
              <a:rPr lang="en-US" dirty="0"/>
              <a:t>109 Senators, 3 per state, 1 from Abuja</a:t>
            </a:r>
          </a:p>
          <a:p>
            <a:pPr lvl="1"/>
            <a:r>
              <a:rPr lang="en-US" dirty="0"/>
              <a:t>Very diverse given the different regions that are equally represented</a:t>
            </a:r>
          </a:p>
          <a:p>
            <a:r>
              <a:rPr lang="en-US" dirty="0"/>
              <a:t>House of Representatives</a:t>
            </a:r>
          </a:p>
          <a:p>
            <a:pPr lvl="1"/>
            <a:r>
              <a:rPr lang="en-US" dirty="0"/>
              <a:t>360 members </a:t>
            </a:r>
            <a:endParaRPr lang="en-US" dirty="0" smtClean="0"/>
          </a:p>
          <a:p>
            <a:pPr lvl="1"/>
            <a:r>
              <a:rPr lang="en-US" dirty="0" smtClean="0"/>
              <a:t>One of the lowest rates of female representation in legislature in the world</a:t>
            </a:r>
          </a:p>
          <a:p>
            <a:pPr lvl="1"/>
            <a:r>
              <a:rPr lang="en-US" dirty="0" smtClean="0"/>
              <a:t>Very little power, but occasionally acts as a check on                        president (like when </a:t>
            </a:r>
            <a:r>
              <a:rPr lang="en-US" dirty="0" err="1" smtClean="0"/>
              <a:t>Obasanjo</a:t>
            </a:r>
            <a:r>
              <a:rPr lang="en-US" dirty="0" smtClean="0"/>
              <a:t> wanted a 3rd term)</a:t>
            </a:r>
          </a:p>
          <a:p>
            <a:pPr lvl="1"/>
            <a:endParaRPr lang="en-US" dirty="0"/>
          </a:p>
          <a:p>
            <a:endParaRPr lang="en-US" dirty="0" smtClean="0"/>
          </a:p>
          <a:p>
            <a:endParaRPr lang="en-US" dirty="0" smtClean="0"/>
          </a:p>
          <a:p>
            <a:endParaRPr lang="en-US" dirty="0" smtClean="0"/>
          </a:p>
          <a:p>
            <a:endParaRPr lang="en-US" dirty="0" smtClean="0"/>
          </a:p>
          <a:p>
            <a:endParaRPr lang="en-US" dirty="0" smtClean="0"/>
          </a:p>
        </p:txBody>
      </p:sp>
      <p:pic>
        <p:nvPicPr>
          <p:cNvPr id="4098" name="Picture 2" descr="http://acnigeria.org/demo/images/stories/nigerian-h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132" y="4939910"/>
            <a:ext cx="1600200" cy="15656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acnigeria.org/demo/images/stories/minifp/action_congress_nigeria_senators_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2733" y="1552574"/>
            <a:ext cx="1600200"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042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6465</TotalTime>
  <Words>1123</Words>
  <Application>Microsoft Office PowerPoint</Application>
  <PresentationFormat>On-screen Show (4:3)</PresentationFormat>
  <Paragraphs>157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Bookman Old Style</vt:lpstr>
      <vt:lpstr>Calibri</vt:lpstr>
      <vt:lpstr>Gill Sans MT</vt:lpstr>
      <vt:lpstr>Segoe Print</vt:lpstr>
      <vt:lpstr>Tw Cen MT Condensed Extra Bold</vt:lpstr>
      <vt:lpstr>Wingdings</vt:lpstr>
      <vt:lpstr>Wingdings 3</vt:lpstr>
      <vt:lpstr>Origin</vt:lpstr>
      <vt:lpstr>NIGERIA </vt:lpstr>
      <vt:lpstr>The Basics</vt:lpstr>
      <vt:lpstr>The Executive</vt:lpstr>
      <vt:lpstr>The Executive</vt:lpstr>
      <vt:lpstr>The Executive</vt:lpstr>
      <vt:lpstr>The Executive</vt:lpstr>
      <vt:lpstr>The Executive</vt:lpstr>
      <vt:lpstr>The Bureaucracy</vt:lpstr>
      <vt:lpstr>The Legislative</vt:lpstr>
      <vt:lpstr>The Judiciary</vt:lpstr>
      <vt:lpstr>The Military</vt:lpstr>
      <vt:lpstr>Linkage Institutions - Political Parties</vt:lpstr>
      <vt:lpstr>Political Parties</vt:lpstr>
      <vt:lpstr>Interest Groups</vt:lpstr>
      <vt:lpstr>Linkage Institutions - Media</vt:lpstr>
    </vt:vector>
  </TitlesOfParts>
  <Company>Lausanne Collegiate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Phelan, James</cp:lastModifiedBy>
  <cp:revision>549</cp:revision>
  <cp:lastPrinted>2015-04-21T11:33:20Z</cp:lastPrinted>
  <dcterms:created xsi:type="dcterms:W3CDTF">2011-12-23T02:33:30Z</dcterms:created>
  <dcterms:modified xsi:type="dcterms:W3CDTF">2019-07-16T16:05:54Z</dcterms:modified>
</cp:coreProperties>
</file>