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98" r:id="rId2"/>
    <p:sldId id="323" r:id="rId3"/>
    <p:sldId id="299" r:id="rId4"/>
    <p:sldId id="310" r:id="rId5"/>
    <p:sldId id="311" r:id="rId6"/>
    <p:sldId id="302" r:id="rId7"/>
    <p:sldId id="304" r:id="rId8"/>
    <p:sldId id="303" r:id="rId9"/>
    <p:sldId id="325" r:id="rId10"/>
    <p:sldId id="324" r:id="rId11"/>
    <p:sldId id="305" r:id="rId12"/>
    <p:sldId id="306" r:id="rId1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89E2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20" autoAdjust="0"/>
  </p:normalViewPr>
  <p:slideViewPr>
    <p:cSldViewPr>
      <p:cViewPr varScale="1">
        <p:scale>
          <a:sx n="56" d="100"/>
          <a:sy n="56" d="100"/>
        </p:scale>
        <p:origin x="93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20" y="118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Corruption: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Two military presidents:  </a:t>
            </a:r>
            <a:r>
              <a:rPr lang="en-US" dirty="0" err="1" smtClean="0"/>
              <a:t>Babangida</a:t>
            </a:r>
            <a:r>
              <a:rPr lang="en-US" dirty="0" smtClean="0"/>
              <a:t> and </a:t>
            </a:r>
            <a:r>
              <a:rPr lang="en-US" dirty="0" err="1" smtClean="0"/>
              <a:t>Abacha</a:t>
            </a:r>
            <a:r>
              <a:rPr lang="en-US" dirty="0" smtClean="0"/>
              <a:t> maintained large foreign bank accounts with regular deposits diverted from Nigerian state (oil $)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Arial" pitchFamily="34" charset="0"/>
              </a:rPr>
              <a:t>Loyalty Pyramids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Arial" pitchFamily="34" charset="0"/>
              </a:rPr>
              <a:t>Senior </a:t>
            </a:r>
            <a:r>
              <a:rPr lang="en-US" sz="1200" b="0" baseline="0" dirty="0" err="1" smtClean="0">
                <a:latin typeface="Arial" pitchFamily="34" charset="0"/>
              </a:rPr>
              <a:t>govt</a:t>
            </a:r>
            <a:r>
              <a:rPr lang="en-US" sz="1200" b="0" baseline="0" dirty="0" smtClean="0">
                <a:latin typeface="Arial" pitchFamily="34" charset="0"/>
              </a:rPr>
              <a:t> officials are supported by a broader base of loyal junior officials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Arial" pitchFamily="34" charset="0"/>
              </a:rPr>
              <a:t>State control of resources means that those in the pyramid get the spoils, and they alone have access to wealth and 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err="1" smtClean="0">
                <a:latin typeface="Arial" pitchFamily="34" charset="0"/>
              </a:rPr>
              <a:t>Rentier</a:t>
            </a:r>
            <a:r>
              <a:rPr lang="en-US" sz="1200" b="0" baseline="0" dirty="0" smtClean="0">
                <a:latin typeface="Arial" pitchFamily="34" charset="0"/>
              </a:rPr>
              <a:t> state, like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Constitutionalism:</a:t>
            </a:r>
            <a:r>
              <a:rPr lang="en-US" baseline="0" dirty="0" smtClean="0"/>
              <a:t>  acceptance of a constitution as a guiding set of principles.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3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9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Authoritarian rule – British established chiefs to rule on their behalf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Interventionist state – no “free market”… chiefs expected to rule to meet economic goals set by the British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Individualism – self-interest of capitalism was mixed with state-domination of the economy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Intensification of ethnic politics – Hausa-Fulani, Igbo, Yoruba competed for “rewards” from British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  <a:p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3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3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nion.com/video/in-the-know-situation-in-nigeria-seems-pretty-comp,1417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NIGERIA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1:  The Making of the Modern State</a:t>
            </a:r>
            <a:endParaRPr lang="en-US" sz="2400" dirty="0">
              <a:solidFill>
                <a:srgbClr val="289E28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/>
              <a:t>Nigeria is not a nation.  It is a mere geographical expression.</a:t>
            </a:r>
            <a:r>
              <a:rPr lang="en-US" dirty="0" smtClean="0"/>
              <a:t>”</a:t>
            </a:r>
          </a:p>
          <a:p>
            <a:pPr algn="r"/>
            <a:r>
              <a:rPr lang="en-US" sz="1600" dirty="0"/>
              <a:t>--Chief </a:t>
            </a:r>
            <a:r>
              <a:rPr lang="en-US" sz="1600" dirty="0" err="1"/>
              <a:t>Obafemi</a:t>
            </a:r>
            <a:r>
              <a:rPr lang="en-US" sz="1600" dirty="0"/>
              <a:t> </a:t>
            </a:r>
            <a:r>
              <a:rPr lang="en-US" sz="1600" dirty="0" err="1"/>
              <a:t>Awolow</a:t>
            </a:r>
            <a:endParaRPr lang="en-US" sz="1600" dirty="0"/>
          </a:p>
        </p:txBody>
      </p:sp>
      <p:pic>
        <p:nvPicPr>
          <p:cNvPr id="1026" name="Picture 2" descr="http://www.mapsofworld.com/images/world-countries-flags/nigeri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7" y="381000"/>
            <a:ext cx="4499753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13" y="1219200"/>
            <a:ext cx="8652387" cy="495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CC00"/>
                </a:solidFill>
              </a:rPr>
              <a:t>1967-70 </a:t>
            </a:r>
            <a:r>
              <a:rPr lang="en-US" b="1" dirty="0" err="1">
                <a:solidFill>
                  <a:srgbClr val="00CC00"/>
                </a:solidFill>
              </a:rPr>
              <a:t>Biafran</a:t>
            </a:r>
            <a:r>
              <a:rPr lang="en-US" b="1" dirty="0">
                <a:solidFill>
                  <a:srgbClr val="00CC00"/>
                </a:solidFill>
              </a:rPr>
              <a:t> Civil War</a:t>
            </a:r>
          </a:p>
          <a:p>
            <a:pPr lvl="1"/>
            <a:r>
              <a:rPr lang="en-US" dirty="0"/>
              <a:t>First military ruler, </a:t>
            </a:r>
            <a:r>
              <a:rPr lang="en-US" dirty="0" err="1"/>
              <a:t>Ironsi</a:t>
            </a:r>
            <a:r>
              <a:rPr lang="en-US" dirty="0"/>
              <a:t>, justified his authority by announcing his intention to end violence and stop political corruption</a:t>
            </a:r>
          </a:p>
          <a:p>
            <a:pPr lvl="1"/>
            <a:r>
              <a:rPr lang="en-US" dirty="0"/>
              <a:t>Killed in a coup by a 2nd general</a:t>
            </a:r>
          </a:p>
          <a:p>
            <a:pPr lvl="1"/>
            <a:r>
              <a:rPr lang="en-US" dirty="0"/>
              <a:t>Coup sparked the </a:t>
            </a:r>
            <a:r>
              <a:rPr lang="en-US" b="1" dirty="0"/>
              <a:t>Igbo</a:t>
            </a:r>
            <a:r>
              <a:rPr lang="en-US" dirty="0"/>
              <a:t> to fight for independence for their land – called Biafra</a:t>
            </a:r>
          </a:p>
          <a:p>
            <a:pPr lvl="1"/>
            <a:r>
              <a:rPr lang="en-US" dirty="0"/>
              <a:t>Country did remain together, but only under military rule</a:t>
            </a:r>
          </a:p>
          <a:p>
            <a:r>
              <a:rPr lang="en-US" dirty="0" smtClean="0"/>
              <a:t>1979 – </a:t>
            </a:r>
            <a:r>
              <a:rPr lang="en-US" b="1" dirty="0" smtClean="0">
                <a:solidFill>
                  <a:srgbClr val="00CC00"/>
                </a:solidFill>
              </a:rPr>
              <a:t>Presidential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Both systems experienced frequent interruptions/periods of </a:t>
            </a:r>
            <a:r>
              <a:rPr lang="en-US" b="1" dirty="0" smtClean="0">
                <a:solidFill>
                  <a:srgbClr val="00CC00"/>
                </a:solidFill>
              </a:rPr>
              <a:t>Military Rule –frequent coups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1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Other Trends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Intensification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00CC00"/>
                </a:solidFill>
              </a:rPr>
              <a:t>ethnic conflict </a:t>
            </a:r>
            <a:r>
              <a:rPr lang="en-US" sz="2400" dirty="0"/>
              <a:t>– Hausa-Fulani formed a majority coalition with Igbo, angering the Yoruba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Personalized </a:t>
            </a:r>
            <a:r>
              <a:rPr lang="en-US" sz="2400" dirty="0"/>
              <a:t>rule and </a:t>
            </a:r>
            <a:r>
              <a:rPr lang="en-US" sz="2400" b="1" dirty="0">
                <a:solidFill>
                  <a:srgbClr val="00CC00"/>
                </a:solidFill>
              </a:rPr>
              <a:t>corruption</a:t>
            </a:r>
          </a:p>
          <a:p>
            <a:pPr lvl="2">
              <a:lnSpc>
                <a:spcPct val="90000"/>
              </a:lnSpc>
            </a:pPr>
            <a:r>
              <a:rPr lang="en-US" sz="2100" dirty="0" err="1"/>
              <a:t>Govt</a:t>
            </a:r>
            <a:r>
              <a:rPr lang="en-US" sz="2100" dirty="0"/>
              <a:t> revenue </a:t>
            </a:r>
            <a:r>
              <a:rPr lang="en-US" sz="2100" dirty="0" smtClean="0"/>
              <a:t>goes </a:t>
            </a:r>
            <a:r>
              <a:rPr lang="en-US" sz="2100" dirty="0"/>
              <a:t>to Nigerian elite through patron-client system/</a:t>
            </a:r>
            <a:r>
              <a:rPr lang="en-US" sz="2100" b="1" dirty="0" err="1">
                <a:solidFill>
                  <a:srgbClr val="00CC00"/>
                </a:solidFill>
              </a:rPr>
              <a:t>prebendalism</a:t>
            </a:r>
            <a:endParaRPr lang="en-US" sz="2100" b="1" dirty="0">
              <a:solidFill>
                <a:srgbClr val="00C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CC00"/>
                </a:solidFill>
              </a:rPr>
              <a:t>Federalism</a:t>
            </a:r>
            <a:r>
              <a:rPr lang="en-US" sz="2400" dirty="0" smtClean="0"/>
              <a:t> </a:t>
            </a:r>
            <a:r>
              <a:rPr lang="en-US" sz="2400" dirty="0"/>
              <a:t>– attempt to pacify ethnic tension, though military leaders did not allow much local power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CC00"/>
                </a:solidFill>
              </a:rPr>
              <a:t>Economic dependence on </a:t>
            </a:r>
            <a:r>
              <a:rPr lang="en-US" sz="2400" b="1" dirty="0" smtClean="0">
                <a:solidFill>
                  <a:srgbClr val="00CC00"/>
                </a:solidFill>
              </a:rPr>
              <a:t>oil </a:t>
            </a:r>
            <a:r>
              <a:rPr lang="en-US" sz="2400" dirty="0" smtClean="0"/>
              <a:t>– </a:t>
            </a:r>
            <a:r>
              <a:rPr lang="en-US" sz="2400" dirty="0"/>
              <a:t>enriches those in power, who ignore other sectors of the </a:t>
            </a:r>
            <a:r>
              <a:rPr lang="en-US" sz="2400" dirty="0" smtClean="0"/>
              <a:t>economy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94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Economic Development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13" y="1219200"/>
            <a:ext cx="7737987" cy="495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CC00"/>
                </a:solidFill>
              </a:rPr>
              <a:t>Rentier</a:t>
            </a:r>
            <a:r>
              <a:rPr lang="en-US" b="1" dirty="0" smtClean="0">
                <a:solidFill>
                  <a:srgbClr val="00CC00"/>
                </a:solidFill>
              </a:rPr>
              <a:t> State </a:t>
            </a:r>
            <a:r>
              <a:rPr lang="en-US" dirty="0" smtClean="0"/>
              <a:t>based on oil</a:t>
            </a:r>
            <a:r>
              <a:rPr lang="en-US" dirty="0"/>
              <a:t> </a:t>
            </a:r>
            <a:r>
              <a:rPr lang="en-US" dirty="0" smtClean="0"/>
              <a:t>revenue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Debt</a:t>
            </a:r>
            <a:r>
              <a:rPr lang="en-US" dirty="0" smtClean="0"/>
              <a:t> because of over-reliance on oil and corruption</a:t>
            </a:r>
          </a:p>
          <a:p>
            <a:r>
              <a:rPr lang="en-US" dirty="0" smtClean="0"/>
              <a:t>1980s Nigeria was forced to turn to international organizations for help in managing its huge national debt</a:t>
            </a:r>
          </a:p>
          <a:p>
            <a:r>
              <a:rPr lang="en-US" dirty="0" smtClean="0"/>
              <a:t>World Bank/International Monetary Fund helped develop economic </a:t>
            </a:r>
            <a:r>
              <a:rPr lang="en-US" b="1" dirty="0" smtClean="0">
                <a:solidFill>
                  <a:srgbClr val="00CC00"/>
                </a:solidFill>
              </a:rPr>
              <a:t>structural adjustment program</a:t>
            </a:r>
          </a:p>
          <a:p>
            <a:pPr lvl="1"/>
            <a:r>
              <a:rPr lang="en-US" dirty="0" smtClean="0"/>
              <a:t>Restructure and diversify Nigerian                                      economy to decrease dependence                                                on oil</a:t>
            </a:r>
          </a:p>
          <a:p>
            <a:endParaRPr lang="en-US" dirty="0" smtClean="0"/>
          </a:p>
        </p:txBody>
      </p:sp>
      <p:pic>
        <p:nvPicPr>
          <p:cNvPr id="2050" name="Picture 2" descr="http://4.bp.blogspot.com/-Gbg4DkaDrpY/UADLNAqR6yI/AAAAAAAAARE/vhOxNB1cq68/s320/joint_imf_w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902447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Just for Fun…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700" b="1">
                <a:solidFill>
                  <a:srgbClr val="00CC00"/>
                </a:solidFill>
                <a:hlinkClick r:id="rId3"/>
              </a:rPr>
              <a:t>http://www.theonion.com/video/in-the-know-situation-in-nigeria-seems-pretty-comp,14171</a:t>
            </a:r>
            <a:r>
              <a:rPr lang="en-US" sz="2700" b="1" smtClean="0">
                <a:solidFill>
                  <a:srgbClr val="00CC00"/>
                </a:solidFill>
                <a:hlinkClick r:id="rId3"/>
              </a:rPr>
              <a:t>/</a:t>
            </a:r>
            <a:endParaRPr lang="en-US" sz="2700" b="1" smtClean="0">
              <a:solidFill>
                <a:srgbClr val="00CC00"/>
              </a:solidFill>
            </a:endParaRPr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4539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Why Study Nigeria?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60206"/>
            <a:ext cx="4267200" cy="56781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LDC trying to democratize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History of colonialism, military rule, parliamentary democracy &amp; presidential democracy</a:t>
            </a:r>
          </a:p>
          <a:p>
            <a:r>
              <a:rPr lang="en-US" dirty="0" smtClean="0"/>
              <a:t>Ethnic/Religious/Regional Cleavages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Largest population </a:t>
            </a:r>
            <a:r>
              <a:rPr lang="en-US" dirty="0" smtClean="0"/>
              <a:t>in Africa</a:t>
            </a:r>
            <a:endParaRPr lang="en-US" dirty="0"/>
          </a:p>
          <a:p>
            <a:r>
              <a:rPr lang="en-US" b="1" dirty="0">
                <a:solidFill>
                  <a:srgbClr val="00CC00"/>
                </a:solidFill>
              </a:rPr>
              <a:t>Federalism</a:t>
            </a:r>
          </a:p>
          <a:p>
            <a:r>
              <a:rPr lang="en-US" b="1" dirty="0">
                <a:solidFill>
                  <a:srgbClr val="00CC00"/>
                </a:solidFill>
              </a:rPr>
              <a:t>Resource </a:t>
            </a:r>
            <a:r>
              <a:rPr lang="en-US" b="1" dirty="0" smtClean="0">
                <a:solidFill>
                  <a:srgbClr val="00CC00"/>
                </a:solidFill>
              </a:rPr>
              <a:t>curse </a:t>
            </a:r>
            <a:r>
              <a:rPr lang="en-US" dirty="0" smtClean="0"/>
              <a:t>(oil)</a:t>
            </a:r>
            <a:endParaRPr lang="en-US" dirty="0"/>
          </a:p>
          <a:p>
            <a:r>
              <a:rPr lang="en-US" dirty="0"/>
              <a:t>Patron-Client </a:t>
            </a:r>
            <a:r>
              <a:rPr lang="en-US" dirty="0" smtClean="0"/>
              <a:t>Relations (</a:t>
            </a:r>
            <a:r>
              <a:rPr lang="en-US" b="1" dirty="0" err="1" smtClean="0">
                <a:solidFill>
                  <a:srgbClr val="00CC00"/>
                </a:solidFill>
              </a:rPr>
              <a:t>Prebendalism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http://www.worldatlas.com/webimage/countrys/africa/ng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148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Sovereignty, Authority, and Power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Constitutionalism </a:t>
            </a:r>
            <a:r>
              <a:rPr lang="en-US" dirty="0"/>
              <a:t>– eluding Nigeria so far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constitution in </a:t>
            </a:r>
            <a:r>
              <a:rPr lang="en-US" dirty="0" smtClean="0"/>
              <a:t>1914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8 </a:t>
            </a:r>
            <a:r>
              <a:rPr lang="en-US" dirty="0"/>
              <a:t>more since (latest in 1999)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Military and civilian leaders alike have never felt the need to obey constitutions, and often write new ones upon taking power</a:t>
            </a:r>
          </a:p>
        </p:txBody>
      </p:sp>
      <p:pic>
        <p:nvPicPr>
          <p:cNvPr id="6146" name="Picture 2" descr="http://www.channelstv.com/home/wp-content/uploads/2012/10/Nigaria-constit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43175" cy="30194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5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Sovereignty, Authority, and Power</a:t>
            </a:r>
            <a:endParaRPr lang="en-US" dirty="0">
              <a:solidFill>
                <a:srgbClr val="289E28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Legitimacy</a:t>
            </a:r>
          </a:p>
          <a:p>
            <a:pPr lvl="1"/>
            <a:r>
              <a:rPr lang="en-US" dirty="0"/>
              <a:t>Newly independent (1960)</a:t>
            </a:r>
          </a:p>
          <a:p>
            <a:pPr lvl="1"/>
            <a:r>
              <a:rPr lang="en-US" dirty="0"/>
              <a:t>Highly fragmented along ethnic, regional, religious lines</a:t>
            </a:r>
          </a:p>
          <a:p>
            <a:pPr lvl="1"/>
            <a:r>
              <a:rPr lang="en-US" dirty="0"/>
              <a:t>The sole stable national institution is the military</a:t>
            </a:r>
          </a:p>
          <a:p>
            <a:pPr lvl="2"/>
            <a:r>
              <a:rPr lang="en-US" dirty="0"/>
              <a:t>Leads to legitimacy of military’s right to rule</a:t>
            </a:r>
          </a:p>
          <a:p>
            <a:pPr lvl="2"/>
            <a:r>
              <a:rPr lang="en-US" dirty="0"/>
              <a:t>Most leaders have been generals</a:t>
            </a:r>
          </a:p>
          <a:p>
            <a:pPr lvl="1"/>
            <a:r>
              <a:rPr lang="en-US" dirty="0"/>
              <a:t>Extremely low legitimacy of government, </a:t>
            </a:r>
            <a:r>
              <a:rPr lang="en-US" dirty="0" smtClean="0"/>
              <a:t>overall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corruption, distrust of government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kayafrica.com/wp-content/uploads/nigeria-at-51-independence-photo-story-by-mr-and-mrs-jones-october-2011-bellanaija-002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46600"/>
            <a:ext cx="2667000" cy="177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Influence of British Rule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Deepened </a:t>
            </a:r>
            <a:r>
              <a:rPr lang="en-US" sz="2600" dirty="0" smtClean="0">
                <a:solidFill>
                  <a:schemeClr val="tx1"/>
                </a:solidFill>
              </a:rPr>
              <a:t>ethnic and regional divisions</a:t>
            </a:r>
            <a:endParaRPr lang="en-US" sz="2600" dirty="0">
              <a:solidFill>
                <a:schemeClr val="tx1"/>
              </a:solidFill>
            </a:endParaRP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Indirect rule in the north (Muslim leaders</a:t>
            </a:r>
            <a:r>
              <a:rPr lang="en-US" dirty="0" smtClean="0"/>
              <a:t>)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Direct rule in south</a:t>
            </a:r>
            <a:endParaRPr lang="en-US" dirty="0"/>
          </a:p>
          <a:p>
            <a:r>
              <a:rPr lang="en-US" dirty="0" smtClean="0"/>
              <a:t>Christianity </a:t>
            </a:r>
          </a:p>
          <a:p>
            <a:pPr lvl="1"/>
            <a:r>
              <a:rPr lang="en-US" dirty="0" smtClean="0"/>
              <a:t>(Islam already in North from Arab traders)</a:t>
            </a:r>
          </a:p>
          <a:p>
            <a:r>
              <a:rPr lang="en-US" dirty="0" smtClean="0"/>
              <a:t>Western-style education</a:t>
            </a:r>
          </a:p>
          <a:p>
            <a:pPr lvl="1"/>
            <a:r>
              <a:rPr lang="en-US" dirty="0" smtClean="0"/>
              <a:t>Mostly in south (Christian missionaries)</a:t>
            </a:r>
          </a:p>
          <a:p>
            <a:r>
              <a:rPr lang="en-US" dirty="0" smtClean="0"/>
              <a:t>Independence – 1960</a:t>
            </a:r>
          </a:p>
          <a:p>
            <a:r>
              <a:rPr lang="en-US" dirty="0" smtClean="0"/>
              <a:t>Since then…the ”</a:t>
            </a:r>
            <a:r>
              <a:rPr lang="en-US" b="1" dirty="0" smtClean="0">
                <a:solidFill>
                  <a:srgbClr val="00CC00"/>
                </a:solidFill>
              </a:rPr>
              <a:t>National Question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latin typeface="Segoe Print" pitchFamily="2" charset="0"/>
              </a:rPr>
              <a:t>Should we even be a country?</a:t>
            </a:r>
            <a:endParaRPr lang="en-US" dirty="0">
              <a:latin typeface="Segoe Print" pitchFamily="2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upload.wikimedia.org/wikipedia/commons/thumb/e/e5/Stamp_Southern_Nigeria_1901_1sh.jpg/220px-Stamp_Southern_Nigeria_1901_1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60712" cy="23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9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28600"/>
            <a:ext cx="722376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13" y="1219200"/>
            <a:ext cx="4577253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1960-1979 – British </a:t>
            </a:r>
            <a:r>
              <a:rPr lang="en-US" b="1" dirty="0" smtClean="0">
                <a:solidFill>
                  <a:srgbClr val="00CC00"/>
                </a:solidFill>
              </a:rPr>
              <a:t>parliamentary</a:t>
            </a:r>
            <a:r>
              <a:rPr lang="en-US" dirty="0" smtClean="0"/>
              <a:t> style democracy</a:t>
            </a:r>
          </a:p>
          <a:p>
            <a:pPr lvl="1"/>
            <a:r>
              <a:rPr lang="en-US" dirty="0" smtClean="0">
                <a:latin typeface="Segoe Print" pitchFamily="2" charset="0"/>
              </a:rPr>
              <a:t>Why didn’t it work?</a:t>
            </a:r>
          </a:p>
          <a:p>
            <a:endParaRPr lang="en-US" dirty="0" smtClean="0"/>
          </a:p>
        </p:txBody>
      </p:sp>
      <p:pic>
        <p:nvPicPr>
          <p:cNvPr id="5" name="Picture 4" descr="IMG_0001_NEW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50" t="2519" r="3078"/>
          <a:stretch/>
        </p:blipFill>
        <p:spPr>
          <a:xfrm>
            <a:off x="4611281" y="381000"/>
            <a:ext cx="4355738" cy="60590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5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13" y="1219200"/>
            <a:ext cx="4577253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1960-1979 – British </a:t>
            </a:r>
            <a:r>
              <a:rPr lang="en-US" b="1" dirty="0" smtClean="0">
                <a:solidFill>
                  <a:srgbClr val="00CC00"/>
                </a:solidFill>
              </a:rPr>
              <a:t>parliamentary</a:t>
            </a:r>
            <a:r>
              <a:rPr lang="en-US" dirty="0" smtClean="0"/>
              <a:t> style democracy</a:t>
            </a:r>
          </a:p>
          <a:p>
            <a:pPr lvl="1"/>
            <a:r>
              <a:rPr lang="en-US" dirty="0" smtClean="0">
                <a:latin typeface="Segoe Print" pitchFamily="2" charset="0"/>
              </a:rPr>
              <a:t>Why didn’t it work?</a:t>
            </a:r>
          </a:p>
          <a:p>
            <a:pPr lvl="1"/>
            <a:r>
              <a:rPr lang="en-US" dirty="0" smtClean="0"/>
              <a:t>Ethnic divisions made it difficult to identify a majority party or allow a PM to have necessary authority</a:t>
            </a:r>
          </a:p>
          <a:p>
            <a:endParaRPr lang="en-US" dirty="0" smtClean="0"/>
          </a:p>
        </p:txBody>
      </p:sp>
      <p:pic>
        <p:nvPicPr>
          <p:cNvPr id="5" name="Picture 4" descr="IMG_0001_NEW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50" t="2519" r="3078"/>
          <a:stretch/>
        </p:blipFill>
        <p:spPr>
          <a:xfrm>
            <a:off x="4611281" y="381000"/>
            <a:ext cx="4355738" cy="60590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708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6256</TotalTime>
  <Words>620</Words>
  <Application>Microsoft Office PowerPoint</Application>
  <PresentationFormat>On-screen Show (4:3)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Bookman Old Style</vt:lpstr>
      <vt:lpstr>Calibri</vt:lpstr>
      <vt:lpstr>Gill Sans MT</vt:lpstr>
      <vt:lpstr>Segoe Print</vt:lpstr>
      <vt:lpstr>Tw Cen MT Condensed Extra Bold</vt:lpstr>
      <vt:lpstr>Wingdings</vt:lpstr>
      <vt:lpstr>Wingdings 3</vt:lpstr>
      <vt:lpstr>Origin</vt:lpstr>
      <vt:lpstr>NIGERIA </vt:lpstr>
      <vt:lpstr>Just for Fun…</vt:lpstr>
      <vt:lpstr>Why Study Nigeria?</vt:lpstr>
      <vt:lpstr>Sovereignty, Authority, and Power</vt:lpstr>
      <vt:lpstr>Sovereignty, Authority, and Power</vt:lpstr>
      <vt:lpstr>Influence of British Rule</vt:lpstr>
      <vt:lpstr>PowerPoint Presentation</vt:lpstr>
      <vt:lpstr>Since Independence</vt:lpstr>
      <vt:lpstr>Since Independence</vt:lpstr>
      <vt:lpstr>Since Independence</vt:lpstr>
      <vt:lpstr>Since Independence</vt:lpstr>
      <vt:lpstr>Economic Development</vt:lpstr>
    </vt:vector>
  </TitlesOfParts>
  <Company>Lausanne Collegiate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James Wehrli</dc:creator>
  <cp:lastModifiedBy>Phelan, James</cp:lastModifiedBy>
  <cp:revision>535</cp:revision>
  <cp:lastPrinted>2015-04-21T11:33:20Z</cp:lastPrinted>
  <dcterms:created xsi:type="dcterms:W3CDTF">2011-12-23T02:33:30Z</dcterms:created>
  <dcterms:modified xsi:type="dcterms:W3CDTF">2019-07-16T16:05:30Z</dcterms:modified>
</cp:coreProperties>
</file>