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98" r:id="rId2"/>
    <p:sldId id="299" r:id="rId3"/>
    <p:sldId id="309" r:id="rId4"/>
    <p:sldId id="308" r:id="rId5"/>
    <p:sldId id="310" r:id="rId6"/>
    <p:sldId id="301" r:id="rId7"/>
    <p:sldId id="30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15" autoAdjust="0"/>
  </p:normalViewPr>
  <p:slideViewPr>
    <p:cSldViewPr>
      <p:cViewPr varScale="1">
        <p:scale>
          <a:sx n="52" d="100"/>
          <a:sy n="52" d="100"/>
        </p:scale>
        <p:origin x="10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852" y="13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Tlatelolco</a:t>
            </a:r>
            <a:r>
              <a:rPr lang="en-US" baseline="0" dirty="0" smtClean="0"/>
              <a:t> Plaza:</a:t>
            </a:r>
          </a:p>
          <a:p>
            <a:r>
              <a:rPr lang="en-US" baseline="0" dirty="0" smtClean="0"/>
              <a:t>President recruited large number of student activists into his administration; increased spending on social services, put many young people to work, expanded antipoverty programs in countryside/urban slums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localhost\Users\bcartwright\.Trash\1-15%20National%20Anthem%20of%20England%2013-09-34.m4a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MEXICO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3:  Citizens, Society, &amp; State</a:t>
            </a:r>
            <a:endParaRPr lang="en-US" sz="2400" dirty="0">
              <a:solidFill>
                <a:srgbClr val="FF0000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7" name="1-15 National Anthem of England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61425" y="6575425"/>
            <a:ext cx="282575" cy="282575"/>
          </a:xfrm>
          <a:prstGeom prst="rect">
            <a:avLst/>
          </a:prstGeom>
        </p:spPr>
      </p:pic>
      <p:pic>
        <p:nvPicPr>
          <p:cNvPr id="1026" name="Picture 2" descr="http://d35brb9zkkbdsd.cloudfront.net/wp-content/uploads/2014/10/AP124578374020-638x42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36525"/>
            <a:ext cx="6076950" cy="4048125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Social Cleavages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/>
              <a:t>Urban v. </a:t>
            </a:r>
            <a:r>
              <a:rPr lang="en-US" dirty="0" smtClean="0"/>
              <a:t>Rural</a:t>
            </a:r>
          </a:p>
          <a:p>
            <a:pPr lvl="1"/>
            <a:r>
              <a:rPr lang="en-US" dirty="0" smtClean="0"/>
              <a:t>Under PRI, Mexico was mostly rural and the patron-client system controlled peasants</a:t>
            </a:r>
          </a:p>
          <a:p>
            <a:pPr lvl="1"/>
            <a:r>
              <a:rPr lang="en-US" dirty="0" smtClean="0"/>
              <a:t>Today Mexico is more than 75% urban &amp; literacy rate is about 90%</a:t>
            </a:r>
            <a:endParaRPr lang="en-US" dirty="0"/>
          </a:p>
          <a:p>
            <a:r>
              <a:rPr lang="en-US" dirty="0"/>
              <a:t>North v. South </a:t>
            </a:r>
          </a:p>
          <a:p>
            <a:pPr lvl="1"/>
            <a:r>
              <a:rPr lang="en-US" dirty="0" smtClean="0"/>
              <a:t>North is more prosperous </a:t>
            </a:r>
            <a:r>
              <a:rPr lang="en-US" dirty="0" err="1" smtClean="0"/>
              <a:t>bc</a:t>
            </a:r>
            <a:r>
              <a:rPr lang="en-US" dirty="0" smtClean="0"/>
              <a:t> more involved with trade from US, more industrialized, more middle class, higher education</a:t>
            </a:r>
          </a:p>
          <a:p>
            <a:pPr lvl="1"/>
            <a:r>
              <a:rPr lang="en-US" dirty="0" smtClean="0"/>
              <a:t>South has more Amerindian, lower incomes, less education</a:t>
            </a:r>
            <a:endParaRPr lang="en-US" dirty="0"/>
          </a:p>
          <a:p>
            <a:r>
              <a:rPr lang="en-US" dirty="0"/>
              <a:t>Social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High economic inequality, but starting to see some growth of middle class (but may be in informal economy)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Social Cleavages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Mestizo </a:t>
            </a:r>
            <a:r>
              <a:rPr lang="en-US" dirty="0"/>
              <a:t>v. </a:t>
            </a:r>
            <a:r>
              <a:rPr lang="en-US" dirty="0" smtClean="0"/>
              <a:t>Amerindian</a:t>
            </a:r>
          </a:p>
          <a:p>
            <a:pPr lvl="1"/>
            <a:r>
              <a:rPr lang="en-US" dirty="0" smtClean="0"/>
              <a:t>About 30% think of themselves as Amerindian</a:t>
            </a:r>
          </a:p>
          <a:p>
            <a:pPr lvl="1"/>
            <a:r>
              <a:rPr lang="en-US" dirty="0" smtClean="0"/>
              <a:t>Amerindian more likely to live in marginalized, rural areas and live in poverty</a:t>
            </a:r>
          </a:p>
          <a:p>
            <a:pPr lvl="1"/>
            <a:r>
              <a:rPr lang="en-US" dirty="0" smtClean="0"/>
              <a:t>Most of Mexico’s wealth is in the hands of the mestizos</a:t>
            </a:r>
          </a:p>
          <a:p>
            <a:endParaRPr lang="en-US" dirty="0"/>
          </a:p>
          <a:p>
            <a:r>
              <a:rPr lang="en-US" dirty="0" smtClean="0"/>
              <a:t>Discussion Question:  Which cleavages are coinciding?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5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icentenario.gob.mx/Img/ImgTemplate/EscudoNacionalMexic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190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Political Participation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3118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Patron-Client System</a:t>
            </a:r>
          </a:p>
          <a:p>
            <a:pPr lvl="1"/>
            <a:r>
              <a:rPr lang="en-US" dirty="0" smtClean="0"/>
              <a:t>Strong under rule of PRI</a:t>
            </a:r>
          </a:p>
          <a:p>
            <a:pPr lvl="1"/>
            <a:r>
              <a:rPr lang="en-US" dirty="0" smtClean="0"/>
              <a:t>Lessened with modernization</a:t>
            </a:r>
          </a:p>
          <a:p>
            <a:r>
              <a:rPr lang="en-US" dirty="0" smtClean="0"/>
              <a:t>Protests</a:t>
            </a:r>
          </a:p>
          <a:p>
            <a:pPr lvl="1"/>
            <a:r>
              <a:rPr lang="en-US" dirty="0" smtClean="0"/>
              <a:t>1968 Student Protests in </a:t>
            </a:r>
            <a:r>
              <a:rPr lang="en-US" dirty="0" err="1" smtClean="0"/>
              <a:t>Tlatelolco</a:t>
            </a:r>
            <a:r>
              <a:rPr lang="en-US" dirty="0" smtClean="0"/>
              <a:t> Plaza</a:t>
            </a:r>
          </a:p>
          <a:p>
            <a:pPr lvl="1"/>
            <a:r>
              <a:rPr lang="en-US" dirty="0" smtClean="0"/>
              <a:t>Gov’t responded by co-optation – accommodating protesters demands by including them in political process</a:t>
            </a:r>
          </a:p>
          <a:p>
            <a:pPr lvl="1"/>
            <a:r>
              <a:rPr lang="en-US" b="1" dirty="0" smtClean="0"/>
              <a:t>1994 Zapatista Uprising in Chiapas</a:t>
            </a:r>
          </a:p>
          <a:p>
            <a:pPr lvl="1"/>
            <a:r>
              <a:rPr lang="en-US" dirty="0" smtClean="0"/>
              <a:t>Chiapas = poor southern Mexican state</a:t>
            </a:r>
          </a:p>
          <a:p>
            <a:pPr lvl="1"/>
            <a:r>
              <a:rPr lang="en-US" dirty="0" smtClean="0"/>
              <a:t>Amerindians upset, feeling ignored after NAFTA</a:t>
            </a:r>
          </a:p>
          <a:p>
            <a:pPr lvl="1"/>
            <a:r>
              <a:rPr lang="en-US" dirty="0" smtClean="0"/>
              <a:t>President Fox attempted to incorporate Zapatistas into gov’t</a:t>
            </a:r>
          </a:p>
          <a:p>
            <a:pPr lvl="1"/>
            <a:r>
              <a:rPr lang="en-US" dirty="0" smtClean="0"/>
              <a:t>Federal gov’t currently supplies electricity &amp; water to villages Zapatistas control</a:t>
            </a:r>
            <a:endParaRPr lang="en-US" dirty="0"/>
          </a:p>
          <a:p>
            <a:pPr lvl="1"/>
            <a:r>
              <a:rPr lang="en-US" dirty="0" smtClean="0"/>
              <a:t>2006 Protest </a:t>
            </a:r>
            <a:r>
              <a:rPr lang="en-US" dirty="0"/>
              <a:t>in Oaxaca </a:t>
            </a:r>
            <a:r>
              <a:rPr lang="en-US" dirty="0" smtClean="0"/>
              <a:t>(</a:t>
            </a:r>
            <a:r>
              <a:rPr lang="en-US" dirty="0"/>
              <a:t>teachers’ strike </a:t>
            </a:r>
            <a:r>
              <a:rPr lang="en-US" dirty="0" smtClean="0"/>
              <a:t>turned </a:t>
            </a:r>
            <a:r>
              <a:rPr lang="en-US" dirty="0"/>
              <a:t>protest of elections and authoritarian </a:t>
            </a:r>
            <a:r>
              <a:rPr lang="en-US" dirty="0" smtClean="0"/>
              <a:t>rule) Demanded resignation of governor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92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Political Participation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88923"/>
            <a:ext cx="8153400" cy="5311877"/>
          </a:xfrm>
        </p:spPr>
        <p:txBody>
          <a:bodyPr>
            <a:normAutofit/>
          </a:bodyPr>
          <a:lstStyle/>
          <a:p>
            <a:r>
              <a:rPr lang="en-US" dirty="0" smtClean="0"/>
              <a:t>Voting </a:t>
            </a:r>
            <a:r>
              <a:rPr lang="en-US" dirty="0"/>
              <a:t>Behavior</a:t>
            </a:r>
          </a:p>
          <a:p>
            <a:pPr lvl="1"/>
            <a:r>
              <a:rPr lang="en-US" dirty="0"/>
              <a:t>Before 1990s, PRI controlled elections on local, state, and national levels</a:t>
            </a:r>
          </a:p>
          <a:p>
            <a:pPr lvl="1"/>
            <a:r>
              <a:rPr lang="en-US" dirty="0"/>
              <a:t>Voting rates were high (patron-</a:t>
            </a:r>
            <a:r>
              <a:rPr lang="en-US" dirty="0" err="1"/>
              <a:t>clientelism</a:t>
            </a:r>
            <a:r>
              <a:rPr lang="en-US" dirty="0"/>
              <a:t>:  political support for economic favors)</a:t>
            </a:r>
          </a:p>
          <a:p>
            <a:r>
              <a:rPr lang="en-US" dirty="0"/>
              <a:t>Competing parties since 1930s</a:t>
            </a:r>
          </a:p>
          <a:p>
            <a:r>
              <a:rPr lang="en-US" dirty="0"/>
              <a:t>Highest voting turnout in 1994 (78%) but have declined since  </a:t>
            </a:r>
            <a:r>
              <a:rPr lang="en-US" dirty="0" smtClean="0"/>
              <a:t>then (around 60%)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49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Interest Groups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547852"/>
          </a:xfrm>
        </p:spPr>
        <p:txBody>
          <a:bodyPr>
            <a:normAutofit/>
          </a:bodyPr>
          <a:lstStyle/>
          <a:p>
            <a:r>
              <a:rPr lang="en-US" dirty="0"/>
              <a:t>PRI practiced state corporatism</a:t>
            </a:r>
          </a:p>
          <a:p>
            <a:r>
              <a:rPr lang="en-US" dirty="0"/>
              <a:t>Interest groups </a:t>
            </a:r>
            <a:r>
              <a:rPr lang="en-US" dirty="0" smtClean="0"/>
              <a:t>were divided into </a:t>
            </a:r>
            <a:r>
              <a:rPr lang="en-US" dirty="0"/>
              <a:t>three sectors</a:t>
            </a:r>
          </a:p>
          <a:p>
            <a:pPr lvl="1"/>
            <a:r>
              <a:rPr lang="en-US" dirty="0"/>
              <a:t>Labor</a:t>
            </a:r>
          </a:p>
          <a:p>
            <a:pPr lvl="1"/>
            <a:r>
              <a:rPr lang="en-US" dirty="0"/>
              <a:t>Peasants </a:t>
            </a:r>
          </a:p>
          <a:p>
            <a:pPr lvl="1"/>
            <a:r>
              <a:rPr lang="en-US" dirty="0"/>
              <a:t>Middle </a:t>
            </a:r>
            <a:r>
              <a:rPr lang="en-US" dirty="0" smtClean="0"/>
              <a:t>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1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Civil Society</a:t>
            </a: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9871"/>
            <a:ext cx="8153400" cy="5678129"/>
          </a:xfrm>
        </p:spPr>
        <p:txBody>
          <a:bodyPr>
            <a:normAutofit/>
          </a:bodyPr>
          <a:lstStyle/>
          <a:p>
            <a:r>
              <a:rPr lang="en-US" dirty="0" smtClean="0"/>
              <a:t>History of civil society even under PRI</a:t>
            </a:r>
          </a:p>
          <a:p>
            <a:r>
              <a:rPr lang="en-US" dirty="0" smtClean="0"/>
              <a:t>Political parties are primary civil society organization in urban Mexico</a:t>
            </a:r>
          </a:p>
          <a:p>
            <a:pPr lvl="1"/>
            <a:r>
              <a:rPr lang="en-US" dirty="0" smtClean="0"/>
              <a:t>They sponsor sports clubs, youth activities, and celebrations for communities</a:t>
            </a:r>
          </a:p>
          <a:p>
            <a:r>
              <a:rPr lang="en-US" dirty="0" smtClean="0"/>
              <a:t>PRI’s downfall started in civil society with discontented businessmen who were not incorporated into the gov’t  system</a:t>
            </a:r>
          </a:p>
          <a:p>
            <a:r>
              <a:rPr lang="en-US" dirty="0" smtClean="0"/>
              <a:t>Growth of Protestant churches in recent decades demonstrates openness of civil society</a:t>
            </a:r>
          </a:p>
          <a:p>
            <a:r>
              <a:rPr lang="en-US" smtClean="0"/>
              <a:t>NGOs &amp; Professional </a:t>
            </a:r>
            <a:r>
              <a:rPr lang="en-US" dirty="0" smtClean="0"/>
              <a:t>organizations are common and </a:t>
            </a:r>
            <a:r>
              <a:rPr lang="en-US" dirty="0" err="1" smtClean="0"/>
              <a:t>esp</a:t>
            </a:r>
            <a:r>
              <a:rPr lang="en-US" dirty="0" smtClean="0"/>
              <a:t> active in Mexico City</a:t>
            </a:r>
          </a:p>
          <a:p>
            <a:r>
              <a:rPr lang="en-US" dirty="0" smtClean="0"/>
              <a:t>Unions are powerful (</a:t>
            </a:r>
            <a:r>
              <a:rPr lang="en-US" dirty="0" err="1" smtClean="0"/>
              <a:t>esp</a:t>
            </a:r>
            <a:r>
              <a:rPr lang="en-US" dirty="0" smtClean="0"/>
              <a:t> those associate with PRI)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1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2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5BCA10"/>
      </a:accent1>
      <a:accent2>
        <a:srgbClr val="FF0000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5508</TotalTime>
  <Words>430</Words>
  <Application>Microsoft Office PowerPoint</Application>
  <PresentationFormat>On-screen Show (4:3)</PresentationFormat>
  <Paragraphs>60</Paragraphs>
  <Slides>7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Bookman Old Style</vt:lpstr>
      <vt:lpstr>Calibri</vt:lpstr>
      <vt:lpstr>Gill Sans MT</vt:lpstr>
      <vt:lpstr>Segoe Print</vt:lpstr>
      <vt:lpstr>Tw Cen MT Condensed Extra Bold</vt:lpstr>
      <vt:lpstr>Wingdings</vt:lpstr>
      <vt:lpstr>Wingdings 3</vt:lpstr>
      <vt:lpstr>Origin</vt:lpstr>
      <vt:lpstr>MEXICO </vt:lpstr>
      <vt:lpstr>Social Cleavages</vt:lpstr>
      <vt:lpstr>Social Cleavages</vt:lpstr>
      <vt:lpstr>Political Participation</vt:lpstr>
      <vt:lpstr>Political Participation</vt:lpstr>
      <vt:lpstr>Interest Groups</vt:lpstr>
      <vt:lpstr>Civil Society</vt:lpstr>
    </vt:vector>
  </TitlesOfParts>
  <Company>Lausanne Collegiate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Phelan, James</cp:lastModifiedBy>
  <cp:revision>385</cp:revision>
  <cp:lastPrinted>2015-10-28T12:27:16Z</cp:lastPrinted>
  <dcterms:created xsi:type="dcterms:W3CDTF">2011-12-23T02:33:30Z</dcterms:created>
  <dcterms:modified xsi:type="dcterms:W3CDTF">2019-07-16T15:44:14Z</dcterms:modified>
</cp:coreProperties>
</file>