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98" r:id="rId2"/>
    <p:sldId id="299" r:id="rId3"/>
    <p:sldId id="307" r:id="rId4"/>
    <p:sldId id="301" r:id="rId5"/>
    <p:sldId id="302" r:id="rId6"/>
    <p:sldId id="315" r:id="rId7"/>
    <p:sldId id="316" r:id="rId8"/>
    <p:sldId id="303" r:id="rId9"/>
    <p:sldId id="305" r:id="rId10"/>
    <p:sldId id="317" r:id="rId11"/>
    <p:sldId id="306" r:id="rId12"/>
    <p:sldId id="304" r:id="rId13"/>
    <p:sldId id="308" r:id="rId14"/>
    <p:sldId id="310" r:id="rId15"/>
    <p:sldId id="311" r:id="rId16"/>
    <p:sldId id="312" r:id="rId17"/>
    <p:sldId id="309" r:id="rId18"/>
    <p:sldId id="313" r:id="rId19"/>
    <p:sldId id="314" r:id="rId20"/>
    <p:sldId id="318" r:id="rId2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73" autoAdjust="0"/>
  </p:normalViewPr>
  <p:slideViewPr>
    <p:cSldViewPr>
      <p:cViewPr varScale="1">
        <p:scale>
          <a:sx n="45" d="100"/>
          <a:sy n="45" d="100"/>
        </p:scale>
        <p:origin x="1230" y="3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852" y="13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7/16/2019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7/16/2019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err="1" smtClean="0"/>
              <a:t>Amparo</a:t>
            </a:r>
            <a:r>
              <a:rPr lang="en-US" b="1" dirty="0" smtClean="0"/>
              <a:t>:</a:t>
            </a:r>
          </a:p>
          <a:p>
            <a:pPr marL="171450" indent="-171450" eaLnBrk="1" hangingPunct="1">
              <a:buFont typeface="Arial" pitchFamily="34" charset="0"/>
              <a:buChar char="•"/>
              <a:defRPr/>
            </a:pPr>
            <a:r>
              <a:rPr lang="en-US" b="0" dirty="0" smtClean="0"/>
              <a:t>Writ of protection claiming their constitutional rights have been violated by specific government actions and laws</a:t>
            </a:r>
          </a:p>
          <a:p>
            <a:pPr marL="171450" indent="-171450" eaLnBrk="1" hangingPunct="1">
              <a:buFont typeface="Arial" pitchFamily="34" charset="0"/>
              <a:buChar char="•"/>
              <a:defRPr/>
            </a:pPr>
            <a:r>
              <a:rPr lang="en-US" b="0" dirty="0" smtClean="0"/>
              <a:t>Stays (suspends) disputed governmental action until appeal can be heard by Supreme Court</a:t>
            </a:r>
          </a:p>
          <a:p>
            <a:pPr marL="171450" indent="-171450" eaLnBrk="1" hangingPunct="1">
              <a:buFont typeface="Arial" pitchFamily="34" charset="0"/>
              <a:buChar char="•"/>
              <a:defRPr/>
            </a:pPr>
            <a:r>
              <a:rPr lang="en-US" b="0" dirty="0" smtClean="0"/>
              <a:t>Compel officials to carry out constitutional obligations</a:t>
            </a:r>
          </a:p>
          <a:p>
            <a:pPr marL="171450" indent="-171450" eaLnBrk="1" hangingPunct="1">
              <a:buFont typeface="Arial" pitchFamily="34" charset="0"/>
              <a:buChar char="•"/>
              <a:defRPr/>
            </a:pPr>
            <a:r>
              <a:rPr lang="en-US" b="0" dirty="0" smtClean="0"/>
              <a:t>Force judges to tell a defendant the specific charges against him</a:t>
            </a:r>
          </a:p>
          <a:p>
            <a:pPr marL="171450" indent="-171450" eaLnBrk="1" hangingPunct="1">
              <a:buFont typeface="Arial" pitchFamily="34" charset="0"/>
              <a:buChar char="•"/>
              <a:defRPr/>
            </a:pPr>
            <a:r>
              <a:rPr lang="en-US" b="0" dirty="0" smtClean="0"/>
              <a:t>Political disputes over elections are excluded</a:t>
            </a:r>
          </a:p>
          <a:p>
            <a:pPr marL="171450" indent="-171450" eaLnBrk="1" hangingPunct="1">
              <a:buFont typeface="Arial" pitchFamily="34" charset="0"/>
              <a:buChar char="•"/>
              <a:defRPr/>
            </a:pPr>
            <a:r>
              <a:rPr lang="en-US" b="0" dirty="0" smtClean="0"/>
              <a:t>1/3 of 5,500 writs (1917-1980) won by citizens</a:t>
            </a:r>
          </a:p>
          <a:p>
            <a:pPr eaLnBrk="1" hangingPunct="1">
              <a:defRPr/>
            </a:pPr>
            <a:endParaRPr lang="en-US" b="0" dirty="0" smtClean="0"/>
          </a:p>
          <a:p>
            <a:pPr eaLnBrk="1" hangingPunct="1">
              <a:defRPr/>
            </a:pPr>
            <a:r>
              <a:rPr lang="en-US" b="1" dirty="0" smtClean="0"/>
              <a:t>Oral Trials:</a:t>
            </a:r>
          </a:p>
          <a:p>
            <a:pPr eaLnBrk="1" hangingPunct="1">
              <a:defRPr/>
            </a:pPr>
            <a:r>
              <a:rPr lang="en-US" b="0" dirty="0" smtClean="0"/>
              <a:t>1</a:t>
            </a:r>
            <a:r>
              <a:rPr lang="en-US" b="0" baseline="30000" dirty="0" smtClean="0"/>
              <a:t>st</a:t>
            </a:r>
            <a:r>
              <a:rPr lang="en-US" b="0" dirty="0" smtClean="0"/>
              <a:t> Oral Trial held in 2005 at state level</a:t>
            </a:r>
          </a:p>
          <a:p>
            <a:pPr eaLnBrk="1" hangingPunct="1">
              <a:lnSpc>
                <a:spcPct val="90000"/>
              </a:lnSpc>
            </a:pPr>
            <a:r>
              <a:rPr lang="en-US" sz="1200" dirty="0" smtClean="0"/>
              <a:t>Drunk driving case</a:t>
            </a:r>
          </a:p>
          <a:p>
            <a:pPr eaLnBrk="1" hangingPunct="1">
              <a:lnSpc>
                <a:spcPct val="90000"/>
              </a:lnSpc>
            </a:pPr>
            <a:r>
              <a:rPr lang="en-US" sz="1200" dirty="0" smtClean="0"/>
              <a:t>In the past:</a:t>
            </a:r>
          </a:p>
          <a:p>
            <a:pPr eaLnBrk="1" hangingPunct="1">
              <a:lnSpc>
                <a:spcPct val="90000"/>
              </a:lnSpc>
            </a:pPr>
            <a:r>
              <a:rPr lang="en-US" sz="1200" dirty="0" smtClean="0"/>
              <a:t>Defense lawyers and prosecutors investigate cases, interview witnesses, gather evidence and pass their findings in writing to judges, who review the bulky files before issuing a written verdict. Information often was kept secret and there was corruption</a:t>
            </a:r>
          </a:p>
          <a:p>
            <a:pPr eaLnBrk="1" hangingPunct="1">
              <a:defRPr/>
            </a:pP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dirty="0" smtClean="0"/>
          </a:p>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200" dirty="0" smtClean="0"/>
          </a:p>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b="1" dirty="0" smtClean="0"/>
              <a:t>PRI:</a:t>
            </a:r>
          </a:p>
          <a:p>
            <a:pPr marL="171450" indent="-171450" eaLnBrk="1" hangingPunct="1">
              <a:buFont typeface="Arial" pitchFamily="34" charset="0"/>
              <a:buChar char="•"/>
              <a:defRPr/>
            </a:pPr>
            <a:r>
              <a:rPr lang="en-US" sz="1200" dirty="0" smtClean="0"/>
              <a:t>Values of revolution especially land reform and empowerment of peasants</a:t>
            </a:r>
          </a:p>
          <a:p>
            <a:pPr marL="171450" indent="-171450" eaLnBrk="1" hangingPunct="1">
              <a:buFont typeface="Arial" pitchFamily="34" charset="0"/>
              <a:buChar char="•"/>
              <a:defRPr/>
            </a:pPr>
            <a:r>
              <a:rPr lang="en-US" sz="1200" dirty="0" smtClean="0"/>
              <a:t>Three legged stool: laborers, peasants, bureaucrats</a:t>
            </a:r>
          </a:p>
          <a:p>
            <a:pPr marL="171450" indent="-171450" eaLnBrk="1" hangingPunct="1">
              <a:buFont typeface="Arial" pitchFamily="34" charset="0"/>
              <a:buChar char="•"/>
              <a:defRPr/>
            </a:pPr>
            <a:r>
              <a:rPr lang="en-US" sz="1200" dirty="0" smtClean="0"/>
              <a:t>Anticlerical</a:t>
            </a:r>
          </a:p>
          <a:p>
            <a:pPr marL="171450" indent="-171450" eaLnBrk="1" hangingPunct="1">
              <a:buFont typeface="Arial" pitchFamily="34" charset="0"/>
              <a:buChar char="•"/>
              <a:defRPr/>
            </a:pPr>
            <a:r>
              <a:rPr lang="en-US" sz="1200" dirty="0" smtClean="0"/>
              <a:t>Centralization of power</a:t>
            </a:r>
          </a:p>
          <a:p>
            <a:pPr marL="171450" indent="-171450" eaLnBrk="1" hangingPunct="1">
              <a:buFont typeface="Arial" pitchFamily="34" charset="0"/>
              <a:buChar char="•"/>
              <a:defRPr/>
            </a:pPr>
            <a:r>
              <a:rPr lang="en-US" sz="1200" dirty="0" smtClean="0"/>
              <a:t>Typical Voter:</a:t>
            </a:r>
          </a:p>
          <a:p>
            <a:pPr marL="171450" indent="-171450" eaLnBrk="1" hangingPunct="1">
              <a:buFont typeface="Arial" pitchFamily="34" charset="0"/>
              <a:buChar char="•"/>
              <a:defRPr/>
            </a:pPr>
            <a:r>
              <a:rPr lang="en-US" sz="1200" dirty="0" smtClean="0"/>
              <a:t>Rural area or small town</a:t>
            </a:r>
          </a:p>
          <a:p>
            <a:pPr marL="171450" indent="-171450" eaLnBrk="1" hangingPunct="1">
              <a:buFont typeface="Arial" pitchFamily="34" charset="0"/>
              <a:buChar char="•"/>
              <a:defRPr/>
            </a:pPr>
            <a:r>
              <a:rPr lang="en-US" sz="1200" dirty="0" smtClean="0"/>
              <a:t>Less education than other party voters</a:t>
            </a:r>
          </a:p>
          <a:p>
            <a:pPr marL="171450" indent="-171450" eaLnBrk="1" hangingPunct="1">
              <a:buFont typeface="Arial" pitchFamily="34" charset="0"/>
              <a:buChar char="•"/>
              <a:defRPr/>
            </a:pPr>
            <a:r>
              <a:rPr lang="en-US" sz="1200" dirty="0" smtClean="0"/>
              <a:t>Older and poorer than other party voters</a:t>
            </a:r>
          </a:p>
          <a:p>
            <a:pPr marL="171450" indent="-171450" eaLnBrk="1" hangingPunct="1">
              <a:buFont typeface="Arial" pitchFamily="34" charset="0"/>
              <a:buChar char="•"/>
              <a:defRPr/>
            </a:pPr>
            <a:r>
              <a:rPr lang="en-US" sz="1200" dirty="0" smtClean="0"/>
              <a:t>Also includes liberals, radicals, conservatives</a:t>
            </a:r>
          </a:p>
          <a:p>
            <a:pPr marL="171450" indent="-171450" eaLnBrk="1" hangingPunct="1">
              <a:buFont typeface="Arial" pitchFamily="34" charset="0"/>
              <a:buChar char="•"/>
              <a:defRPr/>
            </a:pPr>
            <a:r>
              <a:rPr lang="en-US" sz="1200" dirty="0" smtClean="0"/>
              <a:t>As country became urbanized, PRI did not have as much rural support</a:t>
            </a:r>
          </a:p>
          <a:p>
            <a:pPr marL="171450" indent="-171450" eaLnBrk="1" hangingPunct="1">
              <a:buFont typeface="Arial" pitchFamily="34" charset="0"/>
              <a:buChar char="•"/>
              <a:defRPr/>
            </a:pPr>
            <a:r>
              <a:rPr lang="en-US" sz="1200" dirty="0" smtClean="0"/>
              <a:t>New generations less beholden to patronage</a:t>
            </a:r>
          </a:p>
          <a:p>
            <a:pPr marL="171450" indent="-171450" eaLnBrk="1" hangingPunct="1">
              <a:buFont typeface="Arial" pitchFamily="34" charset="0"/>
              <a:buChar char="•"/>
              <a:defRPr/>
            </a:pPr>
            <a:r>
              <a:rPr lang="en-US" sz="1200" dirty="0" smtClean="0"/>
              <a:t>Internal dissension between dinosaurs and modernizers</a:t>
            </a:r>
          </a:p>
          <a:p>
            <a:pPr marL="171450" indent="-171450" eaLnBrk="1" hangingPunct="1">
              <a:buFont typeface="Arial" pitchFamily="34" charset="0"/>
              <a:buChar char="•"/>
              <a:defRPr/>
            </a:pPr>
            <a:r>
              <a:rPr lang="en-US" sz="1200" dirty="0" smtClean="0"/>
              <a:t>Voters are now younger, more educated and more middle class</a:t>
            </a:r>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17</a:t>
            </a:fld>
            <a:endParaRPr lang="en-US"/>
          </a:p>
        </p:txBody>
      </p:sp>
    </p:spTree>
    <p:extLst>
      <p:ext uri="{BB962C8B-B14F-4D97-AF65-F5344CB8AC3E}">
        <p14:creationId xmlns:p14="http://schemas.microsoft.com/office/powerpoint/2010/main" val="132088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Political parties are required to guarantee that women constitute at least 40 percent of candidates. This applies to both lists of candidates for the PR election, and the candidates for the constituency elections. However, parties who democratically elect their candidates are exempt from the regulations (COFIPE, Article 219). Legal sanctions for non-compliance: Electoral law Parties not complying with the articles 219 &amp; 220 will have 48 hours to rectify their lists. After this period if they are still in non-compliance they will be publicly reprimanded from the General Council of the Federal Electoral Institute (IFE) with an extra period of 24 hours to rectify their list. Finally, if the 24 hours pass and the party is still in a state of non-compliance its electoral lists will be rejected from the IFE. Rank order/placement rules: Electoral law For the PR elections, each segment of five candidates on the list shall have two candidates of each sex, alternating men and women (COFIPE, Article 220).</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18</a:t>
            </a:fld>
            <a:endParaRPr lang="en-US"/>
          </a:p>
        </p:txBody>
      </p:sp>
    </p:spTree>
    <p:extLst>
      <p:ext uri="{BB962C8B-B14F-4D97-AF65-F5344CB8AC3E}">
        <p14:creationId xmlns:p14="http://schemas.microsoft.com/office/powerpoint/2010/main" val="6656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19</a:t>
            </a:fld>
            <a:endParaRPr lang="en-US"/>
          </a:p>
        </p:txBody>
      </p:sp>
    </p:spTree>
    <p:extLst>
      <p:ext uri="{BB962C8B-B14F-4D97-AF65-F5344CB8AC3E}">
        <p14:creationId xmlns:p14="http://schemas.microsoft.com/office/powerpoint/2010/main" val="1976203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63% of workers are in service sector</a:t>
            </a:r>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20</a:t>
            </a:fld>
            <a:endParaRPr lang="en-US"/>
          </a:p>
        </p:txBody>
      </p:sp>
    </p:spTree>
    <p:extLst>
      <p:ext uri="{BB962C8B-B14F-4D97-AF65-F5344CB8AC3E}">
        <p14:creationId xmlns:p14="http://schemas.microsoft.com/office/powerpoint/2010/main" val="66566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t>Gubernatorial elections are evenly distributed throughout a </a:t>
            </a:r>
            <a:r>
              <a:rPr lang="en-US" i="1" dirty="0" err="1" smtClean="0"/>
              <a:t>sexenio</a:t>
            </a:r>
            <a:r>
              <a:rPr lang="en-US" dirty="0" smtClean="0"/>
              <a:t> , so that ordinarily no more than six governorships are contested in any given year</a:t>
            </a:r>
          </a:p>
          <a:p>
            <a:pPr marL="171450" marR="0" indent="-17145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t>State and municipal legislators also have substitutes elected to reward party members and to fill any possible future vacancies</a:t>
            </a:r>
          </a:p>
          <a:p>
            <a:pPr marL="171450" indent="-171450" eaLnBrk="1" hangingPunct="1">
              <a:lnSpc>
                <a:spcPct val="90000"/>
              </a:lnSpc>
              <a:buFont typeface="Arial" pitchFamily="34" charset="0"/>
              <a:buChar char="•"/>
            </a:pPr>
            <a:r>
              <a:rPr lang="en-US" sz="1200" dirty="0" smtClean="0"/>
              <a:t>One removed per year (1917-1964)</a:t>
            </a:r>
          </a:p>
          <a:p>
            <a:pPr marL="171450" indent="-171450" eaLnBrk="1" hangingPunct="1">
              <a:lnSpc>
                <a:spcPct val="90000"/>
              </a:lnSpc>
              <a:buFont typeface="Arial" pitchFamily="34" charset="0"/>
              <a:buChar char="•"/>
            </a:pPr>
            <a:r>
              <a:rPr lang="en-US" sz="1200" dirty="0" smtClean="0"/>
              <a:t>One removal per presidential term since 1964 but each president has pressured 1 to 3 governors to voluntarily resign when political crises got out of control</a:t>
            </a:r>
          </a:p>
          <a:p>
            <a:pPr eaLnBrk="1" hangingPunct="1">
              <a:spcBef>
                <a:spcPct val="0"/>
              </a:spcBef>
            </a:pPr>
            <a:endParaRPr lang="en-US" dirty="0"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C861D59E-018B-43EF-A7D7-0D97866557A4}" type="slidenum">
              <a:rPr lang="en-US" sz="1200" smtClean="0"/>
              <a:pPr eaLnBrk="1" hangingPunct="1">
                <a:defRPr/>
              </a:pPr>
              <a:t>3</a:t>
            </a:fld>
            <a:endParaRPr lang="en-US" sz="1200" smtClean="0"/>
          </a:p>
        </p:txBody>
      </p:sp>
    </p:spTree>
    <p:extLst>
      <p:ext uri="{BB962C8B-B14F-4D97-AF65-F5344CB8AC3E}">
        <p14:creationId xmlns:p14="http://schemas.microsoft.com/office/powerpoint/2010/main" val="380226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President:</a:t>
            </a:r>
          </a:p>
          <a:p>
            <a:pPr marL="171450" indent="-171450" eaLnBrk="1" hangingPunct="1">
              <a:buFont typeface="Arial" pitchFamily="34" charset="0"/>
              <a:buChar char="•"/>
              <a:defRPr/>
            </a:pPr>
            <a:r>
              <a:rPr lang="en-US" dirty="0" smtClean="0"/>
              <a:t>Native-born Mexican of native-born parents (amended</a:t>
            </a:r>
            <a:r>
              <a:rPr lang="en-US" baseline="0" dirty="0" smtClean="0"/>
              <a:t> in 1994 to allow offspring of naturalized citizens, effective 1999)</a:t>
            </a:r>
            <a:endParaRPr lang="en-US" dirty="0" smtClean="0"/>
          </a:p>
          <a:p>
            <a:pPr marL="171450" indent="-171450" eaLnBrk="1" hangingPunct="1">
              <a:buFont typeface="Arial" pitchFamily="34" charset="0"/>
              <a:buChar char="•"/>
              <a:defRPr/>
            </a:pPr>
            <a:r>
              <a:rPr lang="en-US" dirty="0" smtClean="0"/>
              <a:t>35 years old</a:t>
            </a:r>
          </a:p>
          <a:p>
            <a:pPr marL="171450" indent="-171450" eaLnBrk="1" hangingPunct="1">
              <a:buFont typeface="Arial" pitchFamily="34" charset="0"/>
              <a:buChar char="•"/>
              <a:defRPr/>
            </a:pPr>
            <a:r>
              <a:rPr lang="en-US" dirty="0" smtClean="0"/>
              <a:t>No Vice President</a:t>
            </a:r>
          </a:p>
          <a:p>
            <a:pPr marL="171450" indent="-171450" eaLnBrk="1" hangingPunct="1">
              <a:buFont typeface="Arial" pitchFamily="34" charset="0"/>
              <a:buChar char="•"/>
              <a:defRPr/>
            </a:pPr>
            <a:r>
              <a:rPr lang="en-US" dirty="0" smtClean="0"/>
              <a:t>If death or resignation, federal Congress elects an interim president</a:t>
            </a:r>
          </a:p>
          <a:p>
            <a:pPr marL="171450" indent="-171450" eaLnBrk="1" hangingPunct="1">
              <a:buFont typeface="Arial" pitchFamily="34" charset="0"/>
              <a:buChar char="•"/>
              <a:defRPr/>
            </a:pPr>
            <a:r>
              <a:rPr lang="en-US" dirty="0" smtClean="0"/>
              <a:t>Directly elected,</a:t>
            </a:r>
            <a:r>
              <a:rPr lang="en-US" baseline="0" dirty="0" smtClean="0"/>
              <a:t> simple majority</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Under</a:t>
            </a:r>
            <a:r>
              <a:rPr lang="en-US" baseline="0" dirty="0" smtClean="0"/>
              <a:t> PRI’s domination, a</a:t>
            </a:r>
            <a:r>
              <a:rPr lang="en-US" dirty="0" smtClean="0"/>
              <a:t>lmost always named winning candidates for governors, senators, deputies, local officials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Priests and ministers of religious denominations are barred from holding public office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171450" indent="-171450" eaLnBrk="1" hangingPunct="1">
              <a:buFont typeface="Arial"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Presidential</a:t>
            </a:r>
            <a:r>
              <a:rPr lang="en-US" b="1" baseline="0" dirty="0" smtClean="0"/>
              <a:t> Decree</a:t>
            </a:r>
            <a:r>
              <a:rPr lang="en-US" b="1" dirty="0" smtClean="0"/>
              <a:t>:</a:t>
            </a:r>
          </a:p>
          <a:p>
            <a:pPr eaLnBrk="1" hangingPunct="1">
              <a:defRPr/>
            </a:pPr>
            <a:r>
              <a:rPr lang="en-US" sz="1200" dirty="0" smtClean="0"/>
              <a:t>create income tax, Cabinet ministries, government corporations, major public-works projects, significant budget changes, public policies, such as nuclear energy and family planning</a:t>
            </a: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err="1" smtClean="0"/>
              <a:t>Bureacracy</a:t>
            </a:r>
            <a:r>
              <a:rPr lang="en-US" b="1" dirty="0" smtClean="0"/>
              <a:t>:</a:t>
            </a:r>
          </a:p>
          <a:p>
            <a:pPr eaLnBrk="1" hangingPunct="1">
              <a:defRPr/>
            </a:pPr>
            <a:r>
              <a:rPr lang="en-US" sz="1200" dirty="0" smtClean="0"/>
              <a:t>Staff schools, state-owned industries, positions in state/local governments</a:t>
            </a:r>
          </a:p>
          <a:p>
            <a:pPr eaLnBrk="1" hangingPunct="1">
              <a:defRPr/>
            </a:pPr>
            <a:r>
              <a:rPr lang="en-US" sz="1200" b="1" dirty="0" err="1" smtClean="0"/>
              <a:t>Parastatal</a:t>
            </a:r>
            <a:r>
              <a:rPr lang="en-US" sz="1200" b="1" dirty="0" smtClean="0"/>
              <a:t> Sector:</a:t>
            </a:r>
          </a:p>
          <a:p>
            <a:pPr marL="171450" indent="-171450" eaLnBrk="1" hangingPunct="1">
              <a:lnSpc>
                <a:spcPct val="90000"/>
              </a:lnSpc>
              <a:buClr>
                <a:srgbClr val="000000"/>
              </a:buClr>
              <a:buFont typeface="Arial" pitchFamily="34" charset="0"/>
              <a:buChar char="•"/>
            </a:pPr>
            <a:r>
              <a:rPr lang="en-US" sz="1200" dirty="0" smtClean="0"/>
              <a:t>Government started and owned many businesses in the 1940’s.</a:t>
            </a:r>
          </a:p>
          <a:p>
            <a:pPr marL="171450" indent="-171450" eaLnBrk="1" hangingPunct="1">
              <a:lnSpc>
                <a:spcPct val="90000"/>
              </a:lnSpc>
              <a:buClr>
                <a:srgbClr val="000000"/>
              </a:buClr>
              <a:buFont typeface="Arial" pitchFamily="34" charset="0"/>
              <a:buChar char="•"/>
            </a:pPr>
            <a:r>
              <a:rPr lang="en-US" sz="1200" dirty="0" smtClean="0"/>
              <a:t>Includes businesses that are owned or subsidized by the government.</a:t>
            </a:r>
          </a:p>
          <a:p>
            <a:pPr marL="171450" indent="-171450" eaLnBrk="1" hangingPunct="1">
              <a:lnSpc>
                <a:spcPct val="90000"/>
              </a:lnSpc>
              <a:buClr>
                <a:srgbClr val="000000"/>
              </a:buClr>
              <a:buFont typeface="Arial" pitchFamily="34" charset="0"/>
              <a:buChar char="•"/>
            </a:pPr>
            <a:r>
              <a:rPr lang="en-US" sz="1200" dirty="0" smtClean="0"/>
              <a:t>In 1982 Mexico had 1,155 businesses in the Para-</a:t>
            </a:r>
            <a:r>
              <a:rPr lang="en-US" sz="1200" dirty="0" err="1" smtClean="0"/>
              <a:t>Statal</a:t>
            </a:r>
            <a:r>
              <a:rPr lang="en-US" sz="1200" dirty="0" smtClean="0"/>
              <a:t> sector. In 1994 most of those businesses were sold and the Mexican government owned only 215 (Includes PEMEX and the electricity)</a:t>
            </a:r>
          </a:p>
          <a:p>
            <a:pPr marL="171450" indent="-171450" eaLnBrk="1" hangingPunct="1">
              <a:lnSpc>
                <a:spcPct val="90000"/>
              </a:lnSpc>
              <a:buClr>
                <a:srgbClr val="000000"/>
              </a:buClr>
              <a:buFont typeface="Arial" pitchFamily="34" charset="0"/>
              <a:buChar char="•"/>
            </a:pPr>
            <a:r>
              <a:rPr lang="en-US" sz="1200" dirty="0" smtClean="0"/>
              <a:t>PEMEX now allows some foreign investment</a:t>
            </a:r>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sz="1200"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Congress:</a:t>
            </a:r>
          </a:p>
          <a:p>
            <a:pPr marL="171450" indent="-171450" eaLnBrk="1" hangingPunct="1">
              <a:buFont typeface="Arial" pitchFamily="34" charset="0"/>
              <a:buChar char="•"/>
              <a:defRPr/>
            </a:pPr>
            <a:r>
              <a:rPr lang="en-US" dirty="0" smtClean="0"/>
              <a:t>Becoming more active in policymaking</a:t>
            </a:r>
          </a:p>
          <a:p>
            <a:pPr marL="171450" indent="-171450" eaLnBrk="1" hangingPunct="1">
              <a:buFont typeface="Arial" pitchFamily="34" charset="0"/>
              <a:buChar char="•"/>
              <a:defRPr/>
            </a:pPr>
            <a:r>
              <a:rPr lang="en-US" dirty="0" smtClean="0"/>
              <a:t>Started negotiating with and blocking the president’s bills</a:t>
            </a:r>
          </a:p>
          <a:p>
            <a:pPr marL="171450" indent="-171450" eaLnBrk="1" hangingPunct="1">
              <a:buFont typeface="Arial" pitchFamily="34" charset="0"/>
              <a:buChar char="•"/>
              <a:defRPr/>
            </a:pPr>
            <a:r>
              <a:rPr lang="en-US" dirty="0" smtClean="0"/>
              <a:t>Started introducing their own bills</a:t>
            </a:r>
          </a:p>
          <a:p>
            <a:pPr marL="171450" indent="-171450" eaLnBrk="1" hangingPunct="1">
              <a:buFont typeface="Arial" pitchFamily="34" charset="0"/>
              <a:buChar char="•"/>
              <a:defRPr/>
            </a:pPr>
            <a:r>
              <a:rPr lang="en-US" dirty="0" smtClean="0"/>
              <a:t>Less experienced than US counterparts</a:t>
            </a:r>
          </a:p>
          <a:p>
            <a:pPr marL="171450" indent="-171450" eaLnBrk="1" hangingPunct="1">
              <a:buFont typeface="Arial" pitchFamily="34" charset="0"/>
              <a:buChar char="•"/>
              <a:defRPr/>
            </a:pPr>
            <a:r>
              <a:rPr lang="en-US" dirty="0" smtClean="0"/>
              <a:t>Chamber of Deputies has greater discretion in budgetary matters</a:t>
            </a:r>
          </a:p>
          <a:p>
            <a:pPr marL="171450" indent="-171450" eaLnBrk="1" hangingPunct="1">
              <a:buFont typeface="Arial" pitchFamily="34" charset="0"/>
              <a:buChar char="•"/>
              <a:defRPr/>
            </a:pPr>
            <a:r>
              <a:rPr lang="en-US" dirty="0" smtClean="0"/>
              <a:t>Senate stronger say in foreign policy</a:t>
            </a:r>
          </a:p>
          <a:p>
            <a:pPr marL="171450" indent="-171450" eaLnBrk="1" hangingPunct="1">
              <a:buFont typeface="Arial" pitchFamily="34" charset="0"/>
              <a:buChar char="•"/>
              <a:defRPr/>
            </a:pPr>
            <a:r>
              <a:rPr lang="en-US" dirty="0" smtClean="0"/>
              <a:t>Most bills must pass through both houses</a:t>
            </a:r>
          </a:p>
          <a:p>
            <a:pPr marL="171450" indent="-171450" eaLnBrk="1" hangingPunct="1">
              <a:buFont typeface="Arial" pitchFamily="34" charset="0"/>
              <a:buChar char="•"/>
              <a:defRPr/>
            </a:pPr>
            <a:r>
              <a:rPr lang="en-US" dirty="0" smtClean="0"/>
              <a:t>Can override presidential veto</a:t>
            </a:r>
          </a:p>
          <a:p>
            <a:pPr marL="171450" indent="-171450" eaLnBrk="1" hangingPunct="1">
              <a:buFont typeface="Arial" pitchFamily="34" charset="0"/>
              <a:buChar char="•"/>
              <a:defRPr/>
            </a:pPr>
            <a:r>
              <a:rPr lang="en-US" dirty="0" smtClean="0"/>
              <a:t>Less oversight of executive </a:t>
            </a:r>
          </a:p>
          <a:p>
            <a:pPr marL="171450" indent="-171450" eaLnBrk="1" hangingPunct="1">
              <a:buFont typeface="Arial" pitchFamily="34" charset="0"/>
              <a:buChar char="•"/>
              <a:defRPr/>
            </a:pPr>
            <a:r>
              <a:rPr lang="en-US" dirty="0" smtClean="0"/>
              <a:t>Fewer powers to challenge executive’s control of government appointments</a:t>
            </a:r>
          </a:p>
          <a:p>
            <a:pPr marL="0" indent="0" eaLnBrk="1" hangingPunct="1">
              <a:buFont typeface="Arial" pitchFamily="34" charset="0"/>
              <a:buNone/>
              <a:defRPr/>
            </a:pPr>
            <a:r>
              <a:rPr lang="en-US" b="1" dirty="0" smtClean="0"/>
              <a:t>Senate: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The Mexican Senate's 128 members are directly elected for a six-year term of office, and may not be immediately re-elected either. Each one of Mexico's 32 federal entities chooses three senators: in each entity, the party or coalition with the largest number of votes receives two seats, and the party or coalition in second place obtains one seat. The remaining 32 seats are apportioned in a single, nationwide constituency by the largest remainder method of proportional representation, among lists polling at least two percent of the vote, taking into account invalid ballots. </a:t>
            </a:r>
          </a:p>
          <a:p>
            <a:pPr marL="0" indent="0" eaLnBrk="1" hangingPunct="1">
              <a:buFont typeface="Arial" pitchFamily="34" charset="0"/>
              <a:buNone/>
              <a:defRPr/>
            </a:pPr>
            <a:endParaRPr lang="en-US" dirty="0" smtClean="0"/>
          </a:p>
          <a:p>
            <a:pPr marL="0" indent="0" eaLnBrk="1" hangingPunct="1">
              <a:buFont typeface="Arial" pitchFamily="34" charset="0"/>
              <a:buNone/>
              <a:defRPr/>
            </a:pPr>
            <a:endParaRPr lang="en-US" dirty="0" smtClean="0"/>
          </a:p>
          <a:p>
            <a:pPr marL="171450" indent="-171450" eaLnBrk="1" hangingPunct="1">
              <a:buFont typeface="Arial"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7/16/2019</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7/16/2019</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7/16/2019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7/16/2019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7/16/2019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7/16/2019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7/16/2019</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00CC00"/>
                </a:solidFill>
                <a:effectLst>
                  <a:outerShdw blurRad="38100" dist="38100" dir="2700000" algn="tl">
                    <a:srgbClr val="000000"/>
                  </a:outerShdw>
                </a:effectLst>
                <a:latin typeface="Tw Cen MT Condensed Extra Bold" pitchFamily="34" charset="0"/>
              </a:rPr>
              <a:t>MEXICO</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FF0000"/>
                </a:solidFill>
                <a:effectLst>
                  <a:outerShdw blurRad="38100" dist="38100" dir="2700000" algn="tl">
                    <a:srgbClr val="000000"/>
                  </a:outerShdw>
                </a:effectLst>
                <a:latin typeface="Segoe Print" pitchFamily="2" charset="0"/>
              </a:rPr>
              <a:t>Part 2:  Institutions</a:t>
            </a:r>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pic>
        <p:nvPicPr>
          <p:cNvPr id="1028" name="Picture 4" descr="http://www.lq-beta.com/deja_vu/flash_resources/490x300/burned-mexican-ballot-4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5304">
            <a:off x="4489631" y="576124"/>
            <a:ext cx="4390016" cy="268776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9" name="Picture 6" descr="http://a57.foxnews.com/global.fncstatic.com/static/managed/img/fn-latino/news/660/371/Pena%20Nieto%20Inauguration.jpg?v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98640">
            <a:off x="457200" y="696125"/>
            <a:ext cx="4354512" cy="244776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839"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Legislature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029928"/>
          </a:xfrm>
        </p:spPr>
        <p:txBody>
          <a:bodyPr>
            <a:normAutofit fontScale="77500" lnSpcReduction="20000"/>
          </a:bodyPr>
          <a:lstStyle/>
          <a:p>
            <a:r>
              <a:rPr lang="en-US" sz="3400" u="sng" dirty="0" smtClean="0"/>
              <a:t>Discussion Question</a:t>
            </a:r>
            <a:r>
              <a:rPr lang="en-US" sz="3400" dirty="0" smtClean="0"/>
              <a:t>:  </a:t>
            </a:r>
            <a:r>
              <a:rPr lang="en-US" sz="3100" dirty="0" smtClean="0">
                <a:latin typeface="Segoe Print" panose="02000600000000000000" pitchFamily="2" charset="0"/>
              </a:rPr>
              <a:t>Should members of the Mexican Congress be allowed to get immediately re-elected? Why or why not?</a:t>
            </a:r>
            <a:endParaRPr lang="en-US" sz="31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Tree>
    <p:extLst>
      <p:ext uri="{BB962C8B-B14F-4D97-AF65-F5344CB8AC3E}">
        <p14:creationId xmlns:p14="http://schemas.microsoft.com/office/powerpoint/2010/main" val="61214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Judiciary</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r>
              <a:rPr lang="en-US" dirty="0" smtClean="0"/>
              <a:t>Weakest Branch of </a:t>
            </a:r>
            <a:r>
              <a:rPr lang="en-US" dirty="0" err="1" smtClean="0"/>
              <a:t>Govt</a:t>
            </a:r>
            <a:endParaRPr lang="en-US" dirty="0" smtClean="0"/>
          </a:p>
          <a:p>
            <a:r>
              <a:rPr lang="en-US" b="1" dirty="0" smtClean="0">
                <a:solidFill>
                  <a:srgbClr val="FF0000"/>
                </a:solidFill>
              </a:rPr>
              <a:t>Code Law</a:t>
            </a:r>
            <a:r>
              <a:rPr lang="en-US" dirty="0" smtClean="0"/>
              <a:t>, Explicit</a:t>
            </a:r>
          </a:p>
          <a:p>
            <a:pPr>
              <a:defRPr/>
            </a:pPr>
            <a:r>
              <a:rPr lang="en-US" dirty="0"/>
              <a:t>Supreme Court:</a:t>
            </a:r>
          </a:p>
          <a:p>
            <a:pPr lvl="1">
              <a:buFont typeface="Wingdings" pitchFamily="2" charset="2"/>
              <a:buChar char="Ø"/>
              <a:defRPr/>
            </a:pPr>
            <a:r>
              <a:rPr lang="en-US" dirty="0"/>
              <a:t>Justices nominated by President and approved by Senate</a:t>
            </a:r>
          </a:p>
          <a:p>
            <a:pPr lvl="1">
              <a:buFont typeface="Wingdings" pitchFamily="2" charset="2"/>
              <a:buChar char="Ø"/>
              <a:defRPr/>
            </a:pPr>
            <a:r>
              <a:rPr lang="en-US" dirty="0"/>
              <a:t>11 (reduced from 26 in 1994</a:t>
            </a:r>
            <a:r>
              <a:rPr lang="en-US" dirty="0" smtClean="0"/>
              <a:t>)</a:t>
            </a:r>
          </a:p>
          <a:p>
            <a:pPr lvl="1">
              <a:buFont typeface="Wingdings" pitchFamily="2" charset="2"/>
              <a:buChar char="Ø"/>
              <a:defRPr/>
            </a:pPr>
            <a:r>
              <a:rPr lang="en-US" dirty="0" smtClean="0"/>
              <a:t>Has power of judicial review on paper, but does not go against government action/policy</a:t>
            </a:r>
            <a:endParaRPr lang="en-US" dirty="0"/>
          </a:p>
          <a:p>
            <a:pPr lvl="1">
              <a:defRPr/>
            </a:pPr>
            <a:r>
              <a:rPr lang="en-US" dirty="0"/>
              <a:t>Supposed to serve for life, but justices often resigned after an election so president could handpick new judges</a:t>
            </a:r>
          </a:p>
          <a:p>
            <a:pPr>
              <a:defRPr/>
            </a:pPr>
            <a:r>
              <a:rPr lang="en-US" b="1" dirty="0" err="1" smtClean="0">
                <a:solidFill>
                  <a:srgbClr val="FF0000"/>
                </a:solidFill>
              </a:rPr>
              <a:t>Amparo</a:t>
            </a:r>
            <a:r>
              <a:rPr lang="en-US" dirty="0" smtClean="0"/>
              <a:t> – Writ of Protection</a:t>
            </a:r>
          </a:p>
          <a:p>
            <a:pPr>
              <a:defRPr/>
            </a:pPr>
            <a:r>
              <a:rPr lang="en-US" dirty="0" smtClean="0"/>
              <a:t>2008 introduced reform </a:t>
            </a:r>
          </a:p>
          <a:p>
            <a:pPr lvl="1">
              <a:defRPr/>
            </a:pPr>
            <a:r>
              <a:rPr lang="en-US" dirty="0" smtClean="0"/>
              <a:t>Oral </a:t>
            </a:r>
            <a:r>
              <a:rPr lang="en-US" dirty="0"/>
              <a:t>t</a:t>
            </a:r>
            <a:r>
              <a:rPr lang="en-US" dirty="0" smtClean="0"/>
              <a:t>rials </a:t>
            </a:r>
            <a:r>
              <a:rPr lang="en-US" dirty="0"/>
              <a:t>replaced process that was conducted on paper</a:t>
            </a:r>
          </a:p>
          <a:p>
            <a:pPr>
              <a:buFont typeface="Wingdings" pitchFamily="2" charset="2"/>
              <a:buChar char="Ø"/>
              <a:defRPr/>
            </a:pPr>
            <a:endParaRPr lang="en-US" sz="2400" dirty="0"/>
          </a:p>
          <a:p>
            <a:endParaRPr lang="en-US" dirty="0" smtClean="0"/>
          </a:p>
        </p:txBody>
      </p:sp>
    </p:spTree>
    <p:extLst>
      <p:ext uri="{BB962C8B-B14F-4D97-AF65-F5344CB8AC3E}">
        <p14:creationId xmlns:p14="http://schemas.microsoft.com/office/powerpoint/2010/main" val="166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Military</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dirty="0"/>
              <a:t>Marginalized from centers of political </a:t>
            </a:r>
            <a:r>
              <a:rPr lang="en-US" sz="2400" dirty="0" smtClean="0"/>
              <a:t>power (under civilian control)</a:t>
            </a:r>
          </a:p>
          <a:p>
            <a:pPr>
              <a:lnSpc>
                <a:spcPct val="90000"/>
              </a:lnSpc>
            </a:pPr>
            <a:r>
              <a:rPr lang="en-US" sz="2400" dirty="0" smtClean="0"/>
              <a:t>Used for:</a:t>
            </a:r>
            <a:endParaRPr lang="en-US" sz="2400" dirty="0"/>
          </a:p>
          <a:p>
            <a:pPr lvl="1">
              <a:lnSpc>
                <a:spcPct val="90000"/>
              </a:lnSpc>
            </a:pPr>
            <a:r>
              <a:rPr lang="en-US" sz="2100" dirty="0"/>
              <a:t>Repress student protests (1968)</a:t>
            </a:r>
          </a:p>
          <a:p>
            <a:pPr lvl="1">
              <a:lnSpc>
                <a:spcPct val="90000"/>
              </a:lnSpc>
            </a:pPr>
            <a:r>
              <a:rPr lang="en-US" sz="2100" dirty="0"/>
              <a:t>Deal with earthquake (1985)</a:t>
            </a:r>
          </a:p>
          <a:p>
            <a:pPr lvl="1">
              <a:lnSpc>
                <a:spcPct val="90000"/>
              </a:lnSpc>
            </a:pPr>
            <a:r>
              <a:rPr lang="en-US" sz="2100" dirty="0"/>
              <a:t>Break labor strike (1989)</a:t>
            </a:r>
          </a:p>
          <a:p>
            <a:pPr lvl="1">
              <a:lnSpc>
                <a:spcPct val="90000"/>
              </a:lnSpc>
            </a:pPr>
            <a:r>
              <a:rPr lang="en-US" sz="2100" dirty="0"/>
              <a:t>Deal with protest over </a:t>
            </a:r>
            <a:r>
              <a:rPr lang="en-US" sz="2100" dirty="0" smtClean="0"/>
              <a:t>                                                                electoral </a:t>
            </a:r>
            <a:r>
              <a:rPr lang="en-US" sz="2100" dirty="0"/>
              <a:t>fraud</a:t>
            </a:r>
          </a:p>
          <a:p>
            <a:pPr lvl="1">
              <a:lnSpc>
                <a:spcPct val="90000"/>
              </a:lnSpc>
            </a:pPr>
            <a:r>
              <a:rPr lang="en-US" sz="2100" dirty="0"/>
              <a:t>Manage Mexico City </a:t>
            </a:r>
            <a:r>
              <a:rPr lang="en-US" sz="2100" dirty="0" smtClean="0"/>
              <a:t>                                                                          police </a:t>
            </a:r>
            <a:r>
              <a:rPr lang="en-US" sz="2100" dirty="0"/>
              <a:t>(1997)</a:t>
            </a:r>
          </a:p>
          <a:p>
            <a:pPr lvl="1">
              <a:lnSpc>
                <a:spcPct val="90000"/>
              </a:lnSpc>
            </a:pPr>
            <a:r>
              <a:rPr lang="en-US" sz="2100" dirty="0"/>
              <a:t>Combat drug trafficking</a:t>
            </a:r>
          </a:p>
          <a:p>
            <a:pPr lvl="1">
              <a:lnSpc>
                <a:spcPct val="90000"/>
              </a:lnSpc>
            </a:pPr>
            <a:r>
              <a:rPr lang="en-US" sz="2100" dirty="0"/>
              <a:t>Repression, torture, killing in </a:t>
            </a:r>
            <a:r>
              <a:rPr lang="en-US" sz="2100" dirty="0" smtClean="0"/>
              <a:t>                                                               1970s </a:t>
            </a:r>
            <a:r>
              <a:rPr lang="en-US" sz="2100" dirty="0"/>
              <a:t>and 1980s</a:t>
            </a:r>
          </a:p>
        </p:txBody>
      </p:sp>
      <p:pic>
        <p:nvPicPr>
          <p:cNvPr id="1026" name="Picture 2" descr="http://latimesblogs.latimes.com/photos/uncategorized/2008/08/08/p91564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10" y="2829910"/>
            <a:ext cx="4572000" cy="342900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9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Multiparty</a:t>
            </a:r>
            <a:r>
              <a:rPr lang="en-US" sz="2400" dirty="0" smtClean="0"/>
              <a:t> State                                                                        since 2000 (end </a:t>
            </a:r>
            <a:r>
              <a:rPr lang="en-US" sz="2400" dirty="0"/>
              <a:t> </a:t>
            </a:r>
            <a:r>
              <a:rPr lang="en-US" sz="2400" dirty="0" smtClean="0"/>
              <a:t>                                                                     of PRI domination)</a:t>
            </a:r>
          </a:p>
          <a:p>
            <a:pPr>
              <a:lnSpc>
                <a:spcPct val="90000"/>
              </a:lnSpc>
            </a:pPr>
            <a:r>
              <a:rPr lang="en-US" sz="2400" dirty="0" smtClean="0"/>
              <a:t>PRI, PAN, PRD</a:t>
            </a:r>
          </a:p>
          <a:p>
            <a:pPr>
              <a:lnSpc>
                <a:spcPct val="90000"/>
              </a:lnSpc>
            </a:pP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1066800"/>
            <a:ext cx="5429167" cy="5210175"/>
          </a:xfrm>
          <a:prstGeom prst="rect">
            <a:avLst/>
          </a:prstGeom>
        </p:spPr>
      </p:pic>
    </p:spTree>
    <p:extLst>
      <p:ext uri="{BB962C8B-B14F-4D97-AF65-F5344CB8AC3E}">
        <p14:creationId xmlns:p14="http://schemas.microsoft.com/office/powerpoint/2010/main" val="106350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686800" cy="5678129"/>
          </a:xfrm>
        </p:spPr>
        <p:txBody>
          <a:bodyPr>
            <a:normAutofit/>
          </a:bodyPr>
          <a:lstStyle/>
          <a:p>
            <a:pPr>
              <a:lnSpc>
                <a:spcPct val="90000"/>
              </a:lnSpc>
            </a:pPr>
            <a:r>
              <a:rPr lang="en-US" sz="2400" b="1" dirty="0" smtClean="0">
                <a:solidFill>
                  <a:srgbClr val="FF0000"/>
                </a:solidFill>
              </a:rPr>
              <a:t>PRI</a:t>
            </a:r>
            <a:r>
              <a:rPr lang="en-US" sz="2400" dirty="0" smtClean="0"/>
              <a:t> (Institutional Revolutionary Party)</a:t>
            </a:r>
          </a:p>
          <a:p>
            <a:pPr>
              <a:lnSpc>
                <a:spcPct val="90000"/>
              </a:lnSpc>
            </a:pPr>
            <a:r>
              <a:rPr lang="en-US" sz="2400" dirty="0" smtClean="0"/>
              <a:t>Founded as a coalition of elites; trading favors &amp; power from one to another</a:t>
            </a:r>
          </a:p>
          <a:p>
            <a:pPr>
              <a:lnSpc>
                <a:spcPct val="90000"/>
              </a:lnSpc>
            </a:pPr>
            <a:r>
              <a:rPr lang="en-US" sz="2400" dirty="0" smtClean="0"/>
              <a:t>Ruled as 1-Party System until 2000</a:t>
            </a:r>
          </a:p>
          <a:p>
            <a:pPr>
              <a:lnSpc>
                <a:spcPct val="90000"/>
              </a:lnSpc>
            </a:pPr>
            <a:r>
              <a:rPr lang="en-US" sz="1600" b="1" dirty="0" smtClean="0">
                <a:latin typeface="Segoe Print" panose="02000600000000000000" pitchFamily="2" charset="0"/>
              </a:rPr>
              <a:t>(lost power from 2000-2012, but regained Presidency with election in 2012)</a:t>
            </a:r>
          </a:p>
          <a:p>
            <a:pPr>
              <a:lnSpc>
                <a:spcPct val="90000"/>
              </a:lnSpc>
            </a:pPr>
            <a:r>
              <a:rPr lang="en-US" sz="2400" dirty="0" smtClean="0"/>
              <a:t>Corporatist Structure, brought competing                                     elites into cabinet</a:t>
            </a:r>
          </a:p>
          <a:p>
            <a:pPr>
              <a:lnSpc>
                <a:spcPct val="90000"/>
              </a:lnSpc>
            </a:pPr>
            <a:r>
              <a:rPr lang="en-US" sz="2400" dirty="0" err="1" smtClean="0"/>
              <a:t>Clientelism</a:t>
            </a:r>
            <a:r>
              <a:rPr lang="en-US" sz="2400" dirty="0" smtClean="0"/>
              <a:t>/Patron-Client System</a:t>
            </a:r>
          </a:p>
          <a:p>
            <a:pPr>
              <a:lnSpc>
                <a:spcPct val="90000"/>
              </a:lnSpc>
            </a:pPr>
            <a:r>
              <a:rPr lang="en-US" sz="2400" dirty="0" smtClean="0"/>
              <a:t>Appeals to:</a:t>
            </a:r>
          </a:p>
          <a:p>
            <a:pPr lvl="1">
              <a:lnSpc>
                <a:spcPct val="90000"/>
              </a:lnSpc>
            </a:pPr>
            <a:r>
              <a:rPr lang="en-US" sz="2100" dirty="0" smtClean="0"/>
              <a:t>rural people</a:t>
            </a:r>
          </a:p>
          <a:p>
            <a:pPr lvl="1">
              <a:lnSpc>
                <a:spcPct val="90000"/>
              </a:lnSpc>
            </a:pPr>
            <a:r>
              <a:rPr lang="en-US" sz="2100" dirty="0" smtClean="0"/>
              <a:t>residents in South</a:t>
            </a:r>
          </a:p>
          <a:p>
            <a:pPr lvl="1">
              <a:lnSpc>
                <a:spcPct val="90000"/>
              </a:lnSpc>
            </a:pPr>
            <a:r>
              <a:rPr lang="en-US" sz="2100" dirty="0" smtClean="0"/>
              <a:t>Less educated</a:t>
            </a:r>
          </a:p>
          <a:p>
            <a:pPr lvl="1">
              <a:lnSpc>
                <a:spcPct val="90000"/>
              </a:lnSpc>
            </a:pPr>
            <a:r>
              <a:rPr lang="en-US" sz="2100" dirty="0" smtClean="0"/>
              <a:t>Older</a:t>
            </a:r>
          </a:p>
          <a:p>
            <a:pPr lvl="1">
              <a:lnSpc>
                <a:spcPct val="90000"/>
              </a:lnSpc>
            </a:pPr>
            <a:r>
              <a:rPr lang="en-US" sz="2100" dirty="0" smtClean="0"/>
              <a:t>Poorer</a:t>
            </a:r>
          </a:p>
          <a:p>
            <a:pPr marL="274320" lvl="1" indent="0">
              <a:lnSpc>
                <a:spcPct val="90000"/>
              </a:lnSpc>
              <a:buNone/>
            </a:pPr>
            <a:endParaRPr lang="en-US" sz="2100" dirty="0" smtClean="0"/>
          </a:p>
          <a:p>
            <a:pPr>
              <a:lnSpc>
                <a:spcPct val="90000"/>
              </a:lnSpc>
            </a:pPr>
            <a:endParaRPr lang="en-US" sz="2400" dirty="0"/>
          </a:p>
        </p:txBody>
      </p:sp>
      <p:pic>
        <p:nvPicPr>
          <p:cNvPr id="14338" name="Picture 2" descr="http://mexicoinstituteonelections.files.wordpress.com/2011/04/p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3657600"/>
            <a:ext cx="2590801" cy="259080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PAN</a:t>
            </a:r>
            <a:r>
              <a:rPr lang="en-US" sz="2400" dirty="0" smtClean="0"/>
              <a:t> (National Action Party)</a:t>
            </a:r>
          </a:p>
          <a:p>
            <a:pPr>
              <a:lnSpc>
                <a:spcPct val="90000"/>
              </a:lnSpc>
            </a:pPr>
            <a:r>
              <a:rPr lang="en-US" sz="2400" dirty="0" smtClean="0"/>
              <a:t>Party to PRI’s Right</a:t>
            </a:r>
          </a:p>
          <a:p>
            <a:pPr>
              <a:lnSpc>
                <a:spcPct val="90000"/>
              </a:lnSpc>
            </a:pPr>
            <a:r>
              <a:rPr lang="en-US" sz="2400" dirty="0" smtClean="0"/>
              <a:t>Created to Represent Business Interests</a:t>
            </a:r>
          </a:p>
          <a:p>
            <a:pPr>
              <a:lnSpc>
                <a:spcPct val="90000"/>
              </a:lnSpc>
            </a:pPr>
            <a:r>
              <a:rPr lang="en-US" sz="2400" dirty="0" smtClean="0"/>
              <a:t>Advocates Regional Autonomy &amp; Less </a:t>
            </a:r>
            <a:r>
              <a:rPr lang="en-US" sz="2400" dirty="0" err="1" smtClean="0"/>
              <a:t>Govt</a:t>
            </a:r>
            <a:r>
              <a:rPr lang="en-US" sz="2400" dirty="0" smtClean="0"/>
              <a:t> Intervention in Economy</a:t>
            </a:r>
          </a:p>
          <a:p>
            <a:pPr>
              <a:lnSpc>
                <a:spcPct val="90000"/>
              </a:lnSpc>
            </a:pPr>
            <a:r>
              <a:rPr lang="en-US" sz="2400" dirty="0" smtClean="0"/>
              <a:t>Good Rapport with Catholic Church</a:t>
            </a:r>
          </a:p>
          <a:p>
            <a:pPr>
              <a:lnSpc>
                <a:spcPct val="90000"/>
              </a:lnSpc>
            </a:pPr>
            <a:r>
              <a:rPr lang="en-US" sz="2400" dirty="0" smtClean="0"/>
              <a:t>Strength in Northern Mexico</a:t>
            </a:r>
          </a:p>
          <a:p>
            <a:pPr>
              <a:lnSpc>
                <a:spcPct val="90000"/>
              </a:lnSpc>
            </a:pPr>
            <a:r>
              <a:rPr lang="en-US" sz="2400" dirty="0" smtClean="0"/>
              <a:t>Also appeals to:</a:t>
            </a:r>
          </a:p>
          <a:p>
            <a:pPr lvl="1">
              <a:lnSpc>
                <a:spcPct val="90000"/>
              </a:lnSpc>
            </a:pPr>
            <a:r>
              <a:rPr lang="en-US" sz="2100" dirty="0" smtClean="0"/>
              <a:t>Middle class professional/business</a:t>
            </a:r>
          </a:p>
          <a:p>
            <a:pPr lvl="1">
              <a:lnSpc>
                <a:spcPct val="90000"/>
              </a:lnSpc>
            </a:pPr>
            <a:r>
              <a:rPr lang="en-US" sz="2100" dirty="0" smtClean="0"/>
              <a:t>Urban </a:t>
            </a:r>
          </a:p>
          <a:p>
            <a:pPr lvl="1">
              <a:lnSpc>
                <a:spcPct val="90000"/>
              </a:lnSpc>
            </a:pPr>
            <a:r>
              <a:rPr lang="en-US" sz="2100" dirty="0" smtClean="0"/>
              <a:t>Those with higher levels of education</a:t>
            </a:r>
          </a:p>
          <a:p>
            <a:pPr lvl="1">
              <a:lnSpc>
                <a:spcPct val="90000"/>
              </a:lnSpc>
            </a:pPr>
            <a:r>
              <a:rPr lang="en-US" sz="2100" dirty="0" smtClean="0"/>
              <a:t>Religious </a:t>
            </a:r>
          </a:p>
          <a:p>
            <a:pPr>
              <a:lnSpc>
                <a:spcPct val="90000"/>
              </a:lnSpc>
            </a:pPr>
            <a:r>
              <a:rPr lang="en-US" sz="2400" dirty="0" smtClean="0"/>
              <a:t>Little impact until the 1990’s – won a few governor’s races</a:t>
            </a:r>
            <a:endParaRPr lang="en-US" sz="2400" dirty="0"/>
          </a:p>
        </p:txBody>
      </p:sp>
      <p:pic>
        <p:nvPicPr>
          <p:cNvPr id="5" name="Picture 6" descr="PAN (Mexi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46" y="228600"/>
            <a:ext cx="2110154"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79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Political Parties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pPr>
              <a:lnSpc>
                <a:spcPct val="90000"/>
              </a:lnSpc>
            </a:pPr>
            <a:r>
              <a:rPr lang="en-US" sz="2400" b="1" dirty="0" smtClean="0">
                <a:solidFill>
                  <a:srgbClr val="FF0000"/>
                </a:solidFill>
              </a:rPr>
              <a:t>PRD (</a:t>
            </a:r>
            <a:r>
              <a:rPr lang="en-US" sz="2400" dirty="0" smtClean="0"/>
              <a:t>Democratic Revolutionary Party)</a:t>
            </a:r>
          </a:p>
          <a:p>
            <a:pPr>
              <a:lnSpc>
                <a:spcPct val="90000"/>
              </a:lnSpc>
            </a:pPr>
            <a:r>
              <a:rPr lang="en-US" sz="2400" dirty="0" smtClean="0"/>
              <a:t>Party to PRI’s Left</a:t>
            </a:r>
          </a:p>
          <a:p>
            <a:pPr>
              <a:lnSpc>
                <a:spcPct val="90000"/>
              </a:lnSpc>
            </a:pPr>
            <a:r>
              <a:rPr lang="en-US" sz="2400" dirty="0"/>
              <a:t>Split off from the PRI </a:t>
            </a:r>
            <a:r>
              <a:rPr lang="en-US" sz="2400" dirty="0" smtClean="0"/>
              <a:t>party, but suffers from internal division and lack of focus (has failed to win presidency)</a:t>
            </a:r>
            <a:endParaRPr lang="en-US" sz="2400" dirty="0"/>
          </a:p>
          <a:p>
            <a:pPr>
              <a:lnSpc>
                <a:spcPct val="90000"/>
              </a:lnSpc>
            </a:pPr>
            <a:r>
              <a:rPr lang="en-US" sz="2400" dirty="0"/>
              <a:t>Wanted more reform and more social justice </a:t>
            </a:r>
          </a:p>
          <a:p>
            <a:pPr>
              <a:lnSpc>
                <a:spcPct val="90000"/>
              </a:lnSpc>
            </a:pPr>
            <a:r>
              <a:rPr lang="en-US" sz="2400" dirty="0" smtClean="0"/>
              <a:t>Appeals to:</a:t>
            </a:r>
          </a:p>
          <a:p>
            <a:pPr lvl="1">
              <a:lnSpc>
                <a:spcPct val="90000"/>
              </a:lnSpc>
            </a:pPr>
            <a:r>
              <a:rPr lang="en-US" sz="2100" dirty="0" smtClean="0"/>
              <a:t>Young</a:t>
            </a:r>
          </a:p>
          <a:p>
            <a:pPr lvl="1">
              <a:lnSpc>
                <a:spcPct val="90000"/>
              </a:lnSpc>
            </a:pPr>
            <a:r>
              <a:rPr lang="en-US" sz="2100" dirty="0" smtClean="0"/>
              <a:t>Politically Active</a:t>
            </a:r>
          </a:p>
          <a:p>
            <a:pPr lvl="1">
              <a:lnSpc>
                <a:spcPct val="90000"/>
              </a:lnSpc>
            </a:pPr>
            <a:r>
              <a:rPr lang="en-US" sz="2100" dirty="0" smtClean="0"/>
              <a:t>From Central States</a:t>
            </a:r>
          </a:p>
          <a:p>
            <a:pPr lvl="1">
              <a:lnSpc>
                <a:spcPct val="90000"/>
              </a:lnSpc>
            </a:pPr>
            <a:r>
              <a:rPr lang="en-US" sz="2100" dirty="0" smtClean="0"/>
              <a:t>Some Education</a:t>
            </a:r>
          </a:p>
          <a:p>
            <a:pPr lvl="1">
              <a:lnSpc>
                <a:spcPct val="90000"/>
              </a:lnSpc>
            </a:pPr>
            <a:r>
              <a:rPr lang="en-US" sz="2100" dirty="0" smtClean="0"/>
              <a:t>Small Town or Urban</a:t>
            </a:r>
          </a:p>
          <a:p>
            <a:pPr lvl="1">
              <a:lnSpc>
                <a:spcPct val="90000"/>
              </a:lnSpc>
            </a:pPr>
            <a:r>
              <a:rPr lang="en-US" sz="2100" dirty="0" smtClean="0"/>
              <a:t>Drew some Middle Class/Older Voters in 2006</a:t>
            </a:r>
          </a:p>
          <a:p>
            <a:pPr marL="274320" lvl="1" indent="0">
              <a:lnSpc>
                <a:spcPct val="90000"/>
              </a:lnSpc>
              <a:buNone/>
            </a:pPr>
            <a:endParaRPr lang="en-US" sz="2100" dirty="0" smtClean="0"/>
          </a:p>
          <a:p>
            <a:pPr>
              <a:lnSpc>
                <a:spcPct val="90000"/>
              </a:lnSpc>
            </a:pPr>
            <a:endParaRPr lang="en-US" sz="2400" dirty="0"/>
          </a:p>
        </p:txBody>
      </p:sp>
      <p:pic>
        <p:nvPicPr>
          <p:cNvPr id="6" name="Picture 5" descr="PRD logo (Mexic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607" y="2971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6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3.gstatic.com/images?q=tbn:ANd9GcSkyPqdJIxpiygE1Rn2kPq_hwIJaeknkbOrS-3JE0EnKtLLHUsZ4XwxXnd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614" y="1143000"/>
            <a:ext cx="2743200" cy="181886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95234" name="Title 1"/>
          <p:cNvSpPr>
            <a:spLocks noGrp="1"/>
          </p:cNvSpPr>
          <p:nvPr>
            <p:ph type="title"/>
          </p:nvPr>
        </p:nvSpPr>
        <p:spPr>
          <a:xfrm>
            <a:off x="533400" y="5334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Electoral Reforms</a:t>
            </a:r>
          </a:p>
        </p:txBody>
      </p:sp>
      <p:sp>
        <p:nvSpPr>
          <p:cNvPr id="95235" name="Content Placeholder 2"/>
          <p:cNvSpPr>
            <a:spLocks noGrp="1"/>
          </p:cNvSpPr>
          <p:nvPr>
            <p:ph idx="1"/>
          </p:nvPr>
        </p:nvSpPr>
        <p:spPr>
          <a:xfrm>
            <a:off x="381000" y="1295400"/>
            <a:ext cx="8229600" cy="4876800"/>
          </a:xfrm>
        </p:spPr>
        <p:txBody>
          <a:bodyPr>
            <a:noAutofit/>
          </a:bodyPr>
          <a:lstStyle/>
          <a:p>
            <a:r>
              <a:rPr lang="en-US" sz="2400" dirty="0" smtClean="0">
                <a:cs typeface="Arial" pitchFamily="34" charset="0"/>
              </a:rPr>
              <a:t>Creation of an electoral commission to                                  regulate campaigns and elections (1990)</a:t>
            </a:r>
          </a:p>
          <a:p>
            <a:r>
              <a:rPr lang="en-US" sz="2400" dirty="0" smtClean="0">
                <a:cs typeface="Arial" pitchFamily="34" charset="0"/>
              </a:rPr>
              <a:t>All parties receive government funding and                                  have access to the media</a:t>
            </a:r>
          </a:p>
          <a:p>
            <a:r>
              <a:rPr lang="en-US" sz="2400" dirty="0" smtClean="0">
                <a:cs typeface="Arial" pitchFamily="34" charset="0"/>
              </a:rPr>
              <a:t>Increase in the number of Senate seats (from 68 to 128) (1993)</a:t>
            </a:r>
          </a:p>
          <a:p>
            <a:r>
              <a:rPr lang="en-US" sz="2400" dirty="0" smtClean="0">
                <a:cs typeface="Arial" pitchFamily="34" charset="0"/>
              </a:rPr>
              <a:t>Presence of foreign electoral observers was legalized (1994)</a:t>
            </a:r>
          </a:p>
          <a:p>
            <a:r>
              <a:rPr lang="en-US" sz="2400" dirty="0" smtClean="0">
                <a:cs typeface="Arial" pitchFamily="34" charset="0"/>
              </a:rPr>
              <a:t>Creation of a fully independent </a:t>
            </a:r>
            <a:r>
              <a:rPr lang="en-US" sz="2400" b="1" dirty="0" smtClean="0">
                <a:solidFill>
                  <a:srgbClr val="FF0000"/>
                </a:solidFill>
                <a:cs typeface="Arial" pitchFamily="34" charset="0"/>
              </a:rPr>
              <a:t>Federal Electoral Institute (IFE) </a:t>
            </a:r>
            <a:r>
              <a:rPr lang="en-US" sz="2400" dirty="0" smtClean="0">
                <a:cs typeface="Arial" pitchFamily="34" charset="0"/>
              </a:rPr>
              <a:t>(1996)</a:t>
            </a:r>
          </a:p>
          <a:p>
            <a:r>
              <a:rPr lang="en-US" sz="2400" dirty="0" smtClean="0">
                <a:cs typeface="Arial" pitchFamily="34" charset="0"/>
              </a:rPr>
              <a:t>A limit was set on how many seats one party can hold in the Chamber of Deputies (60 percent, or 300 of the 500 seats) (1996)</a:t>
            </a:r>
          </a:p>
        </p:txBody>
      </p:sp>
    </p:spTree>
    <p:extLst>
      <p:ext uri="{BB962C8B-B14F-4D97-AF65-F5344CB8AC3E}">
        <p14:creationId xmlns:p14="http://schemas.microsoft.com/office/powerpoint/2010/main" val="32706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4572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Electoral Reforms</a:t>
            </a:r>
          </a:p>
        </p:txBody>
      </p:sp>
      <p:sp>
        <p:nvSpPr>
          <p:cNvPr id="95235" name="Content Placeholder 2"/>
          <p:cNvSpPr>
            <a:spLocks noGrp="1"/>
          </p:cNvSpPr>
          <p:nvPr>
            <p:ph idx="1"/>
          </p:nvPr>
        </p:nvSpPr>
        <p:spPr>
          <a:xfrm>
            <a:off x="457200" y="1371600"/>
            <a:ext cx="8229600" cy="4953000"/>
          </a:xfrm>
        </p:spPr>
        <p:txBody>
          <a:bodyPr>
            <a:noAutofit/>
          </a:bodyPr>
          <a:lstStyle/>
          <a:p>
            <a:r>
              <a:rPr lang="en-US" sz="2400" dirty="0">
                <a:cs typeface="Arial" pitchFamily="34" charset="0"/>
              </a:rPr>
              <a:t>PR was incorporated in the Senate for 32 of 128 seats (1996)</a:t>
            </a:r>
          </a:p>
          <a:p>
            <a:r>
              <a:rPr lang="en-US" sz="2400" dirty="0" smtClean="0">
                <a:cs typeface="Arial" pitchFamily="34" charset="0"/>
              </a:rPr>
              <a:t>A </a:t>
            </a:r>
            <a:r>
              <a:rPr lang="en-US" sz="2400" dirty="0">
                <a:cs typeface="Arial" pitchFamily="34" charset="0"/>
              </a:rPr>
              <a:t>limit was set on party spending for </a:t>
            </a:r>
            <a:r>
              <a:rPr lang="en-US" sz="2400" dirty="0" smtClean="0">
                <a:cs typeface="Arial" pitchFamily="34" charset="0"/>
              </a:rPr>
              <a:t>campaigns</a:t>
            </a:r>
            <a:endParaRPr lang="en-US" sz="2400" dirty="0">
              <a:cs typeface="Arial" pitchFamily="34" charset="0"/>
            </a:endParaRPr>
          </a:p>
          <a:p>
            <a:r>
              <a:rPr lang="en-US" sz="2400" dirty="0" smtClean="0">
                <a:cs typeface="Arial" pitchFamily="34" charset="0"/>
              </a:rPr>
              <a:t>A </a:t>
            </a:r>
            <a:r>
              <a:rPr lang="en-US" sz="2400" dirty="0">
                <a:cs typeface="Arial" pitchFamily="34" charset="0"/>
              </a:rPr>
              <a:t>party threshold for participation in PR was set at 2 percent (Senate and Chamber) (1996</a:t>
            </a:r>
            <a:r>
              <a:rPr lang="en-US" sz="2400" dirty="0" smtClean="0">
                <a:cs typeface="Arial" pitchFamily="34" charset="0"/>
              </a:rPr>
              <a:t>)</a:t>
            </a:r>
            <a:endParaRPr lang="en-US" sz="2400" dirty="0">
              <a:cs typeface="Arial" pitchFamily="34" charset="0"/>
            </a:endParaRPr>
          </a:p>
          <a:p>
            <a:r>
              <a:rPr lang="en-US" sz="2400" dirty="0" smtClean="0">
                <a:cs typeface="Arial" pitchFamily="34" charset="0"/>
              </a:rPr>
              <a:t>Priests </a:t>
            </a:r>
            <a:r>
              <a:rPr lang="en-US" sz="2400" dirty="0">
                <a:cs typeface="Arial" pitchFamily="34" charset="0"/>
              </a:rPr>
              <a:t>were legally allowed to cast </a:t>
            </a:r>
            <a:r>
              <a:rPr lang="en-US" sz="2400" dirty="0" smtClean="0">
                <a:cs typeface="Arial" pitchFamily="34" charset="0"/>
              </a:rPr>
              <a:t>votes</a:t>
            </a:r>
            <a:endParaRPr lang="en-US" sz="2400" dirty="0">
              <a:cs typeface="Arial" pitchFamily="34" charset="0"/>
            </a:endParaRPr>
          </a:p>
          <a:p>
            <a:r>
              <a:rPr lang="en-US" sz="2400" dirty="0" smtClean="0">
                <a:cs typeface="Arial" pitchFamily="34" charset="0"/>
              </a:rPr>
              <a:t>Legislation </a:t>
            </a:r>
            <a:r>
              <a:rPr lang="en-US" sz="2400" dirty="0">
                <a:cs typeface="Arial" pitchFamily="34" charset="0"/>
              </a:rPr>
              <a:t>“recommending” </a:t>
            </a:r>
            <a:r>
              <a:rPr lang="en-US" sz="2400" dirty="0" smtClean="0">
                <a:cs typeface="Arial" pitchFamily="34" charset="0"/>
              </a:rPr>
              <a:t>that                                      </a:t>
            </a:r>
            <a:r>
              <a:rPr lang="en-US" sz="2400" dirty="0">
                <a:cs typeface="Arial" pitchFamily="34" charset="0"/>
              </a:rPr>
              <a:t>parties establish a gender </a:t>
            </a:r>
            <a:r>
              <a:rPr lang="en-US" sz="2400" dirty="0" smtClean="0">
                <a:cs typeface="Arial" pitchFamily="34" charset="0"/>
              </a:rPr>
              <a:t>quota                                          </a:t>
            </a:r>
            <a:r>
              <a:rPr lang="en-US" sz="2400" dirty="0">
                <a:cs typeface="Arial" pitchFamily="34" charset="0"/>
              </a:rPr>
              <a:t>for candidate lists (1996</a:t>
            </a:r>
            <a:r>
              <a:rPr lang="en-US" sz="2400" dirty="0" smtClean="0">
                <a:cs typeface="Arial" pitchFamily="34" charset="0"/>
              </a:rPr>
              <a:t>)</a:t>
            </a:r>
          </a:p>
          <a:p>
            <a:r>
              <a:rPr lang="en-US" sz="2400" dirty="0" smtClean="0">
                <a:cs typeface="Arial" pitchFamily="34" charset="0"/>
              </a:rPr>
              <a:t>2002 – Election law requires 40%                                                           of congressional ballot for each                                                   party is made up of women</a:t>
            </a:r>
            <a:endParaRPr lang="en-US" sz="2400" dirty="0">
              <a:cs typeface="Arial" pitchFamily="34" charset="0"/>
            </a:endParaRPr>
          </a:p>
        </p:txBody>
      </p:sp>
      <p:pic>
        <p:nvPicPr>
          <p:cNvPr id="15362" name="Picture 2" descr="http://mexicoinstituteonelections.files.wordpress.com/2012/04/women-candid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05200"/>
            <a:ext cx="3638550" cy="27336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57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media.economist.com/sites/default/files/imagecache/full-width/images/2012/05/blogs/graphic-detail/20120512_woc179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5412"/>
            <a:ext cx="6705600" cy="61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57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centenario.gob.mx/Img/ImgTemplate/EscudoNacionalMexic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4478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Basics</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088923"/>
            <a:ext cx="8153400" cy="5678129"/>
          </a:xfrm>
        </p:spPr>
        <p:txBody>
          <a:bodyPr>
            <a:normAutofit/>
          </a:bodyPr>
          <a:lstStyle/>
          <a:p>
            <a:r>
              <a:rPr lang="en-US" dirty="0" smtClean="0"/>
              <a:t>Developing/Transitional Democracy (since 2000)</a:t>
            </a:r>
          </a:p>
          <a:p>
            <a:r>
              <a:rPr lang="en-US" dirty="0" smtClean="0"/>
              <a:t>Newly Industrialized Country</a:t>
            </a:r>
          </a:p>
          <a:p>
            <a:pPr lvl="1"/>
            <a:r>
              <a:rPr lang="en-US" dirty="0" smtClean="0"/>
              <a:t>GDP/Per Capita – PPP $15,600</a:t>
            </a:r>
          </a:p>
          <a:p>
            <a:pPr lvl="1"/>
            <a:r>
              <a:rPr lang="en-US" dirty="0" smtClean="0"/>
              <a:t>Moderately globalized economy</a:t>
            </a:r>
          </a:p>
          <a:p>
            <a:r>
              <a:rPr lang="en-US" dirty="0" smtClean="0"/>
              <a:t>Federal – strong central gov’t</a:t>
            </a:r>
          </a:p>
          <a:p>
            <a:pPr lvl="1"/>
            <a:r>
              <a:rPr lang="en-US" dirty="0" smtClean="0"/>
              <a:t>Territory divided into 31 states and one federal district (Mexico City)</a:t>
            </a:r>
          </a:p>
          <a:p>
            <a:r>
              <a:rPr lang="en-US" dirty="0" smtClean="0"/>
              <a:t>Presidential</a:t>
            </a:r>
          </a:p>
          <a:p>
            <a:r>
              <a:rPr lang="en-US" dirty="0" smtClean="0"/>
              <a:t>Bicameral Legislature</a:t>
            </a:r>
          </a:p>
          <a:p>
            <a:r>
              <a:rPr lang="en-US" dirty="0" smtClean="0"/>
              <a:t>Independent Judiciary on Paper, Not in Practice</a:t>
            </a:r>
          </a:p>
          <a:p>
            <a:r>
              <a:rPr lang="en-US" dirty="0" smtClean="0"/>
              <a:t>Corporatist Interest Group System</a:t>
            </a:r>
          </a:p>
          <a:p>
            <a:r>
              <a:rPr lang="en-US" dirty="0" smtClean="0"/>
              <a:t>Multiparty (with history of one-party dominance)</a:t>
            </a:r>
          </a:p>
        </p:txBody>
      </p:sp>
    </p:spTree>
    <p:extLst>
      <p:ext uri="{BB962C8B-B14F-4D97-AF65-F5344CB8AC3E}">
        <p14:creationId xmlns:p14="http://schemas.microsoft.com/office/powerpoint/2010/main" val="18195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457200"/>
            <a:ext cx="8229600" cy="685800"/>
          </a:xfrm>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Media</a:t>
            </a:r>
          </a:p>
        </p:txBody>
      </p:sp>
      <p:sp>
        <p:nvSpPr>
          <p:cNvPr id="95235" name="Content Placeholder 2"/>
          <p:cNvSpPr>
            <a:spLocks noGrp="1"/>
          </p:cNvSpPr>
          <p:nvPr>
            <p:ph idx="1"/>
          </p:nvPr>
        </p:nvSpPr>
        <p:spPr>
          <a:xfrm>
            <a:off x="457200" y="1371600"/>
            <a:ext cx="8229600" cy="4953000"/>
          </a:xfrm>
        </p:spPr>
        <p:txBody>
          <a:bodyPr>
            <a:noAutofit/>
          </a:bodyPr>
          <a:lstStyle/>
          <a:p>
            <a:r>
              <a:rPr lang="en-US" sz="2400" dirty="0" smtClean="0">
                <a:cs typeface="Arial" pitchFamily="34" charset="0"/>
              </a:rPr>
              <a:t>Little power under PRI rule (gov’t run)</a:t>
            </a:r>
          </a:p>
          <a:p>
            <a:r>
              <a:rPr lang="en-US" sz="2400" dirty="0" smtClean="0">
                <a:cs typeface="Arial" pitchFamily="34" charset="0"/>
              </a:rPr>
              <a:t>Media part of the rewards of the patron-client system</a:t>
            </a:r>
          </a:p>
          <a:p>
            <a:r>
              <a:rPr lang="en-US" sz="2400" dirty="0" smtClean="0">
                <a:cs typeface="Arial" pitchFamily="34" charset="0"/>
              </a:rPr>
              <a:t>More independence in the 1980s</a:t>
            </a:r>
          </a:p>
          <a:p>
            <a:r>
              <a:rPr lang="en-US" sz="2400" dirty="0" smtClean="0">
                <a:cs typeface="Arial" pitchFamily="34" charset="0"/>
              </a:rPr>
              <a:t>Access to satellite TV</a:t>
            </a:r>
          </a:p>
          <a:p>
            <a:r>
              <a:rPr lang="en-US" sz="2400" b="1" dirty="0" smtClean="0">
                <a:cs typeface="Arial" pitchFamily="34" charset="0"/>
              </a:rPr>
              <a:t>Much more open today</a:t>
            </a:r>
          </a:p>
          <a:p>
            <a:r>
              <a:rPr lang="en-US" sz="2400" dirty="0" smtClean="0">
                <a:cs typeface="Arial" pitchFamily="34" charset="0"/>
              </a:rPr>
              <a:t>Some issues with cartel pressure on critical investigative journalism</a:t>
            </a:r>
            <a:endParaRPr lang="en-US" sz="2400" dirty="0">
              <a:cs typeface="Arial" pitchFamily="34" charset="0"/>
            </a:endParaRPr>
          </a:p>
        </p:txBody>
      </p:sp>
    </p:spTree>
    <p:extLst>
      <p:ext uri="{BB962C8B-B14F-4D97-AF65-F5344CB8AC3E}">
        <p14:creationId xmlns:p14="http://schemas.microsoft.com/office/powerpoint/2010/main" val="212446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fade">
                                      <p:cBhvr>
                                        <p:cTn id="27" dur="500"/>
                                        <p:tgtEl>
                                          <p:spTgt spid="95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fade">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xconnect.com/assets/0000/6166/mapmexicobasic.jpg?1236991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90800"/>
            <a:ext cx="5715000" cy="39528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p:txBody>
          <a:bodyPr/>
          <a:lstStyle/>
          <a:p>
            <a:pPr eaLnBrk="1" hangingPunct="1"/>
            <a:r>
              <a:rPr lang="en-US" b="1" dirty="0" smtClean="0">
                <a:solidFill>
                  <a:srgbClr val="00CC00"/>
                </a:solidFill>
                <a:effectLst>
                  <a:outerShdw blurRad="38100" dist="38100" dir="2700000" algn="tl">
                    <a:srgbClr val="000000">
                      <a:alpha val="43137"/>
                    </a:srgbClr>
                  </a:outerShdw>
                </a:effectLst>
                <a:latin typeface="Segoe Print" pitchFamily="2" charset="0"/>
              </a:rPr>
              <a:t>States</a:t>
            </a:r>
          </a:p>
        </p:txBody>
      </p:sp>
      <p:sp>
        <p:nvSpPr>
          <p:cNvPr id="57347" name="Rectangle 3"/>
          <p:cNvSpPr>
            <a:spLocks noGrp="1" noChangeArrowheads="1"/>
          </p:cNvSpPr>
          <p:nvPr>
            <p:ph idx="1"/>
          </p:nvPr>
        </p:nvSpPr>
        <p:spPr>
          <a:xfrm>
            <a:off x="381000" y="1295400"/>
            <a:ext cx="8229600" cy="4937760"/>
          </a:xfrm>
        </p:spPr>
        <p:txBody>
          <a:bodyPr>
            <a:normAutofit lnSpcReduction="10000"/>
          </a:bodyPr>
          <a:lstStyle/>
          <a:p>
            <a:pPr eaLnBrk="1" hangingPunct="1">
              <a:lnSpc>
                <a:spcPct val="90000"/>
              </a:lnSpc>
            </a:pPr>
            <a:r>
              <a:rPr lang="en-US" dirty="0" smtClean="0"/>
              <a:t>31- Governors Popularly Elected </a:t>
            </a:r>
          </a:p>
          <a:p>
            <a:pPr eaLnBrk="1" hangingPunct="1">
              <a:lnSpc>
                <a:spcPct val="90000"/>
              </a:lnSpc>
            </a:pPr>
            <a:r>
              <a:rPr lang="en-US" dirty="0" smtClean="0"/>
              <a:t>6 year term, but can never serve a second term</a:t>
            </a:r>
          </a:p>
          <a:p>
            <a:pPr eaLnBrk="1" hangingPunct="1">
              <a:lnSpc>
                <a:spcPct val="90000"/>
              </a:lnSpc>
            </a:pPr>
            <a:r>
              <a:rPr lang="en-US" dirty="0" smtClean="0"/>
              <a:t>Every governor from PRI (1929-1989)</a:t>
            </a:r>
          </a:p>
          <a:p>
            <a:pPr>
              <a:lnSpc>
                <a:spcPct val="90000"/>
              </a:lnSpc>
            </a:pPr>
            <a:r>
              <a:rPr lang="en-US" dirty="0"/>
              <a:t>President can </a:t>
            </a:r>
            <a:r>
              <a:rPr lang="en-US" dirty="0" smtClean="0"/>
              <a:t>                                                                      have </a:t>
            </a:r>
            <a:r>
              <a:rPr lang="en-US" dirty="0"/>
              <a:t>Senate </a:t>
            </a:r>
            <a:r>
              <a:rPr lang="en-US" dirty="0" smtClean="0"/>
              <a:t>                                                          remove </a:t>
            </a:r>
            <a:r>
              <a:rPr lang="en-US" dirty="0"/>
              <a:t>governor </a:t>
            </a:r>
            <a:r>
              <a:rPr lang="en-US" dirty="0" smtClean="0"/>
              <a:t>                                                        of </a:t>
            </a:r>
            <a:r>
              <a:rPr lang="en-US" dirty="0"/>
              <a:t>any State in </a:t>
            </a:r>
            <a:r>
              <a:rPr lang="en-US" dirty="0" smtClean="0"/>
              <a:t>                                                          which </a:t>
            </a:r>
            <a:r>
              <a:rPr lang="en-US" dirty="0"/>
              <a:t>law and </a:t>
            </a:r>
            <a:r>
              <a:rPr lang="en-US" dirty="0" smtClean="0"/>
              <a:t>                                                                   order </a:t>
            </a:r>
            <a:r>
              <a:rPr lang="en-US" dirty="0"/>
              <a:t>cannot </a:t>
            </a:r>
            <a:r>
              <a:rPr lang="en-US" dirty="0" smtClean="0"/>
              <a:t>be                                                          </a:t>
            </a:r>
            <a:r>
              <a:rPr lang="en-US" dirty="0"/>
              <a:t>maintained</a:t>
            </a:r>
          </a:p>
          <a:p>
            <a:pPr lvl="1">
              <a:lnSpc>
                <a:spcPct val="90000"/>
              </a:lnSpc>
            </a:pPr>
            <a:r>
              <a:rPr lang="en-US" dirty="0"/>
              <a:t>President then </a:t>
            </a:r>
            <a:r>
              <a:rPr lang="en-US" dirty="0" smtClean="0"/>
              <a:t>                                                                       appoints </a:t>
            </a:r>
            <a:r>
              <a:rPr lang="en-US" dirty="0"/>
              <a:t>interim </a:t>
            </a:r>
            <a:r>
              <a:rPr lang="en-US" dirty="0" smtClean="0"/>
              <a:t>                                                               governor </a:t>
            </a:r>
            <a:r>
              <a:rPr lang="en-US" dirty="0"/>
              <a:t>to </a:t>
            </a:r>
            <a:r>
              <a:rPr lang="en-US" dirty="0" smtClean="0"/>
              <a:t>finish                                                                   </a:t>
            </a:r>
            <a:r>
              <a:rPr lang="en-US" dirty="0"/>
              <a:t>term</a:t>
            </a:r>
          </a:p>
          <a:p>
            <a:pPr eaLnBrk="1" hangingPunct="1">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3235083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153400" cy="5547852"/>
          </a:xfrm>
        </p:spPr>
        <p:txBody>
          <a:bodyPr>
            <a:normAutofit/>
          </a:bodyPr>
          <a:lstStyle/>
          <a:p>
            <a:r>
              <a:rPr lang="en-US" dirty="0" smtClean="0"/>
              <a:t>President is Head of State/</a:t>
            </a:r>
            <a:r>
              <a:rPr lang="en-US" dirty="0" err="1" smtClean="0"/>
              <a:t>Govt</a:t>
            </a:r>
            <a:endParaRPr lang="en-US" dirty="0" smtClean="0"/>
          </a:p>
          <a:p>
            <a:r>
              <a:rPr lang="en-US" dirty="0" smtClean="0"/>
              <a:t>No V.P.</a:t>
            </a:r>
          </a:p>
          <a:p>
            <a:r>
              <a:rPr lang="en-US" dirty="0" smtClean="0"/>
              <a:t>Current President:  </a:t>
            </a:r>
            <a:r>
              <a:rPr lang="en-US" b="1" dirty="0" smtClean="0">
                <a:solidFill>
                  <a:srgbClr val="FF0000"/>
                </a:solidFill>
              </a:rPr>
              <a:t>Enrique Pena                                    Nieto </a:t>
            </a:r>
            <a:r>
              <a:rPr lang="en-US" dirty="0" smtClean="0"/>
              <a:t>(2012)</a:t>
            </a:r>
          </a:p>
          <a:p>
            <a:r>
              <a:rPr lang="en-US" dirty="0" smtClean="0"/>
              <a:t>Serve 1 six year term only – </a:t>
            </a:r>
            <a:r>
              <a:rPr lang="en-US" b="1" dirty="0" err="1" smtClean="0">
                <a:solidFill>
                  <a:srgbClr val="FF0000"/>
                </a:solidFill>
              </a:rPr>
              <a:t>Sexenio</a:t>
            </a:r>
            <a:endParaRPr lang="en-US" b="1" dirty="0" smtClean="0">
              <a:solidFill>
                <a:srgbClr val="FF0000"/>
              </a:solidFill>
            </a:endParaRPr>
          </a:p>
          <a:p>
            <a:r>
              <a:rPr lang="en-US" dirty="0" smtClean="0"/>
              <a:t>Directly elected, simple majority </a:t>
            </a:r>
            <a:r>
              <a:rPr lang="en-US" sz="2000" b="1" dirty="0" smtClean="0">
                <a:latin typeface="Segoe Print" panose="02000600000000000000" pitchFamily="2" charset="0"/>
              </a:rPr>
              <a:t>(FPTP, no run-off, Nieto won with about 1/3 of vote)</a:t>
            </a:r>
          </a:p>
          <a:p>
            <a:r>
              <a:rPr lang="en-US" dirty="0" smtClean="0"/>
              <a:t>Until </a:t>
            </a:r>
            <a:r>
              <a:rPr lang="en-US" dirty="0"/>
              <a:t>1990s, incumbent selected next presidential candidate </a:t>
            </a:r>
            <a:r>
              <a:rPr lang="en-US" dirty="0" smtClean="0"/>
              <a:t>(</a:t>
            </a:r>
            <a:r>
              <a:rPr lang="en-US" dirty="0" err="1" smtClean="0"/>
              <a:t>dedazo</a:t>
            </a:r>
            <a:r>
              <a:rPr lang="en-US" dirty="0" smtClean="0"/>
              <a:t>)</a:t>
            </a:r>
          </a:p>
          <a:p>
            <a:endParaRPr lang="en-US" dirty="0" smtClean="0"/>
          </a:p>
        </p:txBody>
      </p:sp>
      <p:pic>
        <p:nvPicPr>
          <p:cNvPr id="2050" name="Picture 2" descr="http://kstp.com/kstpImages/repository/2012-12/c_mexican_president_pena_niet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1719"/>
            <a:ext cx="3304531" cy="2476584"/>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r>
              <a:rPr lang="en-US" dirty="0"/>
              <a:t>Presidential </a:t>
            </a:r>
            <a:r>
              <a:rPr lang="en-US" dirty="0" smtClean="0"/>
              <a:t>Powers – Very Strong</a:t>
            </a:r>
            <a:endParaRPr lang="en-US" dirty="0"/>
          </a:p>
          <a:p>
            <a:pPr lvl="1"/>
            <a:r>
              <a:rPr lang="en-US" dirty="0"/>
              <a:t>Initiate legislation by introducing bills into either </a:t>
            </a:r>
            <a:r>
              <a:rPr lang="en-US" dirty="0" smtClean="0"/>
              <a:t>house (90%)</a:t>
            </a:r>
            <a:endParaRPr lang="en-US" dirty="0"/>
          </a:p>
          <a:p>
            <a:pPr lvl="1"/>
            <a:r>
              <a:rPr lang="en-US" dirty="0"/>
              <a:t>Assign legislative priorities</a:t>
            </a:r>
          </a:p>
          <a:p>
            <a:pPr lvl="1"/>
            <a:r>
              <a:rPr lang="en-US" dirty="0" smtClean="0"/>
              <a:t>Extensive appointment powers</a:t>
            </a:r>
          </a:p>
          <a:p>
            <a:pPr lvl="1"/>
            <a:r>
              <a:rPr lang="en-US" dirty="0" smtClean="0"/>
              <a:t>Foreign </a:t>
            </a:r>
            <a:r>
              <a:rPr lang="en-US" dirty="0"/>
              <a:t>policy</a:t>
            </a:r>
          </a:p>
          <a:p>
            <a:pPr lvl="1"/>
            <a:r>
              <a:rPr lang="en-US" dirty="0"/>
              <a:t>Create government agencies</a:t>
            </a:r>
          </a:p>
          <a:p>
            <a:pPr lvl="1"/>
            <a:r>
              <a:rPr lang="en-US" dirty="0"/>
              <a:t>Make policy by decree </a:t>
            </a:r>
          </a:p>
          <a:p>
            <a:pPr lvl="1"/>
            <a:r>
              <a:rPr lang="en-US" dirty="0"/>
              <a:t>Grant pardons</a:t>
            </a:r>
          </a:p>
          <a:p>
            <a:pPr lvl="1"/>
            <a:r>
              <a:rPr lang="en-US" dirty="0" smtClean="0"/>
              <a:t>Names </a:t>
            </a:r>
            <a:r>
              <a:rPr lang="en-US" dirty="0"/>
              <a:t>cabinet and can replace </a:t>
            </a:r>
            <a:r>
              <a:rPr lang="en-US" dirty="0" smtClean="0"/>
              <a:t>them</a:t>
            </a:r>
            <a:endParaRPr lang="en-US" dirty="0"/>
          </a:p>
          <a:p>
            <a:pPr lvl="1"/>
            <a:r>
              <a:rPr lang="en-US" dirty="0"/>
              <a:t>Veto </a:t>
            </a:r>
            <a:r>
              <a:rPr lang="en-US" dirty="0" smtClean="0"/>
              <a:t>legislation</a:t>
            </a:r>
          </a:p>
          <a:p>
            <a:pPr lvl="1"/>
            <a:r>
              <a:rPr lang="en-US" dirty="0"/>
              <a:t>Manages patronage system (informal power</a:t>
            </a:r>
            <a:r>
              <a:rPr lang="en-US" dirty="0" smtClean="0"/>
              <a:t>)</a:t>
            </a:r>
          </a:p>
          <a:p>
            <a:pPr lvl="1"/>
            <a:r>
              <a:rPr lang="en-US" sz="1800" b="1" dirty="0" smtClean="0">
                <a:latin typeface="Segoe Print" panose="02000600000000000000" pitchFamily="2" charset="0"/>
              </a:rPr>
              <a:t>Between 1929-1992, all </a:t>
            </a:r>
            <a:r>
              <a:rPr lang="en-US" sz="1800" b="1" smtClean="0">
                <a:latin typeface="Segoe Print" panose="02000600000000000000" pitchFamily="2" charset="0"/>
              </a:rPr>
              <a:t>presidential legislation </a:t>
            </a:r>
            <a:r>
              <a:rPr lang="en-US" sz="1800" b="1" dirty="0" smtClean="0">
                <a:latin typeface="Segoe Print" panose="02000600000000000000" pitchFamily="2" charset="0"/>
              </a:rPr>
              <a:t>was approved by Mexican Congress (rubber stamp!)</a:t>
            </a:r>
            <a:endParaRPr lang="en-US" sz="1800" b="1" dirty="0">
              <a:latin typeface="Segoe Print" panose="02000600000000000000" pitchFamily="2" charset="0"/>
            </a:endParaRPr>
          </a:p>
          <a:p>
            <a:pPr lvl="1"/>
            <a:endParaRPr lang="en-US" dirty="0"/>
          </a:p>
          <a:p>
            <a:pPr lvl="1"/>
            <a:endParaRPr lang="en-US" dirty="0"/>
          </a:p>
        </p:txBody>
      </p:sp>
    </p:spTree>
    <p:extLst>
      <p:ext uri="{BB962C8B-B14F-4D97-AF65-F5344CB8AC3E}">
        <p14:creationId xmlns:p14="http://schemas.microsoft.com/office/powerpoint/2010/main" val="20712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877528"/>
          </a:xfrm>
        </p:spPr>
        <p:txBody>
          <a:bodyPr>
            <a:normAutofit/>
          </a:bodyPr>
          <a:lstStyle/>
          <a:p>
            <a:r>
              <a:rPr lang="en-US" u="sng" dirty="0" smtClean="0"/>
              <a:t>Discussion Question</a:t>
            </a:r>
            <a:r>
              <a:rPr lang="en-US" dirty="0" smtClean="0"/>
              <a:t>:  </a:t>
            </a:r>
            <a:r>
              <a:rPr lang="en-US" sz="2200" dirty="0" smtClean="0">
                <a:latin typeface="Segoe Print" panose="02000600000000000000" pitchFamily="2" charset="0"/>
              </a:rPr>
              <a:t>How does the role of the Mexican president compare to the Russian president?</a:t>
            </a:r>
            <a:endParaRPr lang="en-US" sz="22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
        <p:nvSpPr>
          <p:cNvPr id="4" name="TextBox 3"/>
          <p:cNvSpPr txBox="1"/>
          <p:nvPr/>
        </p:nvSpPr>
        <p:spPr>
          <a:xfrm>
            <a:off x="6681952" y="2054772"/>
            <a:ext cx="1981200" cy="369332"/>
          </a:xfrm>
          <a:prstGeom prst="rect">
            <a:avLst/>
          </a:prstGeom>
          <a:noFill/>
        </p:spPr>
        <p:txBody>
          <a:bodyPr wrap="square" rtlCol="0">
            <a:spAutoFit/>
          </a:bodyPr>
          <a:lstStyle/>
          <a:p>
            <a:pPr lvl="1"/>
            <a:r>
              <a:rPr lang="en-US" b="1" u="sng" dirty="0" smtClean="0">
                <a:solidFill>
                  <a:srgbClr val="FF0000"/>
                </a:solidFill>
              </a:rPr>
              <a:t>MEXICO:</a:t>
            </a:r>
            <a:endParaRPr lang="en-US" b="1" u="sng" dirty="0">
              <a:solidFill>
                <a:srgbClr val="FF0000"/>
              </a:solidFill>
            </a:endParaRPr>
          </a:p>
        </p:txBody>
      </p:sp>
      <p:sp>
        <p:nvSpPr>
          <p:cNvPr id="5" name="TextBox 4"/>
          <p:cNvSpPr txBox="1"/>
          <p:nvPr/>
        </p:nvSpPr>
        <p:spPr>
          <a:xfrm>
            <a:off x="3584027" y="2052144"/>
            <a:ext cx="1981200" cy="369332"/>
          </a:xfrm>
          <a:prstGeom prst="rect">
            <a:avLst/>
          </a:prstGeom>
          <a:noFill/>
        </p:spPr>
        <p:txBody>
          <a:bodyPr wrap="square" rtlCol="0">
            <a:spAutoFit/>
          </a:bodyPr>
          <a:lstStyle/>
          <a:p>
            <a:pPr lvl="1"/>
            <a:r>
              <a:rPr lang="en-US" b="1" u="sng" dirty="0" smtClean="0">
                <a:solidFill>
                  <a:srgbClr val="FF0000"/>
                </a:solidFill>
              </a:rPr>
              <a:t>BOTH:</a:t>
            </a:r>
            <a:endParaRPr lang="en-US" b="1" u="sng" dirty="0">
              <a:solidFill>
                <a:srgbClr val="FF0000"/>
              </a:solidFill>
            </a:endParaRPr>
          </a:p>
        </p:txBody>
      </p:sp>
      <p:sp>
        <p:nvSpPr>
          <p:cNvPr id="6" name="TextBox 5"/>
          <p:cNvSpPr txBox="1"/>
          <p:nvPr/>
        </p:nvSpPr>
        <p:spPr>
          <a:xfrm>
            <a:off x="381000" y="2052144"/>
            <a:ext cx="1981200" cy="369332"/>
          </a:xfrm>
          <a:prstGeom prst="rect">
            <a:avLst/>
          </a:prstGeom>
          <a:noFill/>
        </p:spPr>
        <p:txBody>
          <a:bodyPr wrap="square" rtlCol="0">
            <a:spAutoFit/>
          </a:bodyPr>
          <a:lstStyle/>
          <a:p>
            <a:pPr lvl="1"/>
            <a:r>
              <a:rPr lang="en-US" b="1" u="sng" dirty="0" smtClean="0">
                <a:solidFill>
                  <a:srgbClr val="FF0000"/>
                </a:solidFill>
              </a:rPr>
              <a:t>RUSSIA:</a:t>
            </a:r>
            <a:endParaRPr lang="en-US" b="1" u="sng" dirty="0">
              <a:solidFill>
                <a:srgbClr val="FF0000"/>
              </a:solidFill>
            </a:endParaRPr>
          </a:p>
        </p:txBody>
      </p:sp>
      <p:cxnSp>
        <p:nvCxnSpPr>
          <p:cNvPr id="8" name="Straight Connector 7"/>
          <p:cNvCxnSpPr/>
          <p:nvPr/>
        </p:nvCxnSpPr>
        <p:spPr>
          <a:xfrm>
            <a:off x="3095297" y="2052144"/>
            <a:ext cx="0" cy="415653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2052144"/>
            <a:ext cx="0" cy="415653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1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2"/>
            <a:ext cx="8153400" cy="1237508"/>
          </a:xfrm>
        </p:spPr>
        <p:txBody>
          <a:bodyPr>
            <a:normAutofit/>
          </a:bodyPr>
          <a:lstStyle/>
          <a:p>
            <a:r>
              <a:rPr lang="en-US" u="sng" dirty="0" smtClean="0"/>
              <a:t>Discussion Question</a:t>
            </a:r>
            <a:r>
              <a:rPr lang="en-US" dirty="0" smtClean="0"/>
              <a:t>:  </a:t>
            </a:r>
            <a:r>
              <a:rPr lang="en-US" sz="2200" dirty="0" smtClean="0">
                <a:latin typeface="Segoe Print" panose="02000600000000000000" pitchFamily="2" charset="0"/>
              </a:rPr>
              <a:t>How does the role of the Mexican president compare to the Russian president?</a:t>
            </a:r>
            <a:endParaRPr lang="en-US" sz="2200" dirty="0">
              <a:latin typeface="Segoe Print" panose="02000600000000000000" pitchFamily="2" charset="0"/>
            </a:endParaRPr>
          </a:p>
          <a:p>
            <a:pPr marL="274320" lvl="1" indent="0">
              <a:buNone/>
            </a:pPr>
            <a:endParaRPr lang="en-US" b="1" u="sng" dirty="0"/>
          </a:p>
          <a:p>
            <a:pPr lvl="1"/>
            <a:endParaRPr lang="en-US" b="1" u="sng" dirty="0" smtClean="0"/>
          </a:p>
          <a:p>
            <a:pPr marL="274320" lvl="1" indent="0">
              <a:buNone/>
            </a:pPr>
            <a:endParaRPr lang="en-US" b="1" u="sng" dirty="0"/>
          </a:p>
          <a:p>
            <a:pPr lvl="1"/>
            <a:endParaRPr lang="en-US" b="1" u="sng" dirty="0" smtClean="0"/>
          </a:p>
        </p:txBody>
      </p:sp>
      <p:sp>
        <p:nvSpPr>
          <p:cNvPr id="4" name="TextBox 3"/>
          <p:cNvSpPr txBox="1"/>
          <p:nvPr/>
        </p:nvSpPr>
        <p:spPr>
          <a:xfrm>
            <a:off x="6705600" y="2424104"/>
            <a:ext cx="1981200" cy="369332"/>
          </a:xfrm>
          <a:prstGeom prst="rect">
            <a:avLst/>
          </a:prstGeom>
          <a:noFill/>
        </p:spPr>
        <p:txBody>
          <a:bodyPr wrap="square" rtlCol="0">
            <a:spAutoFit/>
          </a:bodyPr>
          <a:lstStyle/>
          <a:p>
            <a:pPr lvl="1"/>
            <a:r>
              <a:rPr lang="en-US" b="1" u="sng" dirty="0" smtClean="0">
                <a:solidFill>
                  <a:srgbClr val="FF0000"/>
                </a:solidFill>
              </a:rPr>
              <a:t>MEXICO:</a:t>
            </a:r>
            <a:endParaRPr lang="en-US" b="1" u="sng" dirty="0">
              <a:solidFill>
                <a:srgbClr val="FF0000"/>
              </a:solidFill>
            </a:endParaRPr>
          </a:p>
        </p:txBody>
      </p:sp>
      <p:sp>
        <p:nvSpPr>
          <p:cNvPr id="5" name="TextBox 4"/>
          <p:cNvSpPr txBox="1"/>
          <p:nvPr/>
        </p:nvSpPr>
        <p:spPr>
          <a:xfrm>
            <a:off x="3578772" y="2463829"/>
            <a:ext cx="1981200" cy="369332"/>
          </a:xfrm>
          <a:prstGeom prst="rect">
            <a:avLst/>
          </a:prstGeom>
          <a:noFill/>
        </p:spPr>
        <p:txBody>
          <a:bodyPr wrap="square" rtlCol="0">
            <a:spAutoFit/>
          </a:bodyPr>
          <a:lstStyle/>
          <a:p>
            <a:pPr lvl="1"/>
            <a:r>
              <a:rPr lang="en-US" b="1" u="sng" dirty="0" smtClean="0">
                <a:solidFill>
                  <a:srgbClr val="FF0000"/>
                </a:solidFill>
              </a:rPr>
              <a:t>BOTH:</a:t>
            </a:r>
            <a:endParaRPr lang="en-US" b="1" u="sng" dirty="0">
              <a:solidFill>
                <a:srgbClr val="FF0000"/>
              </a:solidFill>
            </a:endParaRPr>
          </a:p>
        </p:txBody>
      </p:sp>
      <p:sp>
        <p:nvSpPr>
          <p:cNvPr id="6" name="TextBox 5"/>
          <p:cNvSpPr txBox="1"/>
          <p:nvPr/>
        </p:nvSpPr>
        <p:spPr>
          <a:xfrm>
            <a:off x="381000" y="2424104"/>
            <a:ext cx="1981200" cy="369332"/>
          </a:xfrm>
          <a:prstGeom prst="rect">
            <a:avLst/>
          </a:prstGeom>
          <a:noFill/>
        </p:spPr>
        <p:txBody>
          <a:bodyPr wrap="square" rtlCol="0">
            <a:spAutoFit/>
          </a:bodyPr>
          <a:lstStyle/>
          <a:p>
            <a:pPr lvl="1"/>
            <a:r>
              <a:rPr lang="en-US" b="1" u="sng" dirty="0" smtClean="0">
                <a:solidFill>
                  <a:srgbClr val="FF0000"/>
                </a:solidFill>
              </a:rPr>
              <a:t>RUSSIA:</a:t>
            </a:r>
            <a:endParaRPr lang="en-US" b="1" u="sng" dirty="0">
              <a:solidFill>
                <a:srgbClr val="FF0000"/>
              </a:solidFill>
            </a:endParaRPr>
          </a:p>
        </p:txBody>
      </p:sp>
      <p:cxnSp>
        <p:nvCxnSpPr>
          <p:cNvPr id="8" name="Straight Connector 7"/>
          <p:cNvCxnSpPr/>
          <p:nvPr/>
        </p:nvCxnSpPr>
        <p:spPr>
          <a:xfrm>
            <a:off x="3095297" y="2463829"/>
            <a:ext cx="0" cy="37448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48400" y="2463829"/>
            <a:ext cx="0" cy="374484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2793436"/>
            <a:ext cx="2438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Limited to 2 consecutive terms</a:t>
            </a:r>
          </a:p>
          <a:p>
            <a:pPr marL="285750" indent="-285750">
              <a:buFont typeface="Arial" panose="020B0604020202020204" pitchFamily="34" charset="0"/>
              <a:buChar char="•"/>
            </a:pPr>
            <a:r>
              <a:rPr lang="en-US" dirty="0" smtClean="0"/>
              <a:t>Head of State only</a:t>
            </a:r>
          </a:p>
          <a:p>
            <a:pPr marL="285750" indent="-285750">
              <a:buFont typeface="Arial" panose="020B0604020202020204" pitchFamily="34" charset="0"/>
              <a:buChar char="•"/>
            </a:pPr>
            <a:r>
              <a:rPr lang="en-US" dirty="0" smtClean="0"/>
              <a:t>Election is 2 round model</a:t>
            </a:r>
          </a:p>
          <a:p>
            <a:pPr marL="285750" indent="-285750">
              <a:buFont typeface="Arial" panose="020B0604020202020204" pitchFamily="34" charset="0"/>
              <a:buChar char="•"/>
            </a:pPr>
            <a:r>
              <a:rPr lang="en-US" dirty="0" smtClean="0"/>
              <a:t>Weak check of power by legislative branch</a:t>
            </a:r>
          </a:p>
          <a:p>
            <a:pPr marL="285750" indent="-285750">
              <a:buFont typeface="Arial" panose="020B0604020202020204" pitchFamily="34" charset="0"/>
              <a:buChar char="•"/>
            </a:pPr>
            <a:r>
              <a:rPr lang="en-US" dirty="0" smtClean="0"/>
              <a:t>Can dissolve Duma</a:t>
            </a:r>
            <a:endParaRPr lang="en-US" dirty="0"/>
          </a:p>
        </p:txBody>
      </p:sp>
      <p:sp>
        <p:nvSpPr>
          <p:cNvPr id="12" name="TextBox 11"/>
          <p:cNvSpPr txBox="1"/>
          <p:nvPr/>
        </p:nvSpPr>
        <p:spPr>
          <a:xfrm>
            <a:off x="3544613" y="2833161"/>
            <a:ext cx="2438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Directly elected</a:t>
            </a:r>
          </a:p>
          <a:p>
            <a:pPr marL="285750" indent="-285750">
              <a:buFont typeface="Arial" panose="020B0604020202020204" pitchFamily="34" charset="0"/>
              <a:buChar char="•"/>
            </a:pPr>
            <a:r>
              <a:rPr lang="en-US" dirty="0" smtClean="0"/>
              <a:t>6 year terms</a:t>
            </a:r>
          </a:p>
          <a:p>
            <a:pPr marL="285750" indent="-285750">
              <a:buFont typeface="Arial" panose="020B0604020202020204" pitchFamily="34" charset="0"/>
              <a:buChar char="•"/>
            </a:pPr>
            <a:r>
              <a:rPr lang="en-US" dirty="0" smtClean="0"/>
              <a:t>Power has been unchecked by judiciary</a:t>
            </a:r>
          </a:p>
          <a:p>
            <a:pPr marL="285750" indent="-285750">
              <a:buFont typeface="Arial" panose="020B0604020202020204" pitchFamily="34" charset="0"/>
              <a:buChar char="•"/>
            </a:pPr>
            <a:r>
              <a:rPr lang="en-US" dirty="0" smtClean="0"/>
              <a:t>Power of appointments</a:t>
            </a:r>
          </a:p>
          <a:p>
            <a:pPr marL="285750" indent="-285750">
              <a:buFont typeface="Arial" panose="020B0604020202020204" pitchFamily="34" charset="0"/>
              <a:buChar char="•"/>
            </a:pPr>
            <a:r>
              <a:rPr lang="en-US" dirty="0" smtClean="0"/>
              <a:t>Power of decree</a:t>
            </a:r>
          </a:p>
          <a:p>
            <a:pPr marL="285750" indent="-285750">
              <a:buFont typeface="Arial" panose="020B0604020202020204" pitchFamily="34" charset="0"/>
              <a:buChar char="•"/>
            </a:pPr>
            <a:r>
              <a:rPr lang="en-US" dirty="0" smtClean="0"/>
              <a:t>Power to remove governors</a:t>
            </a:r>
            <a:endParaRPr lang="en-US" dirty="0"/>
          </a:p>
        </p:txBody>
      </p:sp>
      <p:sp>
        <p:nvSpPr>
          <p:cNvPr id="13" name="TextBox 12"/>
          <p:cNvSpPr txBox="1"/>
          <p:nvPr/>
        </p:nvSpPr>
        <p:spPr>
          <a:xfrm>
            <a:off x="6477000" y="2833161"/>
            <a:ext cx="2438400" cy="2862322"/>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Sexenio</a:t>
            </a:r>
            <a:r>
              <a:rPr lang="en-US" dirty="0" smtClean="0"/>
              <a:t> – no re-election</a:t>
            </a:r>
          </a:p>
          <a:p>
            <a:pPr marL="285750" indent="-285750">
              <a:buFont typeface="Arial" panose="020B0604020202020204" pitchFamily="34" charset="0"/>
              <a:buChar char="•"/>
            </a:pPr>
            <a:r>
              <a:rPr lang="en-US" dirty="0" smtClean="0"/>
              <a:t>Head of State and Head of Gov’t</a:t>
            </a:r>
          </a:p>
          <a:p>
            <a:pPr marL="285750" indent="-285750">
              <a:buFont typeface="Arial" panose="020B0604020202020204" pitchFamily="34" charset="0"/>
              <a:buChar char="•"/>
            </a:pPr>
            <a:r>
              <a:rPr lang="en-US" dirty="0" smtClean="0"/>
              <a:t>Election is simple majority (plurality)</a:t>
            </a:r>
          </a:p>
          <a:p>
            <a:pPr marL="285750" indent="-285750">
              <a:buFont typeface="Arial" panose="020B0604020202020204" pitchFamily="34" charset="0"/>
              <a:buChar char="•"/>
            </a:pPr>
            <a:r>
              <a:rPr lang="en-US" dirty="0" smtClean="0"/>
              <a:t>Starting to be challenged by legislature (Congress)</a:t>
            </a:r>
            <a:endParaRPr lang="en-US" dirty="0"/>
          </a:p>
        </p:txBody>
      </p:sp>
    </p:spTree>
    <p:extLst>
      <p:ext uri="{BB962C8B-B14F-4D97-AF65-F5344CB8AC3E}">
        <p14:creationId xmlns:p14="http://schemas.microsoft.com/office/powerpoint/2010/main" val="19237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fade">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fade">
                                      <p:cBhvr>
                                        <p:cTn id="52" dur="500"/>
                                        <p:tgtEl>
                                          <p:spTgt spid="1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fade">
                                      <p:cBhvr>
                                        <p:cTn id="57" dur="500"/>
                                        <p:tgtEl>
                                          <p:spTgt spid="12">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500"/>
                                        <p:tgtEl>
                                          <p:spTgt spid="12">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5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1" end="1"/>
                                            </p:txEl>
                                          </p:spTgt>
                                        </p:tgtEl>
                                        <p:attrNameLst>
                                          <p:attrName>style.visibility</p:attrName>
                                        </p:attrNameLst>
                                      </p:cBhvr>
                                      <p:to>
                                        <p:strVal val="visible"/>
                                      </p:to>
                                    </p:set>
                                    <p:animEffect transition="in" filter="fade">
                                      <p:cBhvr>
                                        <p:cTn id="72" dur="500"/>
                                        <p:tgtEl>
                                          <p:spTgt spid="13">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2" end="2"/>
                                            </p:txEl>
                                          </p:spTgt>
                                        </p:tgtEl>
                                        <p:attrNameLst>
                                          <p:attrName>style.visibility</p:attrName>
                                        </p:attrNameLst>
                                      </p:cBhvr>
                                      <p:to>
                                        <p:strVal val="visible"/>
                                      </p:to>
                                    </p:set>
                                    <p:animEffect transition="in" filter="fade">
                                      <p:cBhvr>
                                        <p:cTn id="77" dur="500"/>
                                        <p:tgtEl>
                                          <p:spTgt spid="13">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3" end="3"/>
                                            </p:txEl>
                                          </p:spTgt>
                                        </p:tgtEl>
                                        <p:attrNameLst>
                                          <p:attrName>style.visibility</p:attrName>
                                        </p:attrNameLst>
                                      </p:cBhvr>
                                      <p:to>
                                        <p:strVal val="visible"/>
                                      </p:to>
                                    </p:set>
                                    <p:animEffect transition="in" filter="fade">
                                      <p:cBhvr>
                                        <p:cTn id="8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quad.com/site/images/stories/pem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3301" y="4267200"/>
            <a:ext cx="3310699" cy="21990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Executive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r>
              <a:rPr lang="en-US" dirty="0" smtClean="0"/>
              <a:t>Bureaucracy</a:t>
            </a:r>
          </a:p>
          <a:p>
            <a:pPr lvl="1"/>
            <a:r>
              <a:rPr lang="en-US" dirty="0" smtClean="0"/>
              <a:t>Huge - 1.5 </a:t>
            </a:r>
            <a:r>
              <a:rPr lang="en-US" dirty="0"/>
              <a:t>million </a:t>
            </a:r>
            <a:r>
              <a:rPr lang="en-US" dirty="0" smtClean="0"/>
              <a:t>people (most in Mexico City)</a:t>
            </a:r>
          </a:p>
          <a:p>
            <a:pPr lvl="1"/>
            <a:r>
              <a:rPr lang="en-US" dirty="0" smtClean="0"/>
              <a:t>Patronage driven</a:t>
            </a:r>
            <a:endParaRPr lang="en-US" dirty="0"/>
          </a:p>
          <a:p>
            <a:pPr lvl="1"/>
            <a:r>
              <a:rPr lang="en-US" dirty="0"/>
              <a:t>Lower level people are guaranteed jobs</a:t>
            </a:r>
          </a:p>
          <a:p>
            <a:pPr lvl="1"/>
            <a:r>
              <a:rPr lang="en-US" dirty="0"/>
              <a:t>Higher level only allowed to stay in office as long as their superiors have confidence in them (confidence </a:t>
            </a:r>
            <a:r>
              <a:rPr lang="en-US" dirty="0" smtClean="0"/>
              <a:t>employees)</a:t>
            </a:r>
          </a:p>
          <a:p>
            <a:r>
              <a:rPr lang="en-US" b="1" dirty="0" err="1" smtClean="0">
                <a:solidFill>
                  <a:srgbClr val="FF0000"/>
                </a:solidFill>
              </a:rPr>
              <a:t>Parastatal</a:t>
            </a:r>
            <a:r>
              <a:rPr lang="en-US" b="1" dirty="0" smtClean="0">
                <a:solidFill>
                  <a:srgbClr val="FF0000"/>
                </a:solidFill>
              </a:rPr>
              <a:t> </a:t>
            </a:r>
            <a:r>
              <a:rPr lang="en-US" dirty="0" smtClean="0"/>
              <a:t>Sector</a:t>
            </a:r>
          </a:p>
          <a:p>
            <a:pPr lvl="1"/>
            <a:r>
              <a:rPr lang="en-US" dirty="0" smtClean="0"/>
              <a:t>A government-owned corporation or agency</a:t>
            </a:r>
          </a:p>
          <a:p>
            <a:pPr lvl="1"/>
            <a:r>
              <a:rPr lang="en-US" dirty="0" smtClean="0"/>
              <a:t>Produce goods/services usually carried out                                         by private individuals in other countries                             (ex: PEMEX)</a:t>
            </a:r>
          </a:p>
          <a:p>
            <a:pPr lvl="1"/>
            <a:r>
              <a:rPr lang="en-US" dirty="0" smtClean="0"/>
              <a:t>Huge sector under PRI,  Reforms have                                trimmed # of parastatals</a:t>
            </a:r>
            <a:endParaRPr lang="en-US" dirty="0"/>
          </a:p>
        </p:txBody>
      </p:sp>
    </p:spTree>
    <p:extLst>
      <p:ext uri="{BB962C8B-B14F-4D97-AF65-F5344CB8AC3E}">
        <p14:creationId xmlns:p14="http://schemas.microsoft.com/office/powerpoint/2010/main" val="12179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CC00"/>
                </a:solidFill>
                <a:effectLst>
                  <a:outerShdw blurRad="38100" dist="38100" dir="2700000" algn="tl">
                    <a:srgbClr val="000000">
                      <a:alpha val="43137"/>
                    </a:srgbClr>
                  </a:outerShdw>
                </a:effectLst>
                <a:latin typeface="Segoe Print" pitchFamily="2" charset="0"/>
              </a:rPr>
              <a:t>The Legislature</a:t>
            </a:r>
            <a:endParaRPr lang="en-US" b="1" dirty="0">
              <a:solidFill>
                <a:srgbClr val="00CC0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79871"/>
            <a:ext cx="8153400" cy="5678129"/>
          </a:xfrm>
        </p:spPr>
        <p:txBody>
          <a:bodyPr>
            <a:normAutofit/>
          </a:bodyPr>
          <a:lstStyle/>
          <a:p>
            <a:r>
              <a:rPr lang="en-US" dirty="0" smtClean="0"/>
              <a:t>Congress was under President’s power during dominant rule of PRI </a:t>
            </a:r>
          </a:p>
          <a:p>
            <a:r>
              <a:rPr lang="en-US" b="1" dirty="0" smtClean="0">
                <a:solidFill>
                  <a:srgbClr val="FF0000"/>
                </a:solidFill>
              </a:rPr>
              <a:t>Chamber of Deputies </a:t>
            </a:r>
            <a:r>
              <a:rPr lang="en-US" dirty="0" smtClean="0"/>
              <a:t>(Lower House)</a:t>
            </a:r>
          </a:p>
          <a:p>
            <a:pPr lvl="1"/>
            <a:r>
              <a:rPr lang="en-US" dirty="0" smtClean="0"/>
              <a:t>500 members</a:t>
            </a:r>
          </a:p>
          <a:p>
            <a:pPr lvl="1"/>
            <a:r>
              <a:rPr lang="en-US" dirty="0" smtClean="0"/>
              <a:t>Directly elected, 3 </a:t>
            </a:r>
            <a:r>
              <a:rPr lang="en-US" dirty="0" err="1" smtClean="0"/>
              <a:t>yr</a:t>
            </a:r>
            <a:r>
              <a:rPr lang="en-US" dirty="0" smtClean="0"/>
              <a:t> terms, no                                         consecutive terms</a:t>
            </a:r>
          </a:p>
          <a:p>
            <a:pPr lvl="1"/>
            <a:r>
              <a:rPr lang="en-US" dirty="0" smtClean="0"/>
              <a:t>300 SMD,  200 PR</a:t>
            </a:r>
          </a:p>
          <a:p>
            <a:r>
              <a:rPr lang="en-US" b="1" dirty="0" smtClean="0">
                <a:solidFill>
                  <a:srgbClr val="FF0000"/>
                </a:solidFill>
              </a:rPr>
              <a:t>Senate </a:t>
            </a:r>
            <a:r>
              <a:rPr lang="en-US" dirty="0" smtClean="0"/>
              <a:t>(Upper House)</a:t>
            </a:r>
          </a:p>
          <a:p>
            <a:pPr lvl="1"/>
            <a:r>
              <a:rPr lang="en-US" dirty="0" smtClean="0"/>
              <a:t>128 members</a:t>
            </a:r>
          </a:p>
          <a:p>
            <a:pPr lvl="1"/>
            <a:r>
              <a:rPr lang="en-US" dirty="0" smtClean="0"/>
              <a:t>Directly elected, 6 </a:t>
            </a:r>
            <a:r>
              <a:rPr lang="en-US" dirty="0" err="1" smtClean="0"/>
              <a:t>yr</a:t>
            </a:r>
            <a:r>
              <a:rPr lang="en-US" dirty="0" smtClean="0"/>
              <a:t> terms, no consecutive terms</a:t>
            </a:r>
          </a:p>
          <a:p>
            <a:pPr lvl="1"/>
            <a:r>
              <a:rPr lang="en-US" dirty="0" smtClean="0"/>
              <a:t>3 senators from each state + fed district (FPTP – 2 majority, 1 next highest vote)/Rest PR</a:t>
            </a:r>
          </a:p>
        </p:txBody>
      </p:sp>
      <p:pic>
        <p:nvPicPr>
          <p:cNvPr id="5124" name="Picture 4" descr="http://t2.gstatic.com/images?q=tbn:ANd9GcRbctDafUyhRjgRNghCdifOcqlQNEpvfn7q0Rmyu5coFZgVG0HmIwMt0xNp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43340"/>
            <a:ext cx="3513873" cy="223837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0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2">
      <a:dk1>
        <a:sysClr val="windowText" lastClr="000000"/>
      </a:dk1>
      <a:lt1>
        <a:sysClr val="window" lastClr="FFFFFF"/>
      </a:lt1>
      <a:dk2>
        <a:srgbClr val="464653"/>
      </a:dk2>
      <a:lt2>
        <a:srgbClr val="DDE9EC"/>
      </a:lt2>
      <a:accent1>
        <a:srgbClr val="5BCA10"/>
      </a:accent1>
      <a:accent2>
        <a:srgbClr val="FF0000"/>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5661</TotalTime>
  <Words>1950</Words>
  <Application>Microsoft Office PowerPoint</Application>
  <PresentationFormat>On-screen Show (4:3)</PresentationFormat>
  <Paragraphs>262</Paragraphs>
  <Slides>20</Slides>
  <Notes>20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Bookman Old Style</vt:lpstr>
      <vt:lpstr>Calibri</vt:lpstr>
      <vt:lpstr>Gill Sans MT</vt:lpstr>
      <vt:lpstr>Segoe Print</vt:lpstr>
      <vt:lpstr>Times New Roman</vt:lpstr>
      <vt:lpstr>Tw Cen MT Condensed Extra Bold</vt:lpstr>
      <vt:lpstr>Wingdings</vt:lpstr>
      <vt:lpstr>Wingdings 3</vt:lpstr>
      <vt:lpstr>Origin</vt:lpstr>
      <vt:lpstr>MEXICO </vt:lpstr>
      <vt:lpstr>The Basics</vt:lpstr>
      <vt:lpstr>States</vt:lpstr>
      <vt:lpstr>The Executive</vt:lpstr>
      <vt:lpstr>The Executive</vt:lpstr>
      <vt:lpstr>The Executive</vt:lpstr>
      <vt:lpstr>The Executive</vt:lpstr>
      <vt:lpstr>The Executive</vt:lpstr>
      <vt:lpstr>The Legislature</vt:lpstr>
      <vt:lpstr>The Legislature</vt:lpstr>
      <vt:lpstr>The Judiciary</vt:lpstr>
      <vt:lpstr>The Military</vt:lpstr>
      <vt:lpstr>Political Parties</vt:lpstr>
      <vt:lpstr>Political Parties</vt:lpstr>
      <vt:lpstr>Political Parties</vt:lpstr>
      <vt:lpstr>Political Parties</vt:lpstr>
      <vt:lpstr>Electoral Reforms</vt:lpstr>
      <vt:lpstr>Electoral Reforms</vt:lpstr>
      <vt:lpstr>PowerPoint Presentation</vt:lpstr>
      <vt:lpstr>Media</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Phelan, James</cp:lastModifiedBy>
  <cp:revision>378</cp:revision>
  <cp:lastPrinted>2015-10-27T12:53:21Z</cp:lastPrinted>
  <dcterms:created xsi:type="dcterms:W3CDTF">2011-12-23T02:33:30Z</dcterms:created>
  <dcterms:modified xsi:type="dcterms:W3CDTF">2019-07-16T15:43:57Z</dcterms:modified>
</cp:coreProperties>
</file>