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handoutMasterIdLst>
    <p:handoutMasterId r:id="rId20"/>
  </p:handoutMasterIdLst>
  <p:sldIdLst>
    <p:sldId id="298" r:id="rId2"/>
    <p:sldId id="299" r:id="rId3"/>
    <p:sldId id="301" r:id="rId4"/>
    <p:sldId id="313" r:id="rId5"/>
    <p:sldId id="314" r:id="rId6"/>
    <p:sldId id="302" r:id="rId7"/>
    <p:sldId id="304" r:id="rId8"/>
    <p:sldId id="303" r:id="rId9"/>
    <p:sldId id="315" r:id="rId10"/>
    <p:sldId id="305" r:id="rId11"/>
    <p:sldId id="306" r:id="rId12"/>
    <p:sldId id="307" r:id="rId13"/>
    <p:sldId id="308" r:id="rId14"/>
    <p:sldId id="309" r:id="rId15"/>
    <p:sldId id="310" r:id="rId16"/>
    <p:sldId id="312" r:id="rId17"/>
    <p:sldId id="300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9147" autoAdjust="0"/>
  </p:normalViewPr>
  <p:slideViewPr>
    <p:cSldViewPr>
      <p:cViewPr varScale="1">
        <p:scale>
          <a:sx n="41" d="100"/>
          <a:sy n="41" d="100"/>
        </p:scale>
        <p:origin x="135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-852" y="13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F7336-11F8-4F8B-A7A2-44A5725098BE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E5B27-4F7A-4757-93F8-7C627476A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94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99F20-E8CE-4368-A8AE-C7C389E0B789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60029-694B-4343-B33B-1127069C4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88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Revolution</a:t>
            </a:r>
            <a:r>
              <a:rPr lang="en-US" sz="1200" b="1" baseline="0" dirty="0" smtClean="0"/>
              <a:t> of 1910</a:t>
            </a:r>
            <a:endParaRPr lang="en-US" sz="1200" b="1" dirty="0" smtClean="0"/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 err="1" smtClean="0"/>
              <a:t>Díaz</a:t>
            </a:r>
            <a:r>
              <a:rPr lang="en-US" sz="1200" dirty="0" smtClean="0"/>
              <a:t> promised to retire and open election for president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 smtClean="0"/>
              <a:t>1910 Madero presented</a:t>
            </a:r>
            <a:r>
              <a:rPr lang="en-US" sz="1200" baseline="0" dirty="0" smtClean="0"/>
              <a:t> himself as a candidate (backed by reformers)</a:t>
            </a:r>
            <a:endParaRPr lang="en-US" sz="1200" dirty="0" smtClean="0"/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 err="1" smtClean="0"/>
              <a:t>Díaz</a:t>
            </a:r>
            <a:r>
              <a:rPr lang="en-US" sz="1200" dirty="0" smtClean="0"/>
              <a:t> cancelled election due to increasing opposition, but it was too late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 err="1" smtClean="0"/>
              <a:t>Díaz</a:t>
            </a:r>
            <a:r>
              <a:rPr lang="en-US" sz="1200" dirty="0" smtClean="0"/>
              <a:t> forced into exile and Madero elected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Madero resorted to military to suppress other revolutionaries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Madero assassinated (1913)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/>
              <a:t>Revolution turned into Civil War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/>
              <a:t>Rise of patron-client</a:t>
            </a:r>
            <a:r>
              <a:rPr lang="en-US" sz="1200" baseline="0" dirty="0" smtClean="0"/>
              <a:t> system under caudillos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baseline="0" dirty="0" smtClean="0"/>
              <a:t>Zapata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 smtClean="0"/>
              <a:t>A peasant revolt had roots in legislation that made it easy for wealthy landowners to claim lands of peasant villagers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 smtClean="0"/>
              <a:t>Villagers joined forces under Zapata</a:t>
            </a:r>
            <a:endParaRPr lang="en-US" sz="1200" dirty="0" smtClean="0"/>
          </a:p>
          <a:p>
            <a:endParaRPr lang="en-US" sz="120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/>
              <a:t>Women do not get the right to vote in national elections until 1958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Calles and the PRI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1929, Calles brought together many of the most powerful contenders for leadership to create a political party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Plan</a:t>
            </a:r>
            <a:r>
              <a:rPr lang="en-US" baseline="0" dirty="0" smtClean="0"/>
              <a:t> was to bring all caudillos under one big political party – intended to bring stability through agreement to “pass around” the power from one leader to the next as presidency changed hands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Each </a:t>
            </a:r>
            <a:r>
              <a:rPr lang="en-US" baseline="0" dirty="0" err="1" smtClean="0"/>
              <a:t>pres</a:t>
            </a:r>
            <a:r>
              <a:rPr lang="en-US" baseline="0" dirty="0" smtClean="0"/>
              <a:t> would have only 1 6yr term, other leaders would be given major positions in </a:t>
            </a:r>
            <a:r>
              <a:rPr lang="en-US" baseline="0" dirty="0" err="1" smtClean="0"/>
              <a:t>govt</a:t>
            </a:r>
            <a:endParaRPr lang="en-US" baseline="0" dirty="0" smtClean="0"/>
          </a:p>
          <a:p>
            <a:r>
              <a:rPr lang="en-US" b="1" baseline="0" dirty="0" smtClean="0"/>
              <a:t>Cardenas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Hand picked as a candidate for </a:t>
            </a:r>
            <a:r>
              <a:rPr lang="en-US" baseline="0" dirty="0" err="1" smtClean="0"/>
              <a:t>pres</a:t>
            </a:r>
            <a:r>
              <a:rPr lang="en-US" baseline="0" dirty="0" smtClean="0"/>
              <a:t> by Calles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Sometimes called the “Roosevelt of Mexico”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Gave voice to peasant demands from Revolution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Redistribution of land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1" baseline="0" dirty="0" smtClean="0"/>
              <a:t>land was taken away from big landlord and foreigners and redistributed as </a:t>
            </a:r>
            <a:r>
              <a:rPr lang="en-US" b="1" i="1" baseline="0" dirty="0" err="1" smtClean="0"/>
              <a:t>ejidos</a:t>
            </a:r>
            <a:r>
              <a:rPr lang="en-US" b="1" i="1" baseline="0" dirty="0" smtClean="0"/>
              <a:t> – collective land grants to be worked by the peasants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err="1" smtClean="0"/>
              <a:t>Ejidatario</a:t>
            </a:r>
            <a:r>
              <a:rPr lang="en-US" baseline="0" dirty="0" smtClean="0"/>
              <a:t> – recipient of </a:t>
            </a:r>
            <a:r>
              <a:rPr lang="en-US" baseline="0" dirty="0" err="1" smtClean="0"/>
              <a:t>ejido</a:t>
            </a:r>
            <a:r>
              <a:rPr lang="en-US" baseline="0" dirty="0" smtClean="0"/>
              <a:t> land grant in Mexico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Public works </a:t>
            </a:r>
            <a:r>
              <a:rPr lang="en-US" dirty="0" smtClean="0"/>
              <a:t>– </a:t>
            </a:r>
            <a:r>
              <a:rPr lang="en-US" dirty="0" err="1" smtClean="0"/>
              <a:t>govt</a:t>
            </a:r>
            <a:r>
              <a:rPr lang="en-US" baseline="0" dirty="0" smtClean="0"/>
              <a:t> built roads, provided electricity, created public services that modernized Mexico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Clientelism</a:t>
            </a:r>
            <a:endParaRPr lang="en-US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An</a:t>
            </a:r>
            <a:r>
              <a:rPr lang="en-US" baseline="0" dirty="0" smtClean="0"/>
              <a:t> informal aspect of policy-making in which a power patron (for example, a traditional local boss, </a:t>
            </a:r>
            <a:r>
              <a:rPr lang="en-US" baseline="0" dirty="0" err="1" smtClean="0"/>
              <a:t>govt</a:t>
            </a:r>
            <a:r>
              <a:rPr lang="en-US" baseline="0" dirty="0" smtClean="0"/>
              <a:t> agency, or dominant party) offers resources such as land, contracts, protection, or jobs in return for the support and services (such as labor or votes) of lower status and less powerful clients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Corruption, preferential treatment, and inequality are characteristics of </a:t>
            </a:r>
            <a:r>
              <a:rPr lang="en-US" baseline="0" dirty="0" err="1" smtClean="0"/>
              <a:t>clientelist</a:t>
            </a:r>
            <a:r>
              <a:rPr lang="en-US" baseline="0" dirty="0" smtClean="0"/>
              <a:t> politics</a:t>
            </a:r>
          </a:p>
          <a:p>
            <a:r>
              <a:rPr lang="en-US" b="1" baseline="0" dirty="0" smtClean="0"/>
              <a:t>Neoliberalism: </a:t>
            </a:r>
            <a:r>
              <a:rPr lang="en-US" baseline="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strategy that calls for free markets, balanced budgets, privatization, free trade, and limited </a:t>
            </a:r>
            <a:r>
              <a:rPr lang="en-US" baseline="0" dirty="0" err="1" smtClean="0"/>
              <a:t>govt</a:t>
            </a:r>
            <a:r>
              <a:rPr lang="en-US" baseline="0" dirty="0" smtClean="0"/>
              <a:t> intervention in the economy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Globalization led to greater economic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vulnerablitity</a:t>
            </a:r>
            <a:endParaRPr lang="en-US" baseline="0" dirty="0" smtClean="0"/>
          </a:p>
          <a:p>
            <a:r>
              <a:rPr lang="en-US" baseline="0" dirty="0" smtClean="0"/>
              <a:t>1994 – Mexico’s economy shrank by 6.2%, inflation soared, taxes rose, wages frozen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Why the Change?</a:t>
            </a:r>
          </a:p>
          <a:p>
            <a:pPr eaLnBrk="1" hangingPunct="1">
              <a:buFontTx/>
              <a:buChar char="•"/>
            </a:pPr>
            <a:r>
              <a:rPr lang="en-US" sz="1200" dirty="0" smtClean="0"/>
              <a:t>Mexicans questioned the right of the PRI to monopolize political power</a:t>
            </a:r>
          </a:p>
          <a:p>
            <a:pPr eaLnBrk="1" hangingPunct="1">
              <a:buFontTx/>
              <a:buChar char="•"/>
            </a:pPr>
            <a:r>
              <a:rPr lang="en-US" sz="1200" dirty="0" smtClean="0"/>
              <a:t>Wanted fairer elections, more responsive public officials</a:t>
            </a:r>
          </a:p>
          <a:p>
            <a:pPr eaLnBrk="1" hangingPunct="1">
              <a:buFontTx/>
              <a:buChar char="•"/>
            </a:pPr>
            <a:r>
              <a:rPr lang="en-US" sz="1200" dirty="0" smtClean="0"/>
              <a:t>Demanded the right of opposition parties to compete with the PRI on an equal basis</a:t>
            </a:r>
          </a:p>
          <a:p>
            <a:pPr eaLnBrk="1" hangingPunct="1">
              <a:buFontTx/>
              <a:buChar char="•"/>
            </a:pPr>
            <a:r>
              <a:rPr lang="en-US" sz="1200" dirty="0" smtClean="0"/>
              <a:t>Said the president had too much power and the PRI was corrupt</a:t>
            </a:r>
          </a:p>
          <a:p>
            <a:pPr eaLnBrk="1" hangingPunct="1">
              <a:buFontTx/>
              <a:buChar char="•"/>
            </a:pPr>
            <a:r>
              <a:rPr lang="en-US" sz="1200" dirty="0" smtClean="0"/>
              <a:t>Not ready for change in 1994 when Ernesto Zedillo (PRI) easily won, but by 2000 they had had enough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2006 election was very</a:t>
            </a:r>
            <a:r>
              <a:rPr lang="en-US" baseline="0" dirty="0" smtClean="0"/>
              <a:t> close and questionable.  Contested by </a:t>
            </a:r>
            <a:r>
              <a:rPr lang="en-US" baseline="0" dirty="0" err="1" smtClean="0"/>
              <a:t>Obrador</a:t>
            </a:r>
            <a:r>
              <a:rPr lang="en-US" baseline="0" dirty="0" smtClean="0"/>
              <a:t>.  Presidency suffered from legitimacy issues.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233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89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Geography: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Includes high mountains, coastal plains, high plateaus, fertile valleys, rain forests, and deserts within</a:t>
            </a:r>
            <a:r>
              <a:rPr lang="en-US" baseline="0" dirty="0" smtClean="0"/>
              <a:t> an area about 3x the size of France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Geography: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Includes high mountains, coastal plains, high plateaus, fertile valleys, rain forests, and deserts within</a:t>
            </a:r>
            <a:r>
              <a:rPr lang="en-US" baseline="0" dirty="0" smtClean="0"/>
              <a:t> an area about 3x the size of France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Geography: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Includes high mountains, coastal plains, high plateaus, fertile valleys, rain forests, and deserts within</a:t>
            </a:r>
            <a:r>
              <a:rPr lang="en-US" baseline="0" dirty="0" smtClean="0"/>
              <a:t> an area about 3x the size </a:t>
            </a:r>
            <a:r>
              <a:rPr lang="en-US" baseline="0" smtClean="0"/>
              <a:t>of France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92.7% speak Spanish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5.7% Spanish/Indigenous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.8% Indigenous only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Maquiladoras</a:t>
            </a:r>
            <a:r>
              <a:rPr lang="en-US" dirty="0" smtClean="0"/>
              <a:t>:  factories</a:t>
            </a:r>
            <a:r>
              <a:rPr lang="en-US" baseline="0" dirty="0" smtClean="0"/>
              <a:t> that produce goods for export, often located along the U.S./Mexico border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Independence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Instability – between 1833 and</a:t>
            </a:r>
            <a:r>
              <a:rPr lang="en-US" baseline="0" dirty="0" smtClean="0"/>
              <a:t> 1855, 36 presidential administrations came to power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 many regions local strongmen (caudillos) had more authority than </a:t>
            </a:r>
            <a:r>
              <a:rPr lang="en-US" baseline="0" dirty="0" err="1" smtClean="0"/>
              <a:t>govt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Central</a:t>
            </a:r>
            <a:r>
              <a:rPr lang="en-US" baseline="0" dirty="0" smtClean="0"/>
              <a:t> America rejected rule from Mexico City in 1823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Northern territory of Texan won independence in 1836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Texas became a U.S. state in 1845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1848 – treaty gave New Mexico, Utah, Nevada, Arizona, California, and part of Colorado to US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Porfirio Diaz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Retired</a:t>
            </a:r>
            <a:r>
              <a:rPr lang="en-US" baseline="0" dirty="0" smtClean="0"/>
              <a:t> general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Instituted</a:t>
            </a:r>
            <a:r>
              <a:rPr lang="en-US" baseline="0" dirty="0" smtClean="0"/>
              <a:t> himself as the president of Mexico with a promise he would not serve more than one term…turned in to 34 years</a:t>
            </a:r>
          </a:p>
          <a:p>
            <a:r>
              <a:rPr lang="en-US" b="1" baseline="0" dirty="0" err="1" smtClean="0"/>
              <a:t>Porfiriato</a:t>
            </a:r>
            <a:endParaRPr lang="en-US" b="1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Ruled with </a:t>
            </a:r>
            <a:r>
              <a:rPr lang="en-US" baseline="0" dirty="0" err="1" smtClean="0"/>
              <a:t>cientificos</a:t>
            </a:r>
            <a:r>
              <a:rPr lang="en-US" baseline="0" dirty="0" smtClean="0"/>
              <a:t> – group of young advisors that believed in bringing scientific and economic progress to Mexico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Allowed foreign investment (mostly from US) – period of rapid growth and development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Introduction of wealth did not insure that all would benefit.  Many of elite became quite wealthy, but most people in Mexico remained poor.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26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9F8B829-D395-4259-9DFB-68B08025CFF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9F8B829-D395-4259-9DFB-68B08025CFF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9F8B829-D395-4259-9DFB-68B08025CFF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localhost\Users\bcartwright\.Trash\1-15%20National%20Anthem%20of%20England%2013-09-34.m4a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 Condensed Extra Bold" pitchFamily="34" charset="0"/>
              </a:rPr>
              <a:t>MEXICO</a:t>
            </a:r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 Condensed Extra Bold" pitchFamily="34" charset="0"/>
              </a:rPr>
              <a:t/>
            </a:r>
            <a:b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 Condensed Extra Bold" pitchFamily="34" charset="0"/>
              </a:rPr>
            </a:b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itchFamily="2" charset="0"/>
              </a:rPr>
              <a:t>Part 1:  The Making of the Modern State</a:t>
            </a:r>
            <a:endParaRPr lang="en-US" sz="2400" dirty="0">
              <a:solidFill>
                <a:srgbClr val="FF0000"/>
              </a:solidFill>
              <a:latin typeface="Segoe Print" pitchFamily="2" charset="0"/>
            </a:endParaRPr>
          </a:p>
          <a:p>
            <a:endParaRPr lang="en-US" dirty="0"/>
          </a:p>
        </p:txBody>
      </p:sp>
      <p:pic>
        <p:nvPicPr>
          <p:cNvPr id="7" name="1-15 National Anthem of England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61425" y="6575425"/>
            <a:ext cx="282575" cy="282575"/>
          </a:xfrm>
          <a:prstGeom prst="rect">
            <a:avLst/>
          </a:prstGeom>
        </p:spPr>
      </p:pic>
      <p:pic>
        <p:nvPicPr>
          <p:cNvPr id="2" name="Picture 2" descr="http://www.mapsofworld.com/images/world-countries-flags/mexico-fla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679"/>
            <a:ext cx="3810000" cy="258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petroleumworld.com/imagesjul2004/Mexico_PRI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194" y="274414"/>
            <a:ext cx="3655206" cy="259519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27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8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History – The Revolution 0f 1910 </a:t>
            </a:r>
            <a:endParaRPr lang="en-US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001000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Revolution of 1910 - Reformers End Dictatorship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Revolution </a:t>
            </a:r>
            <a:r>
              <a:rPr lang="en-US" sz="2800" dirty="0"/>
              <a:t>turned into </a:t>
            </a:r>
            <a:r>
              <a:rPr lang="en-US" sz="2800" dirty="0" smtClean="0"/>
              <a:t>                                                   Civil War</a:t>
            </a:r>
          </a:p>
          <a:p>
            <a:pPr lvl="1">
              <a:lnSpc>
                <a:spcPct val="90000"/>
              </a:lnSpc>
            </a:pPr>
            <a:r>
              <a:rPr lang="en-US" sz="2500" b="1" dirty="0" smtClean="0">
                <a:solidFill>
                  <a:srgbClr val="FF0000"/>
                </a:solidFill>
              </a:rPr>
              <a:t>Caudillos</a:t>
            </a:r>
            <a:r>
              <a:rPr lang="en-US" sz="2500" dirty="0" smtClean="0"/>
              <a:t> (political/military                                             strongmen) challenged one                                        another for power</a:t>
            </a:r>
          </a:p>
          <a:p>
            <a:pPr lvl="1">
              <a:lnSpc>
                <a:spcPct val="90000"/>
              </a:lnSpc>
            </a:pPr>
            <a:r>
              <a:rPr lang="en-US" sz="2500" b="1" dirty="0" err="1" smtClean="0"/>
              <a:t>Emiliano</a:t>
            </a:r>
            <a:r>
              <a:rPr lang="en-US" sz="2500" b="1" dirty="0" smtClean="0"/>
              <a:t> Zapata </a:t>
            </a:r>
            <a:r>
              <a:rPr lang="en-US" sz="2500" dirty="0" smtClean="0"/>
              <a:t>led peasant                                  revolt (central/southern states)</a:t>
            </a:r>
          </a:p>
          <a:p>
            <a:pPr lvl="2">
              <a:lnSpc>
                <a:spcPct val="90000"/>
              </a:lnSpc>
            </a:pPr>
            <a:r>
              <a:rPr lang="en-US" sz="2200" dirty="0" smtClean="0"/>
              <a:t>His manifesto became cornerstone                                         of radical agrarian reform </a:t>
            </a:r>
          </a:p>
          <a:p>
            <a:pPr lvl="1">
              <a:lnSpc>
                <a:spcPct val="90000"/>
              </a:lnSpc>
            </a:pPr>
            <a:r>
              <a:rPr lang="en-US" sz="2500" dirty="0" smtClean="0"/>
              <a:t>Francisco (</a:t>
            </a:r>
            <a:r>
              <a:rPr lang="en-US" sz="2500" dirty="0" err="1" smtClean="0"/>
              <a:t>Pancho</a:t>
            </a:r>
            <a:r>
              <a:rPr lang="en-US" sz="2500" dirty="0" smtClean="0"/>
              <a:t>) Villa in the north</a:t>
            </a:r>
          </a:p>
          <a:p>
            <a:pPr lvl="2">
              <a:lnSpc>
                <a:spcPct val="90000"/>
              </a:lnSpc>
            </a:pPr>
            <a:r>
              <a:rPr lang="en-US" sz="2200" dirty="0" smtClean="0"/>
              <a:t>Combined military/</a:t>
            </a:r>
            <a:r>
              <a:rPr lang="en-US" sz="2200" dirty="0" err="1" smtClean="0"/>
              <a:t>warlordism</a:t>
            </a:r>
            <a:endParaRPr lang="en-US" sz="2200" dirty="0"/>
          </a:p>
        </p:txBody>
      </p:sp>
      <p:pic>
        <p:nvPicPr>
          <p:cNvPr id="5" name="Picture 7" descr="villa-zap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5514" y="2057400"/>
            <a:ext cx="3657600" cy="27432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4065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History – The Constitution of 1917</a:t>
            </a:r>
            <a:endParaRPr lang="en-US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458200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Mexican Constitution of 1917 was forged out of diverse/conflicting factions from Revolution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Guaranteed</a:t>
            </a:r>
            <a:r>
              <a:rPr lang="en-US" sz="2800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sz="2500" dirty="0"/>
              <a:t>agrarian reform, social security, right to organize in unions, minimum wage, eight hour workday, universal secular education, adult male suffrage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Limited the power of foreign investors</a:t>
            </a:r>
          </a:p>
          <a:p>
            <a:pPr lvl="1">
              <a:lnSpc>
                <a:spcPct val="90000"/>
              </a:lnSpc>
            </a:pPr>
            <a:r>
              <a:rPr lang="en-US" sz="2500" dirty="0"/>
              <a:t>Only Mexican citizens/</a:t>
            </a:r>
            <a:r>
              <a:rPr lang="en-US" sz="2500" dirty="0" err="1"/>
              <a:t>govt</a:t>
            </a:r>
            <a:r>
              <a:rPr lang="en-US" sz="2500" dirty="0"/>
              <a:t> could own land or rights to other natural resources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Limited the power of Catholic Church</a:t>
            </a:r>
          </a:p>
          <a:p>
            <a:pPr lvl="1">
              <a:lnSpc>
                <a:spcPct val="90000"/>
              </a:lnSpc>
            </a:pPr>
            <a:r>
              <a:rPr lang="en-US" sz="2500" dirty="0" smtClean="0">
                <a:solidFill>
                  <a:srgbClr val="FF0000"/>
                </a:solidFill>
              </a:rPr>
              <a:t>Anticlericalism </a:t>
            </a:r>
            <a:r>
              <a:rPr lang="en-US" sz="2500" dirty="0" smtClean="0"/>
              <a:t>– opposition to power of churches/clergy in politics</a:t>
            </a:r>
          </a:p>
        </p:txBody>
      </p:sp>
    </p:spTree>
    <p:extLst>
      <p:ext uri="{BB962C8B-B14F-4D97-AF65-F5344CB8AC3E}">
        <p14:creationId xmlns:p14="http://schemas.microsoft.com/office/powerpoint/2010/main" val="209249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87" y="-36871"/>
            <a:ext cx="89154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History – PRI, </a:t>
            </a:r>
            <a:r>
              <a:rPr lang="en-US" b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Sexenio</a:t>
            </a:r>
            <a:r>
              <a:rPr lang="en-US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 &amp; Import Substitution</a:t>
            </a:r>
            <a:endParaRPr lang="en-US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4582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Plutarco Elias Calles (1924-28)</a:t>
            </a:r>
          </a:p>
          <a:p>
            <a:pPr lvl="1"/>
            <a:r>
              <a:rPr lang="en-US" sz="2400" dirty="0" smtClean="0"/>
              <a:t>Establishes the Institutional                                               Revolutionary Party (</a:t>
            </a:r>
            <a:r>
              <a:rPr lang="en-US" sz="2400" b="1" dirty="0" smtClean="0">
                <a:solidFill>
                  <a:srgbClr val="FF0000"/>
                </a:solidFill>
              </a:rPr>
              <a:t>PRI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Each president could have                                                             only 1 six year term - </a:t>
            </a:r>
            <a:r>
              <a:rPr lang="en-US" sz="2400" b="1" dirty="0" err="1" smtClean="0">
                <a:solidFill>
                  <a:srgbClr val="FF0000"/>
                </a:solidFill>
              </a:rPr>
              <a:t>Sexenio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800" dirty="0" err="1" smtClean="0"/>
              <a:t>Lazaro</a:t>
            </a:r>
            <a:r>
              <a:rPr lang="en-US" sz="2800" dirty="0" smtClean="0"/>
              <a:t> </a:t>
            </a:r>
            <a:r>
              <a:rPr lang="en-US" sz="2800" dirty="0"/>
              <a:t>Cardenas </a:t>
            </a:r>
            <a:r>
              <a:rPr lang="en-US" sz="2800" dirty="0" smtClean="0"/>
              <a:t>(1934-40)</a:t>
            </a:r>
            <a:endParaRPr lang="en-US" sz="2800" dirty="0"/>
          </a:p>
          <a:p>
            <a:pPr lvl="1"/>
            <a:r>
              <a:rPr lang="en-US" sz="2400" dirty="0"/>
              <a:t>Land </a:t>
            </a:r>
            <a:r>
              <a:rPr lang="en-US" sz="2400" dirty="0" smtClean="0"/>
              <a:t>reform – </a:t>
            </a:r>
            <a:r>
              <a:rPr lang="en-US" sz="2400" b="1" dirty="0" err="1" smtClean="0">
                <a:solidFill>
                  <a:srgbClr val="FF0000"/>
                </a:solidFill>
              </a:rPr>
              <a:t>Ejidos</a:t>
            </a:r>
            <a:r>
              <a:rPr lang="en-US" sz="2400" dirty="0" smtClean="0"/>
              <a:t> (collective                                                           land grants)</a:t>
            </a:r>
            <a:endParaRPr lang="en-US" sz="2400" dirty="0"/>
          </a:p>
          <a:p>
            <a:pPr lvl="1"/>
            <a:r>
              <a:rPr lang="en-US" sz="2400" dirty="0"/>
              <a:t>Nationalized the oil industry – </a:t>
            </a:r>
            <a:r>
              <a:rPr lang="en-US" sz="2400" b="1" dirty="0">
                <a:solidFill>
                  <a:srgbClr val="FF0000"/>
                </a:solidFill>
              </a:rPr>
              <a:t>PEMEX</a:t>
            </a:r>
          </a:p>
          <a:p>
            <a:pPr lvl="1"/>
            <a:r>
              <a:rPr lang="en-US" sz="2400" dirty="0" smtClean="0"/>
              <a:t>Investments in public works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Import Substitution Industrialization</a:t>
            </a:r>
          </a:p>
          <a:p>
            <a:pPr lvl="2"/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</a:rPr>
              <a:t>Employs high tariffs to protect locally produced goods from foreign competition, </a:t>
            </a:r>
            <a:r>
              <a:rPr lang="en-US" sz="2100" dirty="0" err="1" smtClean="0">
                <a:solidFill>
                  <a:schemeClr val="tx2">
                    <a:lumMod val="75000"/>
                  </a:schemeClr>
                </a:solidFill>
              </a:rPr>
              <a:t>govt</a:t>
            </a: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</a:rPr>
              <a:t> ownership of key industries, </a:t>
            </a:r>
            <a:r>
              <a:rPr lang="en-US" sz="2100" dirty="0" err="1" smtClean="0">
                <a:solidFill>
                  <a:schemeClr val="tx2">
                    <a:lumMod val="75000"/>
                  </a:schemeClr>
                </a:solidFill>
              </a:rPr>
              <a:t>govt</a:t>
            </a: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</a:rPr>
              <a:t> subsidies to domestic industries</a:t>
            </a:r>
          </a:p>
          <a:p>
            <a:pPr lvl="1"/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digitalgroup.info/wordpress/wp-content/uploads/2012/07/pr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38200"/>
            <a:ext cx="3863306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66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History – Rapid Development</a:t>
            </a:r>
            <a:endParaRPr lang="en-US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458200" cy="48768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Clientelism</a:t>
            </a:r>
            <a:r>
              <a:rPr lang="en-US" dirty="0" smtClean="0"/>
              <a:t> </a:t>
            </a:r>
            <a:r>
              <a:rPr lang="en-US" dirty="0"/>
              <a:t>to oil </a:t>
            </a:r>
            <a:r>
              <a:rPr lang="en-US" dirty="0" smtClean="0"/>
              <a:t>(1940-1982)</a:t>
            </a:r>
            <a:endParaRPr lang="en-US" dirty="0"/>
          </a:p>
          <a:p>
            <a:pPr lvl="1"/>
            <a:r>
              <a:rPr lang="en-US" dirty="0"/>
              <a:t>PRI and </a:t>
            </a:r>
            <a:r>
              <a:rPr lang="en-US" dirty="0" smtClean="0"/>
              <a:t>Patronage</a:t>
            </a:r>
          </a:p>
          <a:p>
            <a:pPr lvl="1"/>
            <a:r>
              <a:rPr lang="en-US" dirty="0" smtClean="0"/>
              <a:t>Oil in Gulf of Mexico/fluctuating prices/debt</a:t>
            </a:r>
            <a:endParaRPr lang="en-US" dirty="0"/>
          </a:p>
          <a:p>
            <a:r>
              <a:rPr lang="en-US" dirty="0" smtClean="0"/>
              <a:t>Crisis </a:t>
            </a:r>
            <a:r>
              <a:rPr lang="en-US" dirty="0"/>
              <a:t>and Reform </a:t>
            </a:r>
            <a:r>
              <a:rPr lang="en-US" dirty="0" smtClean="0"/>
              <a:t>(1982 – 2000)</a:t>
            </a:r>
            <a:endParaRPr lang="en-US" dirty="0"/>
          </a:p>
          <a:p>
            <a:pPr lvl="1"/>
            <a:r>
              <a:rPr lang="en-US" dirty="0"/>
              <a:t>Presidents Miguel de la Madrid (1982-1988) and Carlos Salinas (1988-1994) introduce major reversal of the country’s development strategy, </a:t>
            </a:r>
            <a:r>
              <a:rPr lang="en-US" dirty="0" smtClean="0"/>
              <a:t> limiting </a:t>
            </a:r>
            <a:r>
              <a:rPr lang="en-US" dirty="0"/>
              <a:t>the government’s involvement in the economy </a:t>
            </a:r>
          </a:p>
          <a:p>
            <a:pPr lvl="1"/>
            <a:r>
              <a:rPr lang="en-US" dirty="0"/>
              <a:t>From import substitution to </a:t>
            </a:r>
            <a:r>
              <a:rPr lang="en-US" b="1" dirty="0" smtClean="0">
                <a:solidFill>
                  <a:srgbClr val="FF0000"/>
                </a:solidFill>
              </a:rPr>
              <a:t>neoliberalism</a:t>
            </a:r>
          </a:p>
          <a:p>
            <a:pPr lvl="1"/>
            <a:r>
              <a:rPr lang="en-US" dirty="0" smtClean="0"/>
              <a:t>1994 – </a:t>
            </a:r>
            <a:r>
              <a:rPr lang="en-US" b="1" dirty="0" smtClean="0">
                <a:solidFill>
                  <a:srgbClr val="FF0000"/>
                </a:solidFill>
              </a:rPr>
              <a:t>NAFTA</a:t>
            </a:r>
            <a:r>
              <a:rPr lang="en-US" dirty="0" smtClean="0"/>
              <a:t> – committed Mexico, the U.S., and Canada to elimination of trade barriers between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37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History – Instability</a:t>
            </a:r>
            <a:endParaRPr lang="en-US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5334000" cy="4876800"/>
          </a:xfrm>
        </p:spPr>
        <p:txBody>
          <a:bodyPr>
            <a:normAutofit/>
          </a:bodyPr>
          <a:lstStyle/>
          <a:p>
            <a:r>
              <a:rPr lang="en-US" dirty="0"/>
              <a:t>Economic </a:t>
            </a:r>
            <a:r>
              <a:rPr lang="en-US" dirty="0" smtClean="0"/>
              <a:t>Crisis of 1994</a:t>
            </a:r>
            <a:endParaRPr lang="en-US" dirty="0"/>
          </a:p>
          <a:p>
            <a:r>
              <a:rPr lang="en-US" dirty="0" smtClean="0"/>
              <a:t>Rebellion </a:t>
            </a:r>
            <a:r>
              <a:rPr lang="en-US" dirty="0"/>
              <a:t>in Chiapas </a:t>
            </a:r>
            <a:r>
              <a:rPr lang="en-US" dirty="0" smtClean="0"/>
              <a:t>(1994)</a:t>
            </a:r>
          </a:p>
          <a:p>
            <a:pPr lvl="1"/>
            <a:r>
              <a:rPr lang="en-US" dirty="0" smtClean="0"/>
              <a:t>Zapatistas seized 4 towns in southern state of Chiapas</a:t>
            </a:r>
          </a:p>
          <a:p>
            <a:pPr lvl="1"/>
            <a:r>
              <a:rPr lang="en-US" dirty="0" smtClean="0"/>
              <a:t>Demanded land, democracy, indigenous rights, &amp; repeal                                        of NAFTA</a:t>
            </a:r>
          </a:p>
          <a:p>
            <a:r>
              <a:rPr lang="en-US" dirty="0" smtClean="0"/>
              <a:t>Assassination </a:t>
            </a:r>
            <a:r>
              <a:rPr lang="en-US" dirty="0"/>
              <a:t>of Luis </a:t>
            </a:r>
            <a:r>
              <a:rPr lang="en-US" dirty="0" smtClean="0"/>
              <a:t>                         </a:t>
            </a:r>
            <a:r>
              <a:rPr lang="en-US" dirty="0" err="1" smtClean="0"/>
              <a:t>Donaldo</a:t>
            </a:r>
            <a:r>
              <a:rPr lang="en-US" dirty="0" smtClean="0"/>
              <a:t> </a:t>
            </a:r>
            <a:r>
              <a:rPr lang="en-US" dirty="0" err="1"/>
              <a:t>Colosio</a:t>
            </a:r>
            <a:r>
              <a:rPr lang="en-US" dirty="0"/>
              <a:t> (1994), </a:t>
            </a:r>
            <a:r>
              <a:rPr lang="en-US" dirty="0" smtClean="0"/>
              <a:t>                           PRI </a:t>
            </a:r>
            <a:r>
              <a:rPr lang="en-US" dirty="0"/>
              <a:t>candidate for </a:t>
            </a:r>
            <a:r>
              <a:rPr lang="en-US" dirty="0" smtClean="0"/>
              <a:t>                                  President</a:t>
            </a:r>
          </a:p>
        </p:txBody>
      </p:sp>
      <p:sp>
        <p:nvSpPr>
          <p:cNvPr id="4" name="AutoShape 2" descr="data:image/jpeg;base64,/9j/4AAQSkZJRgABAQAAAQABAAD/2wCEAAkGBxQSEhUUEhQVFRUWFxUYGBgVFxYWFxgXFRQWFxUYFBYYHCggGBolHBUUITEhJSkrLi4uFx8zODMsNygtLisBCgoKDg0OGxAQGywkICQsLCwsLCwsLCwsLCwsLCwsLCwsLCwsLCwsLCwsLCwsLCwsLCwsLCwsLCwsLCwsLCwsLP/AABEIALcBEwMBEQACEQEDEQH/xAAcAAAABwEBAAAAAAAAAAAAAAAAAQMEBQYHAgj/xABIEAACAQIDBQUFBQMJCAIDAAABAhEAAwQSIQUGMUFREyJhcYEHMpGhsRQjQsHRUnKyFRZTYmNzkuHwJDNDgqLC0vE0kyWD4v/EABsBAAEFAQEAAAAAAAAAAAAAAAABAgMEBQYH/8QAOREAAgIBAgUBBgQEBQUBAAAAAAECAxEEIQUSMUFRExQiMmFxkRWBobEGM0JSIyTB4fBDYpLR8TT/2gAMAwEAAhEDEQA/ALl/LmFfXtrY6alfjI+VeX+yaiO3KzoPRtj2Y7sbdsEhe1Qk8IcR661DLR2x35X9iOWnn1S/Q827cQDE3wOAvXgI10Fxog16Xp23VD6L9jMn8T+oz8alGAoAC0jFQdIKGKADoHIOKACIpABSgHNNAMmgAiaUA7aFiAOJIFDeFkkrg7JqC6tjratnJcgcIH6flTKpc0cl3i2nVN+EuqQzmpDNQRoBhUCAoEBQKdUAGtIODNIAAKADoBmoew3ADPiMQRJAS0vUTLP9Ermf4mtahCpd93/z7ktcds+RDaGJzXLp6XHHwY1q8NjyUr8v2RsTXw/Q1DYBYYazM5eyTpPuiuG12HqZ48soWKLk8dSTRpGkx/rlVNrHUiax1Bw4T8PrpSB9Qz4mkD8gipPSOn604NkCB0FJmXkMvyZ+/s8uD3cShP8AWsn8nroY8arfWt/k/wDY0Pb5+BM7g4gcL9g+auv609cY076xl+g5cRa7GP7fwbWcTetNBZLjgxMcZ0nlrXYaW2NlMZx6NIxbnmbYwtnlU7IgxTQAKADoFQKBQ5oAE0Ad21kgExJ49KR7bofCKlJRbx8xTEWGtmGEfQ+VJFqXQl1Gms08uSz8hOghCJpQCpQZKbBw8sXP4dB5mq98sLBvcD0ynY7pdF0D3gTvIeoI+Gv50ad7ND/4hh70J+coiqsHOBGgACgAUACgA6ADFABmkHABoAFAjexvHseweTZytABuXLjE9YbKPkorg/4hs59Zy+El/qWVtFIoj+/f69vd/iNdfo/5UV8l+yNXwbLsJB9msT/RW/4BXnmuf+Zs+rMyb95jm4hmQI8OtV4y7ME+zFLb5hppSOOGNaw9wwPHWkEAV6xTgyzjtR0pcD+RhrpzPqKY3kR7h8ekUdBG8Hm32iCNp4v+9/7Fr0zhL/ydX0K8/iKzMGtEjFSKaKCgQFAAoAFAoKBQ6AJ/Z1xb9vK+pXTx8CKqWJwllHX8Psq12n9O1Za2GeM2Uyap3h8x+tSwuT6mbreCzp96rdeO6I2pjE+QKAe+xatn4fIgHPifM1Qm+aWTvNBp1Rp4w79xnvAncU9G+oqXTv3jP49DNCl4ZA1aORCoAAoAOgAUACgATQAJoAMUAA0gG17nb3W7GDw9o237ltQSMpknUwJ8TXF8R4bO7Uzs5urNSvSOUU8lNw9zMbrDg124df6xn866nTRxFLwkXrFhI1DZW9OFSzbVnIZURTKtxCgGDFcPq+H6id05Jd33RRlprJPKJJN5MK3/ABk+JHxmqj0Goj/SMensXYVXatnit1I/eX6U32e3o4v7CelJrdDn+UrZMK6k+BFROizq0xipn3QYcH3mU+AocZLog5ZLohTMOg+IpnKxuGHx6/Cm7IR7Bs8aSJ5A6UYyGMnnD2lAjamKkR3lPxtIa9L4O86Gr6f6sgt+LYq1wVpkTFEMimsMh0gAoAFAAoAMUAGKBwtgsQbbhuXPyptkVJYLmg1T01yn27/QtStOvI1Qxvg72ElKKkhpjtnLc/qnqPz60+FrgZ+t4ZTqY77PyiIt7OdbqhhpPHlprVl2Jxyc9Xwy2rUxjNbZ6lkNUlk7LpsMdrpNpvCD8DUtTxNGfxWvn0sl+ZWjV04XAU0YEydIpPAE+QobSJIVzn8Kb/Ic2tn3G/DA6nSo3ZFFyvhmpnvy4+uw3PH9KkKUo4bQVA0FAAoAOgA7dssQo4sQo6yxikbwsvsKup6Qt7mYPKo7ECABoWWYEcjXnEuK6nnfvdy8rpR2RleBUBbqj+muAeAGg/Ku+0z5oJv5fsaMv6c+DQsHuRZuW7b9peVmRSYZSJKgnQqa4u/i9sLZR5U8NlR6qabQLm4Cxpibnqts/RRTVxl961+oe2zG53Du6xiE8Jt6+sNUi4xX3g/v/sP9tY2G4l8EntbU+KsJ+ZqX8Xpaw4v7jvaxFt0ccp7vZN4i4y/9tO/EtI+ufsv/AGO9sj3RwdgbQHJf/vP/AI0vtui+f/j/ALi+1x8It67w4YnKlxJHjA+NZHsN6WZRZAtNZ3Q5tbRscTdQ/wDMD8KilRa+kWNdNvRRMG9qDhtp4hlIIPZGQZ/4KD8q7/gycdDWn2z+5n3xcZ4ZVnFaaIWc2TQ0IhU00cFQICgAUAdUACgXIc0Bkm9hYqQUPLh5f5VVvh/Ujq+Bavnh6Mnuun0JWoDoMBgUYAJhSgJ3QCCvUEfGhbPIyyPNBx8oirGwubt8KsS1D7HP1fw+utkvsP7Wzba8FB89frULtk+rNWrhumq+GC/MchQNABTOpdjFRW2xDbW2jPcTh+I/kKsVVYfMzmeL8Uz/AIFT+rIkCrJzYGoDIVABgUAE1AqJfdDD9pj8KnGb1snyVgx+QNVddPk01kv+1jq95I9ODjXl66k5hWCuR2n97cn416hptoL8v2Rry7fRG17K/wBxaj+jT+EV5tq/58/q/wBzKn8THQHxquNOT8aBRN/HXwpy+Q5fIIv1/OlwLg5nwFLj5i4KefZ6ANMQ3rbH61s/jWesP1Lv4jLwcLuAxE/aB62j6fjpz4zFf0fr/sO/EWn0Ml9oWzDhsbctswY5bZkCJzKOUmuu4Vcr9LGaWOplaux22cxX+VX+jKrERxpw0cUwcFSpACkAOKXABrRgA5owABSCnVq6VIYcRSNZWCWi6VNisj2LVYvB1DDn/qKpyjh4PQKLo3wVkejQpTcEx0KQAtP/AHQKEKADmkwIQu1dp8Ut/wDMfyFWaqu7Oa4rxbGaan9WRAEVP1OYADSgBqACoFDNArCWgEu5b/ZLh+02paP7AuP8EKj+IVkcds5NFP54X6j6uuT0Hz6mvPI9UTmEYG3Kuf7W59a9Qpj7ix8jXl2XyRt+zf8Ac2v7tP4RXmmq/nT+rMmXxMcNUIhyfh6UAc5fT0pcjkw8vp6UZDIWUdPlRlhv5FD60g0E6Udw7mA+2Zf/AMkfG1a/7h+Vehfw7/8AiX1ZBdsykLW0yHqJXBTkNFrPCkaHo6oAKjABmgARQB1xoAAFJgAUYAnthWiEJPAnQfnVW1rJ2PA6rIUOUuj6Ik5iojaycTqaTAqYc0YAANGAIba20PwqfMj6Cp6q98s5vi/FMf4NT37tERNWGtzmM5ARS4EDApACigA1FAoTUAA8KBW8Is/s4xT2cVntqWItsCAjPoxUcF1HAVmcWrjZp+STxuu+C5oYwlJqfTBq673XV960V87d1fqK5P8ADIN5Uv1Ro+y0NZUjN9nXSbZjTM7H4xXbVPEcEk1usGj4ffe2ltFhZVVGrgcABXFW8JnKyTz3fYi9hi9+YVO/Nvksn99ai/CJ+f0F9gX9yFxvjZ4kNPgR+tR/hdvTIn4fLs0Fc31sj8Fw+WX6TTlwmx90N9gn5Qph99MMwk518CD+VRz4VfHwyJ6SfbA4G9eH/bb/AAn9Kj/DrvAex2E27gac6pKLKqTCtmaGsA9jBPbM87TYHlZtD+I/nXoP8PL/ACK+rK1z3KPbNbZEgrtKhGsHNpqGJkXpB4VKI2GDS4DJ1SBkAowGQTRgUcYLDdo4XlzPhTLJcqLeh0stTcodu5aFAAgcBVJ7vJ36ioRUV2OW186QDoCgAAUDkN8erdm2QwY/9xT4Y5typrlY6Jem98FVFXex5++u4KMCAoAE0YAMUYA6NGAOQKRio5uHlSIa2ab7DLf+04hulpBPm5/SuZ/id/4Fa8t/sWKu5sjfGuNg8SRMYJgPcY/17lenVvETVNvw2Btm2kop7i8VH7Irzi++xWyxJ9WZsrJZe5zc2Hh2MtYtE/3a/pTY6y9bKb+43nl5OH3cwp44ez6Io+gpy1+pXSb+4vqz8jW/udgnIJsKv7hZPjlIqaPFdXFY5/uL60/Il/MbBTPZsP8A9tz/AMqf+MaryvshVfNBncrB/wBG/wD9tz/ypv4rqfK+yHe02eTNDtPaUznuEjwX9K6f0NDjGEXMYWMC/wDOHaAAGZpPHurP0qP2PRZzhfqJhZ6FE3uxl27ime/7+VAdI0AgaVvaGqFdCVfTcytZj1WsEQKtlQUIpUAhEGPWlDA4QyKRjkGRQhGFSiBqaAOqACoF3ZZNk4Ps0kjvNqfyFUrJ8zO44VovZ6cy+KW7H1RGmJXWABLGAOZpUm+gyyyNcXKbSQlg8alzRTqOR4+YpzraKul4hRqHiD3+Y5IphdARQLnyVbaGGyORyOo8quwlzLY4PiemdF7XZ7obFakKCBFIJkOKAyGBQKcnU0AHSCiacaXAhrPsJt//AC3P9kv8Z/OuS/ih7VR+pZpXumsk6HkNa5KC95fUkxuYVscA2jPNm+or1CpbGs1g3HBj7tP3F/hFeY6j+bL6syZfExceFQjQAUAEW9aXDFwc5qMCgyeApcibGTrvpb52T8RXW/hc/wC82eT5nR3tsH/hMPhSfhtq/qQemZ1vvjFvYsugIGRBr4AzXScOrlXp1GXzMXXrFzISavFIVFACN4c6AO7bUALMKAOaADy0AdA0APtk4TO2Y+6p+J6VDbPlWDb4PoPWs9Wfwr9ywqPGaqnYvHkYY3aqpIXvN4cB51JGlsydZximj3Y+8yFxGJZzLGfDl8KsRgonK6nW26mWZv8ALsJAwZGhHAintIrxm4SUovDJfAbY/Dd/xf8AkPzqCdPdHSaHjf8ARf8AcmEaRI1FVmdFGSksp5RF7ew8pm5qZ9DxqWiWJGNxvTqyjnxvH9iABq4ccjqgDoCmjgnNKAQFIxQrh0oEfUJBpRjIFy3Cx+Js27pw/usyhtAdQPHwNYvFqaLJR9XwaWhUXF83ktg3ox8EZRw45P8AOsj2DR5T/wBS76dfgrexyBZk/tV08HiJNPqW23vtiVEC0ugiYblwrlbeFUSm25dyu6Ksio9oF8DWypPXvfSKh/Bqe0/2E9mqfc4ue0C8x0tqoESJY05cGqS+IdHT1LYWTfxo71ufWPlFNfCIvpIX2avyLj2hD+i/6hUX4N/3DPZIeQz7Qx/RfMfrR+CP+4X2OPkpK7DGveb5Vue1sdzy8hrsEH8bfKj2t+BeeXkpe9WF7LEFZnuoZPiDW1op89KlgyNa27ckWtWyoK2zQAHWgBFTGlAC6GgA2EUAHM0AGByoHR6kt/KaW1C2xMczoPM9ar+i5PMjpfxajTVKqhZx3eyI/EYp395tOg0FTRrjExtRr9Rf8UtvC2EhTiiCgAjQAKAHOCxrWzpqOYPD/Ko51qRoaLiNume268E9hsWt5SOREEHiJqq4OLOv0+rq1tTUX1WMFauJlJU8QSKup5Rw19TqslB9mFSkIc0g44XWlGnVIOEbhmgRHTdKEKXz2dbYt2LN0OpM3JER+worA4zpZ3Ti4vsa2ghzVv6lt/nVh4Pdbh0/zrGXD7k1uXvSwU7ZNubIMkd5h8hXW1rbIs93gulreDCwASRAAPdPIVydmj1HO2vIz0n2Fk27g/2vipqKWk1PgPSkGm08Fqcy69Qaa9PqvAenINsZgm/GlHp6pdmN9OXgIvgz+O38qManww9OXgHY4P8Abt/EUZ1PhhyS8HK4UUvqDQHCDpR6gGU+0JYxjD+pb+hrreFPOmT+bMnWfzCu260SqKKaAFYoAd7Kw6tmLAEaDWobZNdDe4Npq7VNzjnoSCbNtk5SsdCCRUXqSNh8K0stnHH0DOxEPAsD5g/lS+u0Qz4Bp2vdbRE43Ddk+WZBAP1/Sp6586yc9xDRLSWqGc5WRIinlAFAqi28JAI8KTKHenNdn9gA0o3lYdAgRFABrbJ4AnyFJzJdyWFFk94xb+iBHEGlGtcrww1cgyND1oaysD6rZ1S54PDR1ibuZs0QTE+caxSRjyrA/VX+vb6mN2drhHIJymAJ6U3nitsksNBqJRcuR4wJWbZdgo0k86WT5Y5ZDp6PXtjUtmx9tDZ3YqpmZMHlyqOFrkzR4hwpaOuM1LOXgjnaKmMgTt8aH1GhmgC67j7KW7YdiSPvCNPIVhcT1LrsSXg1dFY4wwifu7vKAe83A/Ss6Otk30LiubZD7HE2V/eb610cPhJpP3iWO7s65zrrw61z9mtxJrBD67Cfdw8n+VItb8hVezgbut+38qX21eBfXYG3dYfjHwo9tj4E9dif8336rTva4+BfaGD+blz9paX2uIe0IuypNYORh0tujIGNe0pwdoOOi2x/0z+ddpwdY0cfzMjWP/GZWkNaRWFaAFrZoFRLbFtyj+Y+lV7uqOp4DHNM38/9BLay3CVKToDMdaWrlw8hxeOqbjKnO2eg2tbRu82II4gxUnpwZkfietqeHJ58NHOJutcOZjJjpH0p8YqK2Kmp1Vuolz2PcRU9aCuOtnXVW4CxgQfnTLFmLwaPC7q6dSp2PYmf5Qs/tCPEH9KrenM6r8T0X96OkxVtzAKn0/ypHCUepLXqdLc+WDT/ACI3bigMsADQ8POpqX1Of4/CMJwSSW3YjTVhHPll2Ufuk8vzqjb1O94Zh6WDx2IDGr944/rGrcPhRx/EUlqppeRLXpTiogitAqLbYjKPIdelUH1PRquV1L6IgMZY7G6DykMPKdRVmEueGGcjrNP7HrYy7ZyS+2rU2SekN/r41BU/eR0HGKlZo5PxuVYtV04QMCBQARoA1L2V2Zwrn+1P8K1ynHJYuj9DT0n8suGJw3db90/Q1jwn7yLUepm2xz9wv/N9a7ddC5JbmlW7AgeQ+lcRZZmb+pTfUUGFHGkTbEDTCjpR6gPocthBR6gYRwcKKepsQ4+zUnqMTlFLa+VR5JhQIelJhgYPvxiBcx+IYcM+X/AoU/MGu84fBw0sIvwYupebpEKpq2Qi00Bk7VopcCE9u82j+n51Wu2aOq/h6WYTj80KYzFJbeGnUToJpkYOXQ0dVr6dNZyWdyBxt4NcLLw08OVWYRaWGclxC6F17sh0YEen4KR06TSAcT1pcASOB2WX1buj5n9KinbjZG5oeDSu9+3ZDq9jbdkZbcE+HD1POo1Bz3ZoXa/T6GHp0LL+X+pE3rrOczGTU6iorCOYuvsvlz2PLOCKUiLLszS2nlVOzqd9w5Y0sPoQOOP3r/vGrUPhRx3EX/mp/URzxTsFPOEclpoF3LNiDFg5dIQa+MVSW88HeXzcNG5R7REWtjE2dPfHybx86dn05FXkhxLR5XxL9zjaGIP2fXiVAjxpa174uuuktA+bq0kV4CrRxeDo0CBGgDWvZIf9kfwvN/Ctcjx7+evoaWk/llzvnuOP6rfSsete8n80XI9cGU7Ib7pR5/Wu5zhE7szNo1qwoKgjXQfSuFmsTefJXb3FezpGxAKtIARFAHDLTsgJ5aXIDW2fGKR7EgsEPWhS3A867SQ9rcD6PnfMDxzZjNeiU45FjphGFPPM8jMaaGpWRti6UiEDThFKBO7smM08DAqtqOx1H8Orab+hJY3ZaXDLTPDQ1FGxx6GzrOGValqU85RGX9ggahm8eFS+szKs4BWnmMmQjHKxHKSKsJ7HMWxUJuKecCqtRgjyS+yMGrA3G1AOnhHM9agtk84R0fBtDXKPrz3x2ENobSZ5C5gnwJ86WEEt31IuI8Sutk4VpqK26PcmsLsfDGzbL9orMNXB0LGDChu7oJ+FRuVqbcfsVIUUOKUs58kDtfBGxda2GzAQQYiQwBEjlxqauTlFNrcp31qE8J7DQ0/BCy04AEW0HLKOXhVKe7PQdFFqiC+SK7jFJuPofebl41bi1yo4zXQnLUTai+vgmt0cHZuM63UVn7pt5yQNJBEcDxHHpUF7lhcrwSaKpb88fuWfbOwFuYW6zWEt3LaAoUCycvLu8Vy/XwqCuXJLq/zLNtUZrpgr+0Viw37oHzFPh8Z0mvjyaKefBB7MxZRwOTaH8qtWwysnLcK1UqblFdJD7a9sm0T0IP8Ar41BX8Ru8XhKWlbXbBCcBVo41sKlwIEaQVGpex2/9ziF6XFP+JI/7a5f+IoYsg/kaGkfutFzx5+7YjQ5W4c9NTp/rqKxtPHM0WzJsPcIUKOgH5V22MxKcrmrGbHsy+pTTSIBHTTh5xy5VxGqg4TeS1F5Q5LTVccEBSgA6UYEyckTRkULJRkBlatgiD/nUiaJDnIV8RRjuJkSxeBs3lIu2UcHjIBP61NVqrK37jaGuuL6lR2p7M8Pdk2Hayx5Hvp8DqPjWxp+N2p4ms/uVrNHB7oquL9nGMt+72dz91oPwYCtWHGNPLrsVpaKS6Mh8Zu5i7Rl7D+gzfwzVqvXaez4ZoilprV2I8B0P4l6jUEelWfdazsJF21fDlDq1tW6v4yR6fnTHWmW48U1cf62Lja908GB9B+lJ6SySvjWra+L9COu25qVeDKbcnliQkUDXsS+yto20TK8gyeA01qCytt5Oh4XxLT6enksz18EgNpWj+KPMH9Kj9ORrR4npJf1foSmy8a5E2YZJhgRIDiCCRy0PypU5QymZeuuqnYpVPbuVrb18/ab2chmzmSBHIQPQQPSpoPMUYVzbmxgbw61JgjXzLFZ2laCgZ5gDkYqn6csnaVcV0ka4x5uwodp2v21pHXIn/EdJ/ehptDHKyHK3ekRHEazNOhFp7mfxHX0Soarks/IntzdsM7ZXuE5RHHiGBBk0l1a3XYx9PY5Ld9CK3qudiXsmZ0gxoVmQQfKimOdzX4lxOuemdazllZtTIbpqPSrXY5iDcJKSHmJ2g7CGbu9AIFMjCOcl7UcT1F8eWTwhXd7ZRxV0LmyW11uOY7q+E6Zjypzko9SpTp7bv5cc/sXXffdnD2cEl7D2MmqTcD3GzBiffViQNChkcZ5AVG7FzpIkuqcH7y3M6ZCOMjz0qRPJXeV1NG9jV0ZsSg45bbD4sI/11rnuPwyoSfzL2jfVF52vdDW3HukBpHUhSdRxB+fmKyNNXyyTRZm9jMkt8P0jjw8OB5acTXYLdGbZuydxO+y4G4lg2i6hQzspjVjqVBHeiCNSJ1rGlwt6tSszh9l9CwruTEWjR7RBUEcCARy46iuclHkbi+xcXQ6BpgoCtDEwEaTApznpAIwAjUcfGpuXDwyQdWb4bQ6GnRQ0N7HSkcMsXIkVNNaaDJRd9N9Rbz4ewZuCVa4OCSIIWOLD5Vv8P4bKWLbVt2Xn6lS/URS5UM9yd4g6ixdZjcBORmMlwdcpPUfOncS0Li/VrW3dLsSaTUJrkbIHat/Lfvnq5/Kr+nTdUMeCa6fJFl/3Wwlm9Yti7Ztt3QJKKZ9SONY2stsjNuMn9yOMVKOWOX3NwRaHw6DoVLL/CaihxTUp/GDpg+whjPZ9g11FtwvhcfT4mppcV1UX1/QZ7PW30IDezdHB4XDG6puZtAim4O8SfFdY4+lXdDxPU6i3leMd9iG3T1xjnBE7F3KtYu0Ht4kB479srJU9OIMeMVY1PFZ6aeJV7dn5I4aWE1lMe2vZa7DTEpPQ22+s1B+Pw/sf3HPRfMXw27osZbLMHa2zZmTu5iWOmvSYrq9Dp46uiNrXLnszH1Grlp5uuO6GW1NwMU113t9lkdiygsVIDGQD3eOtYV/GNNVdKt52eOho1aWc4KWew0X2d408Ow9bn/81H+OaTy/sOejsCxvs+xVpGuXTZVFEk9rAH/T5DTrT6+L0WSUY5y/kI9LJLch8HskN+McOQAH+JyAfKrrm2+g2upPuOdm7rXMRc7NLtvNBMNmWY4wQDNQ6nVx08OeSePkEaHN4yS9zdS/s1ftFw2ntyqtkZi3eMDQqOdV6uIVaqShDOS1VV6LbZJY/ZP8oC1GZMxCozLIXuljng6SJ06xVq1uiDn1x2Q6co3R5PsdL7KHmGxSjytn82rHlx9LpW/uM9kWOpziPZtZtgZ8U7MTCqirLHoBqT19KfVxa+14jXheWI9LVGSVjLDsG3ZsoqJhrEAe9fNy6ST0t21y8+sma1qoT5cyWSezXprkrlKMemFHH3ZN/wAvJdU2sRZw7WpHdFm9BM6GJ0PD40kozf8A0/1I7K4LEo2Nv8iM2xsjB3LqgEXbDlQLZLZlaRJzGGy6rGuuaNdKg1VE66+anZj6rPVi42NEtsfYmFsS2Fsi2zAKSMwPUAkn1rm+IPV7K/ePbwLDkT2EcT2TswxDDucIOVomGDMp766jSOulQ1+pBf4SHSw9yA3wxmDw+FizbtMXZghGpHMkNM5ZJ8NIrT4b7RZc3NtLBFNQjHJl7You2ZiWPU10ihhYWxQc9y27m74NhmFu6WaydIOuST7y+HUVmcR4XHUR5oL3v3LNGoxszVMTisto3EAfu5hHAiJkemtcjCGbFCW2+C+sMg8DvKXdUdCpY8IIgdeYI1FatvCOWLlFj+UsDN61j4I8nAB6UuwpIbyYET2ijj7wGnkRXUca4f8A9eC+pT0tv9DIF/P48a5hl8Xs3Y4j4U+FiWzDApeZQrMdFUFieMACT8qnhCNkuVDctJ5PO9nCNdZmLokkmbjBSZM8OPOu4jhJIyOTmbeRyuDNm4jC5bcB07yMDzBmOMcqSzEoNfIWMXGaeS/X927MXb94vdBuGeznTnwHE1zMNdbmNVeFt3NiyuLy5Fg2DaW2o7MuRAjOIOWOFU9ROcpZljPyGLC2RYbiZ1kceVUHs8C5FMLdzLBqeuaksSEa7mK+0XHvcx1y0JK2iERRrxUFiB1JJ+Arq+GURroTXVmfqrG5Y8Ebs3FYjBXUvFHSD+IEBl/Ep6girWp08Lq3B9yKqU4STZuWJUZO2U93Lm9ImuHpplO5Vd84NOU1GDk/Bn4xB1cydczRxEnvEjmNa9kprVVail0RxFs+ebb7mn27YKKOIyiD4RpXj2tslLUTc1/UztKUlCKXgbXcIRw4VWx43JUyie1XaRt2LVtpyvcYkA8ezUQD4S8+lbvAauaycvC/craqzljuUbZ+6+IxQDsy21MEKSZAPDujh6ma6pYS2KMapz3HOFwmJ2fetuStxVdNQQSuY5dRxAMx61Fqao21SjLwOr565ZNF9pzi3hVWJ7S6oynmACx+grleB1KWqcl0SZeul7hRdh7y3FvCJCMVkSSdCMp85A9K6+2KcGvkVI7PLNA3w229tXRNGCqSV4gOYbL4gER4t4Vz3CNEmpXzWXukWbrVHC+4W5+Jtvcw/eBuG2SmY94/dsXKzrzYVo3p+iV5yc9TY+2Vj6Y2K3jfasLLG3ZwwOQkEuwTUGNFUGeHWtCEHhFSbeWS+A3o2pdQP9mwqA6hXd1cjykx6xUnKOjXNoT2fvdcxN1rF7Di3cXvABhcDASZXTllJ06VBam1gdCPvYJfGbYnvW3KhLhV+QKpeKPoegcx5Cq9+njqNC4tbpD6pSpvlU1lbNfLI6xGxlv3sl7uZhIdSpDxAIZWEBtQQ0SI48qwOFrmly5/58i5f8OTOfargLOHv2reHYsot5nJbN387A+Wi8PGujqi11KEntgpKPrA51aWCElMPsu+wJFm6QOeRoHypeaPTI5Ql1watuRtXJg1t3gRcQsuVhlbLMrOaORrm9dwid2odlbWP9TQquSikyP2ltNcMwOZuxMhJXVdASmbgw6eR6Vfp01iSjYvz8k/tcUstlk3e2qMTY7bKREyACR3eOU8xpXN63h89PbyLdPuJTarFlCA3rtfsn4ih8Jn/ci1yR8kxgt8rG0LDNhSWylc6MMrpM6sOY46gkaGut4pOUdNJwWTI0uHPcRzB/wma4puNnY1EhJrBB6VDKEl1Q7Jkm+e9N29ee2rkWkYoApgPGjF497WdDpFdfw3h9dVSk17z3Mu+9uTSK4t0NowmevLy6Vp8mOhWynsDZGCL4pLY174P/KO9r6Co75ctUpfIXTwcrkkaMcelnE5WchGUMyEybbjgQTpB6Vz6odlOcb+fKNrP+I0SO0N98J2qnOziIMKdDy6T6VF+G2yj0wROyCfUsexto27ih7TBkbmOR8RyNZN1Eq58k1uSRaksozfH+0HF28U+VbeVXIyKAwIU696ZM9a6arhNDrUt84/5sUJ6qalhLYh95se9jG3LxtR9oAupnzAhWGvAyDIIjwFX9IoyqUU/h2ZHZN1zba6kTjN4bl1SrBIiNARoOXGrSrSGT1M5rDRsOJxTW9m21aCWt2VJHTKCY9B865/g2nV3FW/7W3/AOiXiFnJpfqsFewBCN3iMh4k8ARpMngP1r0iz3YuXQ5aEeeSSLFu9vfZvXGsoWBXhmAAcDQlNfDnGleT8R0Vlcnc8NSb/I7OicWlHwi32boYSKzIrHwEpnPtrAFrDGJ+9Y6jTRBofP8AWt/gK9+f0RU1TwkZ+u9VwEMLdoMDIMPHouaBXScmFgr+0POcBfy9ccFMttQxE5Q3Jg0gFiAZA1iadKGRnrNvHknNmYh8SBbuXGc2UPZ52LMe/LSTx0IHkBVeimEJykklknlL3Eh5u3u0oxVsXTmPaAhRwhIf10FSa6ap08pvwNrzN4Ljvns0tmuCTnUKwjQRctkH1yn41i8F1sXXKiXXqvmT6iMV7z6Y/wDhSN1t4LOGxuEF3MiYdMQGYKzybiuVIVAT+IDhWnKtzr2F1aVd8kn1w/sinbTg3FvJwuQ4P9dWhvmAfWryWyKFmHLmRY7W/jAEPaDMRBYXGA4ccpBg+tHKSLUY6od7m71IMd2l/Lati1dUEknUqco0GsmBwpEknljVNyfQmNgXrmJcooBzhgwIUqhPZtduE6HUTAHM+FQT1EdJS5S+f6j3V63JYtm0s/RMvG8DA2WCsykKRMakZeHeHHSfSuN00n6+cd+xouL5WkYXvGGDW5UqOzEazPHMSeZJrtIy5jJns8Cu7u8bYMNktWnLficNmA6BgRAp6WRsbGljBJLvviCxyi2gYyQFJkj95jT+RD1dIaYze66HUsqGBoF7igRAEDjz403kS6A7mI4jew3UyPh1dZBgs3EcxFChgR2Z6oltj74nDXF7EBLbFZtySFJ0MTw61DanJbLckqwpLOyZoR3xXncteo1+tUFZbj4UaT0sE/iIL2d43C4e4b1sui3dDn6ZiFUADXWY86vK515VnTBW9KEkpVl7F1XOmnhwrirZQlNuPQupYQd63CtGpgxPWNPnU2np9SxR6jZyxFs844UAuBdJUT3zBkddIOs+FdqljoYq3e5bDsPBvbHZYhA45m6NdNJDefIDhTFa84aLPs8HHKkskluLsPX7T79yHS2oK5AQWQuzEGRxiPz0sQoc4ZHUShVNTmWLF7k9tLXL3ZuwhyqhgY4asf8AU1AtFjuWNRrYWybhHBV8VuemFdhfJuqYyEAjQ8yJ0M6caiv5oyUUR6eqEk28v6ETtnFHCFrOGuuLdwAuPiIUzMHnUSphY1Oay10E1CdEuTdEFbu1b5SlzCu2se91LIcyLalFmNBOYAnn09KjqohU5OK6vLFnNyxka7M2dcvNltiSBLHkq6ST8asNpCQrlPb7mo4mzcFi2rE5baqiryCqABw585rU0GghRmePefVmZrNV6k+VdOxSNp4q9fuFbau6oYARSwkaFjHMkVR1l/q2NPoi5pqXCKaW40sYu7h7qNDI6nMAwIOngeR4VRs08bIuD6MtRlKLybngL5Nu3dWQtxEceTqGj51wd0HVOUfDwbCkpJMpPtbxrXbKKFWLdxSzTLAujASo91fE84roeB1vDm++xV1kWoGUZq6JGWL2XgzSvoLFZeCYwpuYbEBW0ZTHgcw0I6ggimRw+hNOMoPDNC3Dwj3sVdxLN7ltUWeGZxLR5Ko/xVifxDfiEal33f5FrSpbsuu2rBaxcBInISCTCkrqATyBIA9a53SS5L4ye+5ZnFyhhHn/AGTce9fbsk77IQNdFEd4kx0BHrXdSxBFFWSvsyo9sfYTw9625uWSMiMxa0WJ+7fgAxM6EQp100PKrEWivHf3H/xjG7bKkqwhgYIPEGgjlFrZjs4VwiBUZmc5jCloWO4NBxPebyimzXYcovGcEvu5t6/hcVbJDDUBkcFAQwy96RPOZ8KpazTq+lwZZ09rTjW+mf3He/e2WxuLy5bi9n92luZbNOpgcySBz0Aqtw/SezU+c7tkupTdrgt2ttiI3ksXlKdtbe2AoC5hpz59av143IdRVOO7i0RSGpksFRi9oa07OOon0LPs98PYuFcQqC4O62dcxUwdRKacuBMzUfM8ZRahGEHiYwx16wdEClsw7y2yuh45iW1/winNsa+R9AtlbtqwDX3aDwW3GYjqC0g+VQerl4iieGleOaT+xY7iBCVmYMAmJI5E+MRVF2YeEzSVaxuTW7Wz0TEpZxCqFtjIA0RmVQVYz1Oo8xUtyynFlaPw5iXrHbLKjMnDp08q53VaBw96vdeCSNq/qIrE4sgCWEePjoK0eAYXPZJdOn1G3QlNqMTBNoOWu3WIgm45IOkEsSRXQp53MmyPK2vmJIKXBFg2v2eLODskLl7p9e8wzesE1cotbjyvsWLauWMZZ6osGMuwVUHU/lU3KluQqRBb/wBgnD22H4XgwYkMp4nnqFrN11a5eY3uB2ctzj5RleLxSpiAbiC4AoEHy0mdDrPGqtSzDwJxexe2Nz3WETS7XwbIZt2w2kTh0MDXMCQPLWpUpLCM2VlbTbX6DbZdmw32gHN9nYKswe63HnMRrE+FTws5PiWU9tuqGw0vtGeWXLjffo/q+xP7vYC2qi3aYlQczE8XOadSNIgKPSn6amFlzk8rHRPqS6yU9Lo+VYbl1aaePoWprYYZT/qRH51uo5HO6Ms2fvJ9mIQ2QzWyQSWIJYMcx4GJM865eymTk9+51dOrUYrEex1tLb1q/aNsWXzlgUOcNlYngBlkyJEeNOUWu42V0Z7Y3NRt7aa1hLFqEtutm0pznNDKiqciqCTqDqdNNJrDjwlWWSnN7Nlr1uVJFd2jZe6CSHuKQQwFkKrA8c1xjMyAZPCtivTwhFRgsDPXecyWV4ZR8ZsEg/ckP1QspdfODBHjUybWzRHZRGSzS8/Luh9sXdrMc10gIvEajXjBJiY5x5UWN9ESaTSc3v2bJeS+teW6oz9m4yqIZ2VfdH4CsCY4VHGGBbpqUnjoWPdd7SW+ytqFIJMBgwIPAhhx4RrrwrmuO1TVim98rBLQ1jCK97QNrW2RrLkqnModWPRI100o4XpnFqxl5xjXW5T2z9yjWN6LdlEtpafKqhZzAEwNSUiDJk8eddD6MpbtjKuLU1QVfJlLbJWtsZGus1oyrd7TSC3vAjzmp68qO5kaz0na5VdGO9nhbqt2yybKFw0xnVP+E558RB4xI6VNFojUlj31+Zatxni1cxF5woc3MxLBZACRB8CrQOVVrct7Gpoaeepzl0y8/IiNs423iCnZdq7FwxL5RkAnMs6t05wIpucL3iDk9exQq3eSy7ftWFxP2i1YvWnj3naSxy+8v4c2UcvrTIQny47djbp0UITdk2pT/Qa4beAG4qYts+Fde8WTtCrZemhIn141NDlT3Ymttcf6U0xvvFudhwS1i4FUjMjg57Lqf2WBlTxBVuBFSzaijJ9l09yyvdfjsRuA3RuLdti8wCMyiVJacxgA6QvmeFCfbBEtA65+/JJIte/e59y3F26oIukKf2rTBQFkjSGjTx86aqmlk01bp9W3XjP6fqVn+QxctrkQK4yhHQwjxAPaiSFb+t1+FQzm47t7FPUaDk+Dp5KdduXEZlJZWDEMASIIOoMeNTpbGPzSTaLxszGJatIjAMwAknUy3eInwmPSsi5OU210N2nEa0pdS1bx7Iutda6vbPoV7mYhGQcSFGhIPPpVxqUVhdypWoTfvGk/azasJcfKy5EluZJUQQOcmppURwmytKzlbKdtjC/agDaKqC4k+8htuDpEjXT61Yo4VSq3Hpvkgp45dprudJNYwZttfd1nY5gLbgZiwOZCpJAnn+FuUiOdQ20z0suWW6fQ2aZUcXi51rkmuvgQwO7dsAtduFwupyaKOercfpUcrpN4S6lrTcFoS57bM46pdC97JxzW8iqrKgCgZ5CBSSqwNSAIjhpI61bo0Wqi+dY/Mp63i3DJ1+lHO3TCHu2brW8Qc4DZYy5WI46nl4ip7taqpcjgzL01Kvi5wl379Rttva9u9hXsyRcIBt5gNWQ5gMwMSQDxioLb67YPCwy5paLa7o4ec+Cg7z7JLFWtd4hQHH7REnMv6eVZ2muzlSNLinDb5f4qWdtysBYMazMRGs9Iq8c64S5uXBpW6Oz+wsAXsoe4xdVMSFgDXrw+dWdFqK1JxezJNbwzVqpSjuu6RYsIFLKABBSToNYIGh+NaULIy96Lz9DFv091Pu2xcfqd4jGJaEu0cQBpJ14D4Umo1VdEOaX2HaHh12st5IbeWzG94FYX7j5YV3dhGo7zExPrWIrVY3JbG3qNDZpXyz3+fYltwrCtde66OwtL+CJUsYD6jkJ6ceIpJ74iR0x3ci+rcIg5mhyYe2M1y62ugJ/3cKNV4+elOiuxJKQV6yDq6ID/AG94s3+FSCD6U7GBucjN0QcHsqZEG3ZZmWJ90vEk+J5U97hXY63lI7wdhgwKtin0gxbA0mdCGMcaTkillPBKtTa/dnuiUzvGv2kjh37QceZzHWm/UZt2Ifa+3Th0LW3XMwdQUGV8wAHeSYUDjIGsDWaraqiu2HLNZ3HRm4vKM7uYhi0uc08zxk06MIpbETnJ/EEyinjBq1siSPh+lKhpM7AtFlkkABmjnxGsidNYqKyfI+Y1tFwz8Qpw5cvK9vmNLt64qnDsxyW2cBRoCSe9I8wKk2ayUZTshmrOyJvdsdlbNzu5mMiRJ00CjoOZNVZyblg6LhWmUKHY+siZbabvdzXCpVycy/gXSPxenjpVpT5VuTurl+HqNNoYFUJt95k7RspPNdAgHI8eXjQo8rewynFtacuwql58PZa3aCFbhlwwLSc2QZCPdPvHloDx0gjlfQj1OlS5XBeSawe17yYMOiqzr21sgjN3QAHAB/EULCSDw4GaWM3FbEU9KrY58bjDa+2r+JZUuMWQMConuZMoIDJ+LT8Zk+NOnJt4f/0mq0MYSzHoxj26K8pIGXp4mQCOEyTr0imW1qUMD3vJw89DQ93PZzg2/wBqvN9qd5bXS0M2sBB72hA73wFOpp2XMc5qJ8k3tuOcXtO4jsmHt2+yUlVgCO73WiNIzBqs8iXRCR3WWSu2CbF25kOXtCCCOTHj9GqvCPviOXuHFzFteCqQPu/QF2YAaeE/OpJKLlgiy/BV8SXUPeRVLZwCigKZLd8gnSOzKc+IPWr0JRp+nUzFR7TJJvDzuQOMwt/aBKWbBDqIuHtV6sVUgwCBmPCeNJfdXLEms+Da0mllo00p7Pqi1Y/YVy7Ya3aSyl5hbDkEhS1tla4FIWROUehIqrGD2n4Gwvir3Ft7rsMtpbJxq2Zu/Z1VSP8Adm4XAe6rFYIjiAJmrler5pdChfodPGLlBvmJXeLZYuWmRB9+ksrcM7sodlYk+6QVUdIHIVTtq9SPqZH6W30p+lH5ZZTtmm1m+/AMwJGfSTxUKfe6eep5VlwxzYkd2oS9FOjbC/UQ3k2Utm52TyVMsjL3WKtoJIHEZOcimW1uqezJ9PZDW1vOU+jx2ZBWM9lxmaUc5VuZVDoxI94AEEeQNPz6nw9UZ8656GWLnzQfSWFlPsSl5ZXvEtcUkdox10gEBQAAszy5iq9klJ7bG1pNNOEVJy5nj6Fi2Fd7XDOqHJcsjMDxDBj3pHI6DhzE9asaS2ccuv8AMxuNaOqVkXcsqXTyv9iA3v3bbC5XZ1dLw9+XZiwglYb3ZDA8/d4g1eay+ZsxItRm4xWMdiulHS2jhyoOaZJYAA5TA15lTw9aSVUOVMXFqXOnt8yx7DujsldvuyS2W5amDBgl7Z8ZBj4GoVFRk1kiutlKKTwO8e3ZzmJttAebRhbijiQPwEieUa8BVmtZRRk8HGFcgSVs2gSSO0DXWHLXulZ8gONSNYGxeR22P0/+Q8f2VsIPqv0qMkG7YxG4nEP5uo/I0CHLYpFBbLdAGpPaqSI14BKbJbNj4/Mo+2NotfuF2LEAkLmOoWSQCRxPjVbmcuo14zsMLgkU9DDntdAakG8wC2tNHEpu00XGB1ByLl/vLiqSOhAPHxqSGzedyxp02pLmaWz2+uCKzGTJJMmSTJPmaj77Fd5TZfd193vtOHRi/Z6QIUsTHXXTnwqjO1RsaOlo1nJRCKXYmb+599VOQ23tgcpDqRqXUGFZtOZ4QOQIsJpjfbI5w85IjYGzGvW89xwIkgEF2lRMg8gBJidatVwc4MlcuSMW9sjrDWbK3VR0du6IfNEAZjIA9edOpjHo0WdRP3Xy9hq1w4e9cS1bAUtOUsTrl1IkkczTJwSl8hsbFCvmx1HLjsyEe0sZoBIWTb8DbKkRwg8RHjUkZrp4K9WqjKL36fIGC2T9pvMlpVtLbgvMtIzERlmJkGOFMsxnYbbqFCCeMs1XdLDLZwy20GgzcdSSSSSfEyKspbLBzt9krbHKRLYTDBEVQAAB8zqfnNAzdn/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UUEhQVFRUWFxUYGBgVFxYWFxgXFRQWFxUYFBYYHCggGBolHBUUITEhJSkrLi4uFx8zODMsNygtLisBCgoKDg0OGxAQGywkICQsLCwsLCwsLCwsLCwsLCwsLCwsLCwsLCwsLCwsLCwsLCwsLCwsLCwsLCwsLCwsLCwsLP/AABEIALcBEwMBEQACEQEDEQH/xAAcAAAABwEBAAAAAAAAAAAAAAAAAQMEBQYHAgj/xABIEAACAQIDBQUFBQMJCAIDAAABAhEAAwQSIQUGMUFREyJhcYEHMpGhsRQjQsHRUnKyFRZTYmNzkuHwJDNDgqLC0vE0kyWD4v/EABsBAAEFAQEAAAAAAAAAAAAAAAABAgMEBQYH/8QAOREAAgIBAgUBBgQEBQUBAAAAAAECAxEEIQUSMUFRExQiMmFxkRWBobEGM0JSIyTB4fBDYpLR8TT/2gAMAwEAAhEDEQA/ALl/LmFfXtrY6alfjI+VeX+yaiO3KzoPRtj2Y7sbdsEhe1Qk8IcR661DLR2x35X9iOWnn1S/Q827cQDE3wOAvXgI10Fxog16Xp23VD6L9jMn8T+oz8alGAoAC0jFQdIKGKADoHIOKACIpABSgHNNAMmgAiaUA7aFiAOJIFDeFkkrg7JqC6tjratnJcgcIH6flTKpc0cl3i2nVN+EuqQzmpDNQRoBhUCAoEBQKdUAGtIODNIAAKADoBmoew3ADPiMQRJAS0vUTLP9Ermf4mtahCpd93/z7ktcds+RDaGJzXLp6XHHwY1q8NjyUr8v2RsTXw/Q1DYBYYazM5eyTpPuiuG12HqZ48soWKLk8dSTRpGkx/rlVNrHUiax1Bw4T8PrpSB9Qz4mkD8gipPSOn604NkCB0FJmXkMvyZ+/s8uD3cShP8AWsn8nroY8arfWt/k/wDY0Pb5+BM7g4gcL9g+auv609cY076xl+g5cRa7GP7fwbWcTetNBZLjgxMcZ0nlrXYaW2NlMZx6NIxbnmbYwtnlU7IgxTQAKADoFQKBQ5oAE0Ad21kgExJ49KR7bofCKlJRbx8xTEWGtmGEfQ+VJFqXQl1Gms08uSz8hOghCJpQCpQZKbBw8sXP4dB5mq98sLBvcD0ynY7pdF0D3gTvIeoI+Gv50ad7ND/4hh70J+coiqsHOBGgACgAUACgA6ADFABmkHABoAFAjexvHseweTZytABuXLjE9YbKPkorg/4hs59Zy+El/qWVtFIoj+/f69vd/iNdfo/5UV8l+yNXwbLsJB9msT/RW/4BXnmuf+Zs+rMyb95jm4hmQI8OtV4y7ME+zFLb5hppSOOGNaw9wwPHWkEAV6xTgyzjtR0pcD+RhrpzPqKY3kR7h8ekUdBG8Hm32iCNp4v+9/7Fr0zhL/ydX0K8/iKzMGtEjFSKaKCgQFAAoAFAoKBQ6AJ/Z1xb9vK+pXTx8CKqWJwllHX8Psq12n9O1Za2GeM2Uyap3h8x+tSwuT6mbreCzp96rdeO6I2pjE+QKAe+xatn4fIgHPifM1Qm+aWTvNBp1Rp4w79xnvAncU9G+oqXTv3jP49DNCl4ZA1aORCoAAoAOgAUACgATQAJoAMUAA0gG17nb3W7GDw9o237ltQSMpknUwJ8TXF8R4bO7Uzs5urNSvSOUU8lNw9zMbrDg124df6xn866nTRxFLwkXrFhI1DZW9OFSzbVnIZURTKtxCgGDFcPq+H6id05Jd33RRlprJPKJJN5MK3/ABk+JHxmqj0Goj/SMensXYVXatnit1I/eX6U32e3o4v7CelJrdDn+UrZMK6k+BFROizq0xipn3QYcH3mU+AocZLog5ZLohTMOg+IpnKxuGHx6/Cm7IR7Bs8aSJ5A6UYyGMnnD2lAjamKkR3lPxtIa9L4O86Gr6f6sgt+LYq1wVpkTFEMimsMh0gAoAFAAoAMUAGKBwtgsQbbhuXPyptkVJYLmg1T01yn27/QtStOvI1Qxvg72ElKKkhpjtnLc/qnqPz60+FrgZ+t4ZTqY77PyiIt7OdbqhhpPHlprVl2Jxyc9Xwy2rUxjNbZ6lkNUlk7LpsMdrpNpvCD8DUtTxNGfxWvn0sl+ZWjV04XAU0YEydIpPAE+QobSJIVzn8Kb/Ic2tn3G/DA6nSo3ZFFyvhmpnvy4+uw3PH9KkKUo4bQVA0FAAoAOgA7dssQo4sQo6yxikbwsvsKup6Qt7mYPKo7ECABoWWYEcjXnEuK6nnfvdy8rpR2RleBUBbqj+muAeAGg/Ku+0z5oJv5fsaMv6c+DQsHuRZuW7b9peVmRSYZSJKgnQqa4u/i9sLZR5U8NlR6qabQLm4Cxpibnqts/RRTVxl961+oe2zG53Du6xiE8Jt6+sNUi4xX3g/v/sP9tY2G4l8EntbU+KsJ+ZqX8Xpaw4v7jvaxFt0ccp7vZN4i4y/9tO/EtI+ufsv/AGO9sj3RwdgbQHJf/vP/AI0vtui+f/j/ALi+1x8It67w4YnKlxJHjA+NZHsN6WZRZAtNZ3Q5tbRscTdQ/wDMD8KilRa+kWNdNvRRMG9qDhtp4hlIIPZGQZ/4KD8q7/gycdDWn2z+5n3xcZ4ZVnFaaIWc2TQ0IhU00cFQICgAUAdUACgXIc0Bkm9hYqQUPLh5f5VVvh/Ujq+Bavnh6Mnuun0JWoDoMBgUYAJhSgJ3QCCvUEfGhbPIyyPNBx8oirGwubt8KsS1D7HP1fw+utkvsP7Wzba8FB89frULtk+rNWrhumq+GC/MchQNABTOpdjFRW2xDbW2jPcTh+I/kKsVVYfMzmeL8Uz/AIFT+rIkCrJzYGoDIVABgUAE1AqJfdDD9pj8KnGb1snyVgx+QNVddPk01kv+1jq95I9ODjXl66k5hWCuR2n97cn416hptoL8v2Rry7fRG17K/wBxaj+jT+EV5tq/58/q/wBzKn8THQHxquNOT8aBRN/HXwpy+Q5fIIv1/OlwLg5nwFLj5i4KefZ6ANMQ3rbH61s/jWesP1Lv4jLwcLuAxE/aB62j6fjpz4zFf0fr/sO/EWn0Ml9oWzDhsbctswY5bZkCJzKOUmuu4Vcr9LGaWOplaux22cxX+VX+jKrERxpw0cUwcFSpACkAOKXABrRgA5owABSCnVq6VIYcRSNZWCWi6VNisj2LVYvB1DDn/qKpyjh4PQKLo3wVkejQpTcEx0KQAtP/AHQKEKADmkwIQu1dp8Ut/wDMfyFWaqu7Oa4rxbGaan9WRAEVP1OYADSgBqACoFDNArCWgEu5b/ZLh+02paP7AuP8EKj+IVkcds5NFP54X6j6uuT0Hz6mvPI9UTmEYG3Kuf7W59a9Qpj7ix8jXl2XyRt+zf8Ac2v7tP4RXmmq/nT+rMmXxMcNUIhyfh6UAc5fT0pcjkw8vp6UZDIWUdPlRlhv5FD60g0E6Udw7mA+2Zf/AMkfG1a/7h+Vehfw7/8AiX1ZBdsykLW0yHqJXBTkNFrPCkaHo6oAKjABmgARQB1xoAAFJgAUYAnthWiEJPAnQfnVW1rJ2PA6rIUOUuj6Ik5iojaycTqaTAqYc0YAANGAIba20PwqfMj6Cp6q98s5vi/FMf4NT37tERNWGtzmM5ARS4EDApACigA1FAoTUAA8KBW8Is/s4xT2cVntqWItsCAjPoxUcF1HAVmcWrjZp+STxuu+C5oYwlJqfTBq673XV960V87d1fqK5P8ADIN5Uv1Ro+y0NZUjN9nXSbZjTM7H4xXbVPEcEk1usGj4ffe2ltFhZVVGrgcABXFW8JnKyTz3fYi9hi9+YVO/Nvksn99ai/CJ+f0F9gX9yFxvjZ4kNPgR+tR/hdvTIn4fLs0Fc31sj8Fw+WX6TTlwmx90N9gn5Qph99MMwk518CD+VRz4VfHwyJ6SfbA4G9eH/bb/AAn9Kj/DrvAex2E27gac6pKLKqTCtmaGsA9jBPbM87TYHlZtD+I/nXoP8PL/ACK+rK1z3KPbNbZEgrtKhGsHNpqGJkXpB4VKI2GDS4DJ1SBkAowGQTRgUcYLDdo4XlzPhTLJcqLeh0stTcodu5aFAAgcBVJ7vJ36ioRUV2OW186QDoCgAAUDkN8erdm2QwY/9xT4Y5typrlY6Jem98FVFXex5++u4KMCAoAE0YAMUYA6NGAOQKRio5uHlSIa2ab7DLf+04hulpBPm5/SuZ/id/4Fa8t/sWKu5sjfGuNg8SRMYJgPcY/17lenVvETVNvw2Btm2kop7i8VH7Irzi++xWyxJ9WZsrJZe5zc2Hh2MtYtE/3a/pTY6y9bKb+43nl5OH3cwp44ez6Io+gpy1+pXSb+4vqz8jW/udgnIJsKv7hZPjlIqaPFdXFY5/uL60/Il/MbBTPZsP8A9tz/AMqf+MaryvshVfNBncrB/wBG/wD9tz/ypv4rqfK+yHe02eTNDtPaUznuEjwX9K6f0NDjGEXMYWMC/wDOHaAAGZpPHurP0qP2PRZzhfqJhZ6FE3uxl27ime/7+VAdI0AgaVvaGqFdCVfTcytZj1WsEQKtlQUIpUAhEGPWlDA4QyKRjkGRQhGFSiBqaAOqACoF3ZZNk4Ps0kjvNqfyFUrJ8zO44VovZ6cy+KW7H1RGmJXWABLGAOZpUm+gyyyNcXKbSQlg8alzRTqOR4+YpzraKul4hRqHiD3+Y5IphdARQLnyVbaGGyORyOo8quwlzLY4PiemdF7XZ7obFakKCBFIJkOKAyGBQKcnU0AHSCiacaXAhrPsJt//AC3P9kv8Z/OuS/ih7VR+pZpXumsk6HkNa5KC95fUkxuYVscA2jPNm+or1CpbGs1g3HBj7tP3F/hFeY6j+bL6syZfExceFQjQAUAEW9aXDFwc5qMCgyeApcibGTrvpb52T8RXW/hc/wC82eT5nR3tsH/hMPhSfhtq/qQemZ1vvjFvYsugIGRBr4AzXScOrlXp1GXzMXXrFzISavFIVFACN4c6AO7bUALMKAOaADy0AdA0APtk4TO2Y+6p+J6VDbPlWDb4PoPWs9Wfwr9ywqPGaqnYvHkYY3aqpIXvN4cB51JGlsydZximj3Y+8yFxGJZzLGfDl8KsRgonK6nW26mWZv8ALsJAwZGhHAintIrxm4SUovDJfAbY/Dd/xf8AkPzqCdPdHSaHjf8ARf8AcmEaRI1FVmdFGSksp5RF7ew8pm5qZ9DxqWiWJGNxvTqyjnxvH9iABq4ccjqgDoCmjgnNKAQFIxQrh0oEfUJBpRjIFy3Cx+Js27pw/usyhtAdQPHwNYvFqaLJR9XwaWhUXF83ktg3ox8EZRw45P8AOsj2DR5T/wBS76dfgrexyBZk/tV08HiJNPqW23vtiVEC0ugiYblwrlbeFUSm25dyu6Ksio9oF8DWypPXvfSKh/Bqe0/2E9mqfc4ue0C8x0tqoESJY05cGqS+IdHT1LYWTfxo71ufWPlFNfCIvpIX2avyLj2hD+i/6hUX4N/3DPZIeQz7Qx/RfMfrR+CP+4X2OPkpK7DGveb5Vue1sdzy8hrsEH8bfKj2t+BeeXkpe9WF7LEFZnuoZPiDW1op89KlgyNa27ckWtWyoK2zQAHWgBFTGlAC6GgA2EUAHM0AGByoHR6kt/KaW1C2xMczoPM9ar+i5PMjpfxajTVKqhZx3eyI/EYp395tOg0FTRrjExtRr9Rf8UtvC2EhTiiCgAjQAKAHOCxrWzpqOYPD/Ko51qRoaLiNume268E9hsWt5SOREEHiJqq4OLOv0+rq1tTUX1WMFauJlJU8QSKup5Rw19TqslB9mFSkIc0g44XWlGnVIOEbhmgRHTdKEKXz2dbYt2LN0OpM3JER+worA4zpZ3Ti4vsa2ghzVv6lt/nVh4Pdbh0/zrGXD7k1uXvSwU7ZNubIMkd5h8hXW1rbIs93gulreDCwASRAAPdPIVydmj1HO2vIz0n2Fk27g/2vipqKWk1PgPSkGm08Fqcy69Qaa9PqvAenINsZgm/GlHp6pdmN9OXgIvgz+O38qManww9OXgHY4P8Abt/EUZ1PhhyS8HK4UUvqDQHCDpR6gGU+0JYxjD+pb+hrreFPOmT+bMnWfzCu260SqKKaAFYoAd7Kw6tmLAEaDWobZNdDe4Npq7VNzjnoSCbNtk5SsdCCRUXqSNh8K0stnHH0DOxEPAsD5g/lS+u0Qz4Bp2vdbRE43Ddk+WZBAP1/Sp6586yc9xDRLSWqGc5WRIinlAFAqi28JAI8KTKHenNdn9gA0o3lYdAgRFABrbJ4AnyFJzJdyWFFk94xb+iBHEGlGtcrww1cgyND1oaysD6rZ1S54PDR1ibuZs0QTE+caxSRjyrA/VX+vb6mN2drhHIJymAJ6U3nitsksNBqJRcuR4wJWbZdgo0k86WT5Y5ZDp6PXtjUtmx9tDZ3YqpmZMHlyqOFrkzR4hwpaOuM1LOXgjnaKmMgTt8aH1GhmgC67j7KW7YdiSPvCNPIVhcT1LrsSXg1dFY4wwifu7vKAe83A/Ss6Otk30LiubZD7HE2V/eb610cPhJpP3iWO7s65zrrw61z9mtxJrBD67Cfdw8n+VItb8hVezgbut+38qX21eBfXYG3dYfjHwo9tj4E9dif8336rTva4+BfaGD+blz9paX2uIe0IuypNYORh0tujIGNe0pwdoOOi2x/0z+ddpwdY0cfzMjWP/GZWkNaRWFaAFrZoFRLbFtyj+Y+lV7uqOp4DHNM38/9BLay3CVKToDMdaWrlw8hxeOqbjKnO2eg2tbRu82II4gxUnpwZkfietqeHJ58NHOJutcOZjJjpH0p8YqK2Kmp1Vuolz2PcRU9aCuOtnXVW4CxgQfnTLFmLwaPC7q6dSp2PYmf5Qs/tCPEH9KrenM6r8T0X96OkxVtzAKn0/ypHCUepLXqdLc+WDT/ACI3bigMsADQ8POpqX1Of4/CMJwSSW3YjTVhHPll2Ufuk8vzqjb1O94Zh6WDx2IDGr944/rGrcPhRx/EUlqppeRLXpTiogitAqLbYjKPIdelUH1PRquV1L6IgMZY7G6DykMPKdRVmEueGGcjrNP7HrYy7ZyS+2rU2SekN/r41BU/eR0HGKlZo5PxuVYtV04QMCBQARoA1L2V2Zwrn+1P8K1ynHJYuj9DT0n8suGJw3db90/Q1jwn7yLUepm2xz9wv/N9a7ddC5JbmlW7AgeQ+lcRZZmb+pTfUUGFHGkTbEDTCjpR6gPocthBR6gYRwcKKepsQ4+zUnqMTlFLa+VR5JhQIelJhgYPvxiBcx+IYcM+X/AoU/MGu84fBw0sIvwYupebpEKpq2Qi00Bk7VopcCE9u82j+n51Wu2aOq/h6WYTj80KYzFJbeGnUToJpkYOXQ0dVr6dNZyWdyBxt4NcLLw08OVWYRaWGclxC6F17sh0YEen4KR06TSAcT1pcASOB2WX1buj5n9KinbjZG5oeDSu9+3ZDq9jbdkZbcE+HD1POo1Bz3ZoXa/T6GHp0LL+X+pE3rrOczGTU6iorCOYuvsvlz2PLOCKUiLLszS2nlVOzqd9w5Y0sPoQOOP3r/vGrUPhRx3EX/mp/URzxTsFPOEclpoF3LNiDFg5dIQa+MVSW88HeXzcNG5R7REWtjE2dPfHybx86dn05FXkhxLR5XxL9zjaGIP2fXiVAjxpa174uuuktA+bq0kV4CrRxeDo0CBGgDWvZIf9kfwvN/Ctcjx7+evoaWk/llzvnuOP6rfSsete8n80XI9cGU7Ib7pR5/Wu5zhE7szNo1qwoKgjXQfSuFmsTefJXb3FezpGxAKtIARFAHDLTsgJ5aXIDW2fGKR7EgsEPWhS3A867SQ9rcD6PnfMDxzZjNeiU45FjphGFPPM8jMaaGpWRti6UiEDThFKBO7smM08DAqtqOx1H8Orab+hJY3ZaXDLTPDQ1FGxx6GzrOGValqU85RGX9ggahm8eFS+szKs4BWnmMmQjHKxHKSKsJ7HMWxUJuKecCqtRgjyS+yMGrA3G1AOnhHM9agtk84R0fBtDXKPrz3x2ENobSZ5C5gnwJ86WEEt31IuI8Sutk4VpqK26PcmsLsfDGzbL9orMNXB0LGDChu7oJ+FRuVqbcfsVIUUOKUs58kDtfBGxda2GzAQQYiQwBEjlxqauTlFNrcp31qE8J7DQ0/BCy04AEW0HLKOXhVKe7PQdFFqiC+SK7jFJuPofebl41bi1yo4zXQnLUTai+vgmt0cHZuM63UVn7pt5yQNJBEcDxHHpUF7lhcrwSaKpb88fuWfbOwFuYW6zWEt3LaAoUCycvLu8Vy/XwqCuXJLq/zLNtUZrpgr+0Viw37oHzFPh8Z0mvjyaKefBB7MxZRwOTaH8qtWwysnLcK1UqblFdJD7a9sm0T0IP8Ar41BX8Ru8XhKWlbXbBCcBVo41sKlwIEaQVGpex2/9ziF6XFP+JI/7a5f+IoYsg/kaGkfutFzx5+7YjQ5W4c9NTp/rqKxtPHM0WzJsPcIUKOgH5V22MxKcrmrGbHsy+pTTSIBHTTh5xy5VxGqg4TeS1F5Q5LTVccEBSgA6UYEyckTRkULJRkBlatgiD/nUiaJDnIV8RRjuJkSxeBs3lIu2UcHjIBP61NVqrK37jaGuuL6lR2p7M8Pdk2Hayx5Hvp8DqPjWxp+N2p4ms/uVrNHB7oquL9nGMt+72dz91oPwYCtWHGNPLrsVpaKS6Mh8Zu5i7Rl7D+gzfwzVqvXaez4ZoilprV2I8B0P4l6jUEelWfdazsJF21fDlDq1tW6v4yR6fnTHWmW48U1cf62Lja908GB9B+lJ6SySvjWra+L9COu25qVeDKbcnliQkUDXsS+yto20TK8gyeA01qCytt5Oh4XxLT6enksz18EgNpWj+KPMH9Kj9ORrR4npJf1foSmy8a5E2YZJhgRIDiCCRy0PypU5QymZeuuqnYpVPbuVrb18/ab2chmzmSBHIQPQQPSpoPMUYVzbmxgbw61JgjXzLFZ2laCgZ5gDkYqn6csnaVcV0ka4x5uwodp2v21pHXIn/EdJ/ehptDHKyHK3ekRHEazNOhFp7mfxHX0Soarks/IntzdsM7ZXuE5RHHiGBBk0l1a3XYx9PY5Ld9CK3qudiXsmZ0gxoVmQQfKimOdzX4lxOuemdazllZtTIbpqPSrXY5iDcJKSHmJ2g7CGbu9AIFMjCOcl7UcT1F8eWTwhXd7ZRxV0LmyW11uOY7q+E6Zjypzko9SpTp7bv5cc/sXXffdnD2cEl7D2MmqTcD3GzBiffViQNChkcZ5AVG7FzpIkuqcH7y3M6ZCOMjz0qRPJXeV1NG9jV0ZsSg45bbD4sI/11rnuPwyoSfzL2jfVF52vdDW3HukBpHUhSdRxB+fmKyNNXyyTRZm9jMkt8P0jjw8OB5acTXYLdGbZuydxO+y4G4lg2i6hQzspjVjqVBHeiCNSJ1rGlwt6tSszh9l9CwruTEWjR7RBUEcCARy46iuclHkbi+xcXQ6BpgoCtDEwEaTApznpAIwAjUcfGpuXDwyQdWb4bQ6GnRQ0N7HSkcMsXIkVNNaaDJRd9N9Rbz4ewZuCVa4OCSIIWOLD5Vv8P4bKWLbVt2Xn6lS/URS5UM9yd4g6ixdZjcBORmMlwdcpPUfOncS0Li/VrW3dLsSaTUJrkbIHat/Lfvnq5/Kr+nTdUMeCa6fJFl/3Wwlm9Yti7Ztt3QJKKZ9SONY2stsjNuMn9yOMVKOWOX3NwRaHw6DoVLL/CaihxTUp/GDpg+whjPZ9g11FtwvhcfT4mppcV1UX1/QZ7PW30IDezdHB4XDG6puZtAim4O8SfFdY4+lXdDxPU6i3leMd9iG3T1xjnBE7F3KtYu0Ht4kB479srJU9OIMeMVY1PFZ6aeJV7dn5I4aWE1lMe2vZa7DTEpPQ22+s1B+Pw/sf3HPRfMXw27osZbLMHa2zZmTu5iWOmvSYrq9Dp46uiNrXLnszH1Grlp5uuO6GW1NwMU113t9lkdiygsVIDGQD3eOtYV/GNNVdKt52eOho1aWc4KWew0X2d408Ow9bn/81H+OaTy/sOejsCxvs+xVpGuXTZVFEk9rAH/T5DTrT6+L0WSUY5y/kI9LJLch8HskN+McOQAH+JyAfKrrm2+g2upPuOdm7rXMRc7NLtvNBMNmWY4wQDNQ6nVx08OeSePkEaHN4yS9zdS/s1ftFw2ntyqtkZi3eMDQqOdV6uIVaqShDOS1VV6LbZJY/ZP8oC1GZMxCozLIXuljng6SJ06xVq1uiDn1x2Q6co3R5PsdL7KHmGxSjytn82rHlx9LpW/uM9kWOpziPZtZtgZ8U7MTCqirLHoBqT19KfVxa+14jXheWI9LVGSVjLDsG3ZsoqJhrEAe9fNy6ST0t21y8+sma1qoT5cyWSezXprkrlKMemFHH3ZN/wAvJdU2sRZw7WpHdFm9BM6GJ0PD40kozf8A0/1I7K4LEo2Nv8iM2xsjB3LqgEXbDlQLZLZlaRJzGGy6rGuuaNdKg1VE66+anZj6rPVi42NEtsfYmFsS2Fsi2zAKSMwPUAkn1rm+IPV7K/ePbwLDkT2EcT2TswxDDucIOVomGDMp766jSOulQ1+pBf4SHSw9yA3wxmDw+FizbtMXZghGpHMkNM5ZJ8NIrT4b7RZc3NtLBFNQjHJl7You2ZiWPU10ihhYWxQc9y27m74NhmFu6WaydIOuST7y+HUVmcR4XHUR5oL3v3LNGoxszVMTisto3EAfu5hHAiJkemtcjCGbFCW2+C+sMg8DvKXdUdCpY8IIgdeYI1FatvCOWLlFj+UsDN61j4I8nAB6UuwpIbyYET2ijj7wGnkRXUca4f8A9eC+pT0tv9DIF/P48a5hl8Xs3Y4j4U+FiWzDApeZQrMdFUFieMACT8qnhCNkuVDctJ5PO9nCNdZmLokkmbjBSZM8OPOu4jhJIyOTmbeRyuDNm4jC5bcB07yMDzBmOMcqSzEoNfIWMXGaeS/X927MXb94vdBuGeznTnwHE1zMNdbmNVeFt3NiyuLy5Fg2DaW2o7MuRAjOIOWOFU9ROcpZljPyGLC2RYbiZ1kceVUHs8C5FMLdzLBqeuaksSEa7mK+0XHvcx1y0JK2iERRrxUFiB1JJ+Arq+GURroTXVmfqrG5Y8Ebs3FYjBXUvFHSD+IEBl/Ep6girWp08Lq3B9yKqU4STZuWJUZO2U93Lm9ImuHpplO5Vd84NOU1GDk/Bn4xB1cydczRxEnvEjmNa9kprVVail0RxFs+ebb7mn27YKKOIyiD4RpXj2tslLUTc1/UztKUlCKXgbXcIRw4VWx43JUyie1XaRt2LVtpyvcYkA8ezUQD4S8+lbvAauaycvC/craqzljuUbZ+6+IxQDsy21MEKSZAPDujh6ma6pYS2KMapz3HOFwmJ2fetuStxVdNQQSuY5dRxAMx61Fqao21SjLwOr565ZNF9pzi3hVWJ7S6oynmACx+grleB1KWqcl0SZeul7hRdh7y3FvCJCMVkSSdCMp85A9K6+2KcGvkVI7PLNA3w229tXRNGCqSV4gOYbL4gER4t4Vz3CNEmpXzWXukWbrVHC+4W5+Jtvcw/eBuG2SmY94/dsXKzrzYVo3p+iV5yc9TY+2Vj6Y2K3jfasLLG3ZwwOQkEuwTUGNFUGeHWtCEHhFSbeWS+A3o2pdQP9mwqA6hXd1cjykx6xUnKOjXNoT2fvdcxN1rF7Di3cXvABhcDASZXTllJ06VBam1gdCPvYJfGbYnvW3KhLhV+QKpeKPoegcx5Cq9+njqNC4tbpD6pSpvlU1lbNfLI6xGxlv3sl7uZhIdSpDxAIZWEBtQQ0SI48qwOFrmly5/58i5f8OTOfargLOHv2reHYsot5nJbN387A+Wi8PGujqi11KEntgpKPrA51aWCElMPsu+wJFm6QOeRoHypeaPTI5Ql1watuRtXJg1t3gRcQsuVhlbLMrOaORrm9dwid2odlbWP9TQquSikyP2ltNcMwOZuxMhJXVdASmbgw6eR6Vfp01iSjYvz8k/tcUstlk3e2qMTY7bKREyACR3eOU8xpXN63h89PbyLdPuJTarFlCA3rtfsn4ih8Jn/ci1yR8kxgt8rG0LDNhSWylc6MMrpM6sOY46gkaGut4pOUdNJwWTI0uHPcRzB/wma4puNnY1EhJrBB6VDKEl1Q7Jkm+e9N29ee2rkWkYoApgPGjF497WdDpFdfw3h9dVSk17z3Mu+9uTSK4t0NowmevLy6Vp8mOhWynsDZGCL4pLY174P/KO9r6Co75ctUpfIXTwcrkkaMcelnE5WchGUMyEybbjgQTpB6Vz6odlOcb+fKNrP+I0SO0N98J2qnOziIMKdDy6T6VF+G2yj0wROyCfUsexto27ih7TBkbmOR8RyNZN1Eq58k1uSRaksozfH+0HF28U+VbeVXIyKAwIU696ZM9a6arhNDrUt84/5sUJ6qalhLYh95se9jG3LxtR9oAupnzAhWGvAyDIIjwFX9IoyqUU/h2ZHZN1zba6kTjN4bl1SrBIiNARoOXGrSrSGT1M5rDRsOJxTW9m21aCWt2VJHTKCY9B865/g2nV3FW/7W3/AOiXiFnJpfqsFewBCN3iMh4k8ARpMngP1r0iz3YuXQ5aEeeSSLFu9vfZvXGsoWBXhmAAcDQlNfDnGleT8R0Vlcnc8NSb/I7OicWlHwi32boYSKzIrHwEpnPtrAFrDGJ+9Y6jTRBofP8AWt/gK9+f0RU1TwkZ+u9VwEMLdoMDIMPHouaBXScmFgr+0POcBfy9ccFMttQxE5Q3Jg0gFiAZA1iadKGRnrNvHknNmYh8SBbuXGc2UPZ52LMe/LSTx0IHkBVeimEJykklknlL3Eh5u3u0oxVsXTmPaAhRwhIf10FSa6ap08pvwNrzN4Ljvns0tmuCTnUKwjQRctkH1yn41i8F1sXXKiXXqvmT6iMV7z6Y/wDhSN1t4LOGxuEF3MiYdMQGYKzybiuVIVAT+IDhWnKtzr2F1aVd8kn1w/sinbTg3FvJwuQ4P9dWhvmAfWryWyKFmHLmRY7W/jAEPaDMRBYXGA4ccpBg+tHKSLUY6od7m71IMd2l/Lati1dUEknUqco0GsmBwpEknljVNyfQmNgXrmJcooBzhgwIUqhPZtduE6HUTAHM+FQT1EdJS5S+f6j3V63JYtm0s/RMvG8DA2WCsykKRMakZeHeHHSfSuN00n6+cd+xouL5WkYXvGGDW5UqOzEazPHMSeZJrtIy5jJns8Cu7u8bYMNktWnLficNmA6BgRAp6WRsbGljBJLvviCxyi2gYyQFJkj95jT+RD1dIaYze66HUsqGBoF7igRAEDjz403kS6A7mI4jew3UyPh1dZBgs3EcxFChgR2Z6oltj74nDXF7EBLbFZtySFJ0MTw61DanJbLckqwpLOyZoR3xXncteo1+tUFZbj4UaT0sE/iIL2d43C4e4b1sui3dDn6ZiFUADXWY86vK515VnTBW9KEkpVl7F1XOmnhwrirZQlNuPQupYQd63CtGpgxPWNPnU2np9SxR6jZyxFs844UAuBdJUT3zBkddIOs+FdqljoYq3e5bDsPBvbHZYhA45m6NdNJDefIDhTFa84aLPs8HHKkskluLsPX7T79yHS2oK5AQWQuzEGRxiPz0sQoc4ZHUShVNTmWLF7k9tLXL3ZuwhyqhgY4asf8AU1AtFjuWNRrYWybhHBV8VuemFdhfJuqYyEAjQ8yJ0M6caiv5oyUUR6eqEk28v6ETtnFHCFrOGuuLdwAuPiIUzMHnUSphY1Oay10E1CdEuTdEFbu1b5SlzCu2se91LIcyLalFmNBOYAnn09KjqohU5OK6vLFnNyxka7M2dcvNltiSBLHkq6ST8asNpCQrlPb7mo4mzcFi2rE5baqiryCqABw585rU0GghRmePefVmZrNV6k+VdOxSNp4q9fuFbau6oYARSwkaFjHMkVR1l/q2NPoi5pqXCKaW40sYu7h7qNDI6nMAwIOngeR4VRs08bIuD6MtRlKLybngL5Nu3dWQtxEceTqGj51wd0HVOUfDwbCkpJMpPtbxrXbKKFWLdxSzTLAujASo91fE84roeB1vDm++xV1kWoGUZq6JGWL2XgzSvoLFZeCYwpuYbEBW0ZTHgcw0I6ggimRw+hNOMoPDNC3Dwj3sVdxLN7ltUWeGZxLR5Ko/xVifxDfiEal33f5FrSpbsuu2rBaxcBInISCTCkrqATyBIA9a53SS5L4ye+5ZnFyhhHn/AGTce9fbsk77IQNdFEd4kx0BHrXdSxBFFWSvsyo9sfYTw9625uWSMiMxa0WJ+7fgAxM6EQp100PKrEWivHf3H/xjG7bKkqwhgYIPEGgjlFrZjs4VwiBUZmc5jCloWO4NBxPebyimzXYcovGcEvu5t6/hcVbJDDUBkcFAQwy96RPOZ8KpazTq+lwZZ09rTjW+mf3He/e2WxuLy5bi9n92luZbNOpgcySBz0Aqtw/SezU+c7tkupTdrgt2ttiI3ksXlKdtbe2AoC5hpz59av143IdRVOO7i0RSGpksFRi9oa07OOon0LPs98PYuFcQqC4O62dcxUwdRKacuBMzUfM8ZRahGEHiYwx16wdEClsw7y2yuh45iW1/winNsa+R9AtlbtqwDX3aDwW3GYjqC0g+VQerl4iieGleOaT+xY7iBCVmYMAmJI5E+MRVF2YeEzSVaxuTW7Wz0TEpZxCqFtjIA0RmVQVYz1Oo8xUtyynFlaPw5iXrHbLKjMnDp08q53VaBw96vdeCSNq/qIrE4sgCWEePjoK0eAYXPZJdOn1G3QlNqMTBNoOWu3WIgm45IOkEsSRXQp53MmyPK2vmJIKXBFg2v2eLODskLl7p9e8wzesE1cotbjyvsWLauWMZZ6osGMuwVUHU/lU3KluQqRBb/wBgnD22H4XgwYkMp4nnqFrN11a5eY3uB2ctzj5RleLxSpiAbiC4AoEHy0mdDrPGqtSzDwJxexe2Nz3WETS7XwbIZt2w2kTh0MDXMCQPLWpUpLCM2VlbTbX6DbZdmw32gHN9nYKswe63HnMRrE+FTws5PiWU9tuqGw0vtGeWXLjffo/q+xP7vYC2qi3aYlQczE8XOadSNIgKPSn6amFlzk8rHRPqS6yU9Lo+VYbl1aaePoWprYYZT/qRH51uo5HO6Ms2fvJ9mIQ2QzWyQSWIJYMcx4GJM865eymTk9+51dOrUYrEex1tLb1q/aNsWXzlgUOcNlYngBlkyJEeNOUWu42V0Z7Y3NRt7aa1hLFqEtutm0pznNDKiqciqCTqDqdNNJrDjwlWWSnN7Nlr1uVJFd2jZe6CSHuKQQwFkKrA8c1xjMyAZPCtivTwhFRgsDPXecyWV4ZR8ZsEg/ckP1QspdfODBHjUybWzRHZRGSzS8/Luh9sXdrMc10gIvEajXjBJiY5x5UWN9ESaTSc3v2bJeS+teW6oz9m4yqIZ2VfdH4CsCY4VHGGBbpqUnjoWPdd7SW+ytqFIJMBgwIPAhhx4RrrwrmuO1TVim98rBLQ1jCK97QNrW2RrLkqnModWPRI100o4XpnFqxl5xjXW5T2z9yjWN6LdlEtpafKqhZzAEwNSUiDJk8eddD6MpbtjKuLU1QVfJlLbJWtsZGus1oyrd7TSC3vAjzmp68qO5kaz0na5VdGO9nhbqt2yybKFw0xnVP+E558RB4xI6VNFojUlj31+Zatxni1cxF5woc3MxLBZACRB8CrQOVVrct7Gpoaeepzl0y8/IiNs423iCnZdq7FwxL5RkAnMs6t05wIpucL3iDk9exQq3eSy7ftWFxP2i1YvWnj3naSxy+8v4c2UcvrTIQny47djbp0UITdk2pT/Qa4beAG4qYts+Fde8WTtCrZemhIn141NDlT3Ymttcf6U0xvvFudhwS1i4FUjMjg57Lqf2WBlTxBVuBFSzaijJ9l09yyvdfjsRuA3RuLdti8wCMyiVJacxgA6QvmeFCfbBEtA65+/JJIte/e59y3F26oIukKf2rTBQFkjSGjTx86aqmlk01bp9W3XjP6fqVn+QxctrkQK4yhHQwjxAPaiSFb+t1+FQzm47t7FPUaDk+Dp5KdduXEZlJZWDEMASIIOoMeNTpbGPzSTaLxszGJatIjAMwAknUy3eInwmPSsi5OU210N2nEa0pdS1bx7Iutda6vbPoV7mYhGQcSFGhIPPpVxqUVhdypWoTfvGk/azasJcfKy5EluZJUQQOcmppURwmytKzlbKdtjC/agDaKqC4k+8htuDpEjXT61Yo4VSq3Hpvkgp45dprudJNYwZttfd1nY5gLbgZiwOZCpJAnn+FuUiOdQ20z0suWW6fQ2aZUcXi51rkmuvgQwO7dsAtduFwupyaKOercfpUcrpN4S6lrTcFoS57bM46pdC97JxzW8iqrKgCgZ5CBSSqwNSAIjhpI61bo0Wqi+dY/Mp63i3DJ1+lHO3TCHu2brW8Qc4DZYy5WI46nl4ip7taqpcjgzL01Kvi5wl379Rttva9u9hXsyRcIBt5gNWQ5gMwMSQDxioLb67YPCwy5paLa7o4ec+Cg7z7JLFWtd4hQHH7REnMv6eVZ2muzlSNLinDb5f4qWdtysBYMazMRGs9Iq8c64S5uXBpW6Oz+wsAXsoe4xdVMSFgDXrw+dWdFqK1JxezJNbwzVqpSjuu6RYsIFLKABBSToNYIGh+NaULIy96Lz9DFv091Pu2xcfqd4jGJaEu0cQBpJ14D4Umo1VdEOaX2HaHh12st5IbeWzG94FYX7j5YV3dhGo7zExPrWIrVY3JbG3qNDZpXyz3+fYltwrCtde66OwtL+CJUsYD6jkJ6ceIpJ74iR0x3ci+rcIg5mhyYe2M1y62ugJ/3cKNV4+elOiuxJKQV6yDq6ID/AG94s3+FSCD6U7GBucjN0QcHsqZEG3ZZmWJ90vEk+J5U97hXY63lI7wdhgwKtin0gxbA0mdCGMcaTkillPBKtTa/dnuiUzvGv2kjh37QceZzHWm/UZt2Ifa+3Th0LW3XMwdQUGV8wAHeSYUDjIGsDWaraqiu2HLNZ3HRm4vKM7uYhi0uc08zxk06MIpbETnJ/EEyinjBq1siSPh+lKhpM7AtFlkkABmjnxGsidNYqKyfI+Y1tFwz8Qpw5cvK9vmNLt64qnDsxyW2cBRoCSe9I8wKk2ayUZTshmrOyJvdsdlbNzu5mMiRJ00CjoOZNVZyblg6LhWmUKHY+siZbabvdzXCpVycy/gXSPxenjpVpT5VuTurl+HqNNoYFUJt95k7RspPNdAgHI8eXjQo8rewynFtacuwql58PZa3aCFbhlwwLSc2QZCPdPvHloDx0gjlfQj1OlS5XBeSawe17yYMOiqzr21sgjN3QAHAB/EULCSDw4GaWM3FbEU9KrY58bjDa+2r+JZUuMWQMConuZMoIDJ+LT8Zk+NOnJt4f/0mq0MYSzHoxj26K8pIGXp4mQCOEyTr0imW1qUMD3vJw89DQ93PZzg2/wBqvN9qd5bXS0M2sBB72hA73wFOpp2XMc5qJ8k3tuOcXtO4jsmHt2+yUlVgCO73WiNIzBqs8iXRCR3WWSu2CbF25kOXtCCCOTHj9GqvCPviOXuHFzFteCqQPu/QF2YAaeE/OpJKLlgiy/BV8SXUPeRVLZwCigKZLd8gnSOzKc+IPWr0JRp+nUzFR7TJJvDzuQOMwt/aBKWbBDqIuHtV6sVUgwCBmPCeNJfdXLEms+Da0mllo00p7Pqi1Y/YVy7Ya3aSyl5hbDkEhS1tla4FIWROUehIqrGD2n4Gwvir3Ft7rsMtpbJxq2Zu/Z1VSP8Adm4XAe6rFYIjiAJmrler5pdChfodPGLlBvmJXeLZYuWmRB9+ksrcM7sodlYk+6QVUdIHIVTtq9SPqZH6W30p+lH5ZZTtmm1m+/AMwJGfSTxUKfe6eep5VlwxzYkd2oS9FOjbC/UQ3k2Utm52TyVMsjL3WKtoJIHEZOcimW1uqezJ9PZDW1vOU+jx2ZBWM9lxmaUc5VuZVDoxI94AEEeQNPz6nw9UZ8656GWLnzQfSWFlPsSl5ZXvEtcUkdox10gEBQAAszy5iq9klJ7bG1pNNOEVJy5nj6Fi2Fd7XDOqHJcsjMDxDBj3pHI6DhzE9asaS2ccuv8AMxuNaOqVkXcsqXTyv9iA3v3bbC5XZ1dLw9+XZiwglYb3ZDA8/d4g1eay+ZsxItRm4xWMdiulHS2jhyoOaZJYAA5TA15lTw9aSVUOVMXFqXOnt8yx7DujsldvuyS2W5amDBgl7Z8ZBj4GoVFRk1kiutlKKTwO8e3ZzmJttAebRhbijiQPwEieUa8BVmtZRRk8HGFcgSVs2gSSO0DXWHLXulZ8gONSNYGxeR22P0/+Q8f2VsIPqv0qMkG7YxG4nEP5uo/I0CHLYpFBbLdAGpPaqSI14BKbJbNj4/Mo+2NotfuF2LEAkLmOoWSQCRxPjVbmcuo14zsMLgkU9DDntdAakG8wC2tNHEpu00XGB1ByLl/vLiqSOhAPHxqSGzedyxp02pLmaWz2+uCKzGTJJMmSTJPmaj77Fd5TZfd193vtOHRi/Z6QIUsTHXXTnwqjO1RsaOlo1nJRCKXYmb+599VOQ23tgcpDqRqXUGFZtOZ4QOQIsJpjfbI5w85IjYGzGvW89xwIkgEF2lRMg8gBJidatVwc4MlcuSMW9sjrDWbK3VR0du6IfNEAZjIA9edOpjHo0WdRP3Xy9hq1w4e9cS1bAUtOUsTrl1IkkczTJwSl8hsbFCvmx1HLjsyEe0sZoBIWTb8DbKkRwg8RHjUkZrp4K9WqjKL36fIGC2T9pvMlpVtLbgvMtIzERlmJkGOFMsxnYbbqFCCeMs1XdLDLZwy20GgzcdSSSSSfEyKspbLBzt9krbHKRLYTDBEVQAAB8zqfnNAzdn//2Q=="/>
          <p:cNvSpPr>
            <a:spLocks noChangeAspect="1" noChangeArrowheads="1"/>
          </p:cNvSpPr>
          <p:nvPr/>
        </p:nvSpPr>
        <p:spPr bwMode="auto">
          <a:xfrm>
            <a:off x="152400" y="-6905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vkb.isvg.org/@api/deki/files/165/=Zapatista_fl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43200"/>
            <a:ext cx="4572000" cy="3048000"/>
          </a:xfrm>
          <a:prstGeom prst="rect">
            <a:avLst/>
          </a:prstGeom>
          <a:noFill/>
          <a:ln w="38100">
            <a:solidFill>
              <a:srgbClr val="CC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02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85303"/>
            <a:ext cx="4495800" cy="268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History – Weakening of the PRI</a:t>
            </a:r>
            <a:endParaRPr lang="en-US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4582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1997 – first time in modern Mexican history PRI lost absolute majority in Chamber of Deputies (lower house)</a:t>
            </a:r>
          </a:p>
          <a:p>
            <a:r>
              <a:rPr lang="en-US" dirty="0" smtClean="0"/>
              <a:t>Dec 1, 2000 Vincent Fox became President</a:t>
            </a:r>
          </a:p>
          <a:p>
            <a:r>
              <a:rPr lang="en-US" dirty="0" smtClean="0"/>
              <a:t>Why </a:t>
            </a:r>
            <a:r>
              <a:rPr lang="en-US" dirty="0"/>
              <a:t>is that important?</a:t>
            </a:r>
          </a:p>
          <a:p>
            <a:pPr lvl="1"/>
            <a:r>
              <a:rPr lang="en-US" dirty="0"/>
              <a:t>For the </a:t>
            </a:r>
            <a:r>
              <a:rPr lang="en-US" b="1" dirty="0"/>
              <a:t>first time in 71 years</a:t>
            </a:r>
            <a:r>
              <a:rPr lang="en-US" dirty="0"/>
              <a:t>, the President of </a:t>
            </a:r>
            <a:r>
              <a:rPr lang="en-US" dirty="0" smtClean="0"/>
              <a:t>Mexico                                              </a:t>
            </a:r>
            <a:r>
              <a:rPr lang="en-US" dirty="0"/>
              <a:t>did not represent the Institutional Revolutionary Party (PRI)</a:t>
            </a:r>
          </a:p>
          <a:p>
            <a:pPr lvl="1"/>
            <a:r>
              <a:rPr lang="en-US" dirty="0"/>
              <a:t>Fox is from the National </a:t>
            </a:r>
            <a:r>
              <a:rPr lang="en-US" dirty="0" smtClean="0"/>
              <a:t>Action                                                                      </a:t>
            </a:r>
            <a:r>
              <a:rPr lang="en-US" dirty="0"/>
              <a:t>Party (PAN)</a:t>
            </a:r>
          </a:p>
          <a:p>
            <a:pPr lvl="1"/>
            <a:r>
              <a:rPr lang="en-US" dirty="0"/>
              <a:t>The other major party in </a:t>
            </a:r>
            <a:r>
              <a:rPr lang="en-US" dirty="0" smtClean="0"/>
              <a:t>Mexico                                             </a:t>
            </a:r>
            <a:r>
              <a:rPr lang="en-US" dirty="0"/>
              <a:t>is the </a:t>
            </a:r>
            <a:r>
              <a:rPr lang="en-US" dirty="0" smtClean="0"/>
              <a:t>PRD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64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Recent Presidents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2000 = Vicente Fox (PAN)</a:t>
            </a:r>
          </a:p>
          <a:p>
            <a:pPr eaLnBrk="1" hangingPunct="1"/>
            <a:r>
              <a:rPr lang="en-US" dirty="0" smtClean="0"/>
              <a:t>2006 = Felipe </a:t>
            </a:r>
            <a:r>
              <a:rPr lang="en-US" dirty="0" err="1" smtClean="0"/>
              <a:t>Calderón</a:t>
            </a:r>
            <a:r>
              <a:rPr lang="en-US" dirty="0" smtClean="0"/>
              <a:t> (PAN) – 2</a:t>
            </a:r>
            <a:r>
              <a:rPr lang="en-US" baseline="30000" dirty="0" smtClean="0"/>
              <a:t>nd</a:t>
            </a:r>
            <a:r>
              <a:rPr lang="en-US" dirty="0" smtClean="0"/>
              <a:t> Pan President (contested by </a:t>
            </a:r>
            <a:r>
              <a:rPr lang="en-US" dirty="0" err="1" smtClean="0"/>
              <a:t>Obrador</a:t>
            </a:r>
            <a:r>
              <a:rPr lang="en-US" dirty="0" smtClean="0"/>
              <a:t> of PRD)</a:t>
            </a:r>
          </a:p>
          <a:p>
            <a:pPr eaLnBrk="1" hangingPunct="1"/>
            <a:r>
              <a:rPr lang="en-US" dirty="0" smtClean="0"/>
              <a:t>2012 = Enrique Peña Nieto (PRI) – current president </a:t>
            </a:r>
          </a:p>
        </p:txBody>
      </p:sp>
      <p:pic>
        <p:nvPicPr>
          <p:cNvPr id="15364" name="Picture 5" descr="Felipe_Calderon_ceremo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11" y="3113825"/>
            <a:ext cx="2365357" cy="321331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6" descr="Vicente_Fox_fl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52140"/>
            <a:ext cx="2082800" cy="317500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71778"/>
            <a:ext cx="3276600" cy="3255362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0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.economist.com/sites/default/files/imagecache/full-width/images/print-edition/20121124_SRM969_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6902"/>
            <a:ext cx="8831380" cy="596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9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icentenario.gob.mx/Img/ImgTemplate/EscudoNacionalMexic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9906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Why Study Mexico?</a:t>
            </a:r>
            <a:endParaRPr lang="en-US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143000"/>
            <a:ext cx="4095750" cy="5678129"/>
          </a:xfrm>
        </p:spPr>
        <p:txBody>
          <a:bodyPr>
            <a:normAutofit/>
          </a:bodyPr>
          <a:lstStyle/>
          <a:p>
            <a:r>
              <a:rPr lang="en-US" dirty="0" smtClean="0"/>
              <a:t>History of…Revolution, One-Party Dominance, Authoritarianism</a:t>
            </a:r>
          </a:p>
          <a:p>
            <a:endParaRPr lang="en-US" dirty="0" smtClean="0"/>
          </a:p>
          <a:p>
            <a:r>
              <a:rPr lang="en-US" dirty="0" smtClean="0"/>
              <a:t>But has ended one-party rule, democratized, and is now considered a newly industrializing country…but many problems still exist</a:t>
            </a:r>
          </a:p>
        </p:txBody>
      </p:sp>
    </p:spTree>
    <p:extLst>
      <p:ext uri="{BB962C8B-B14F-4D97-AF65-F5344CB8AC3E}">
        <p14:creationId xmlns:p14="http://schemas.microsoft.com/office/powerpoint/2010/main" val="181958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bryantlatinamerica.wikispaces.com/file/view/mexico-physical-map.jpg/371345066/mexico-physical-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71800"/>
            <a:ext cx="5486400" cy="3561768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Geography &amp; Population</a:t>
            </a:r>
            <a:endParaRPr lang="en-US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9547" y="1219200"/>
            <a:ext cx="8458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One of the most geographically diverse countries</a:t>
            </a:r>
          </a:p>
          <a:p>
            <a:r>
              <a:rPr lang="en-US" sz="2400" dirty="0">
                <a:latin typeface="Arial" pitchFamily="34" charset="0"/>
              </a:rPr>
              <a:t>Slightly less than three times size of Texas</a:t>
            </a:r>
          </a:p>
          <a:p>
            <a:r>
              <a:rPr lang="en-US" sz="2400" dirty="0">
                <a:latin typeface="Arial" pitchFamily="34" charset="0"/>
              </a:rPr>
              <a:t>2,000 mile border with USA and 600 mile border with Guatemala, 160 mile border with Belize</a:t>
            </a:r>
          </a:p>
          <a:p>
            <a:r>
              <a:rPr lang="en-US" dirty="0" smtClean="0"/>
              <a:t>Major Natural                                                                Resources: </a:t>
            </a:r>
          </a:p>
          <a:p>
            <a:pPr lvl="1"/>
            <a:r>
              <a:rPr lang="en-US" dirty="0" smtClean="0"/>
              <a:t>oil and silver</a:t>
            </a:r>
          </a:p>
          <a:p>
            <a:r>
              <a:rPr lang="en-US" dirty="0" smtClean="0"/>
              <a:t>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1849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Geography &amp; Population</a:t>
            </a:r>
            <a:endParaRPr lang="en-US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9547" y="1219200"/>
            <a:ext cx="8458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Discussion Question:  </a:t>
            </a:r>
            <a:r>
              <a:rPr lang="en-US" dirty="0" smtClean="0">
                <a:latin typeface="Segoe Print" panose="02000600000000000000" pitchFamily="2" charset="0"/>
              </a:rPr>
              <a:t>How has Mexico’s geography impacted its development?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1695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Geography &amp; Population</a:t>
            </a:r>
            <a:endParaRPr lang="en-US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9547" y="1219200"/>
            <a:ext cx="8458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Discussion Question:  </a:t>
            </a:r>
            <a:r>
              <a:rPr lang="en-US" dirty="0" smtClean="0">
                <a:latin typeface="Segoe Print" panose="02000600000000000000" pitchFamily="2" charset="0"/>
              </a:rPr>
              <a:t>How has Mexico’s geography impacted its development?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28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2800" dirty="0" err="1" smtClean="0"/>
              <a:t>Mts</a:t>
            </a:r>
            <a:r>
              <a:rPr lang="en-US" sz="2800" dirty="0" smtClean="0"/>
              <a:t> </a:t>
            </a:r>
            <a:r>
              <a:rPr lang="en-US" sz="2800" dirty="0"/>
              <a:t>and deserts separate regions, and make communication/transportation difficult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800" dirty="0"/>
              <a:t>Rugged terrain has limited agriculture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800" dirty="0"/>
              <a:t>All this feeds into </a:t>
            </a:r>
            <a:r>
              <a:rPr lang="en-US" sz="2800" b="1" dirty="0"/>
              <a:t>regionalism</a:t>
            </a:r>
            <a:r>
              <a:rPr lang="en-US" sz="2800" dirty="0"/>
              <a:t> in the political culture</a:t>
            </a:r>
          </a:p>
          <a:p>
            <a:r>
              <a:rPr lang="en-US" dirty="0" smtClean="0">
                <a:latin typeface="Segoe Print" panose="02000600000000000000" pitchFamily="2" charset="0"/>
              </a:rPr>
              <a:t>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5052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Geography &amp; Population</a:t>
            </a:r>
            <a:endParaRPr lang="en-US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4582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Over 114 million inhabitants makes Mexico the 2nd largest country in Latin America</a:t>
            </a:r>
          </a:p>
          <a:p>
            <a:pPr lvl="1"/>
            <a:r>
              <a:rPr lang="en-US" dirty="0"/>
              <a:t>60% </a:t>
            </a:r>
            <a:r>
              <a:rPr lang="en-US" b="1" dirty="0" smtClean="0">
                <a:solidFill>
                  <a:srgbClr val="FF0000"/>
                </a:solidFill>
              </a:rPr>
              <a:t>Mestizo</a:t>
            </a:r>
            <a:r>
              <a:rPr lang="en-US" dirty="0" smtClean="0"/>
              <a:t> (mixed </a:t>
            </a:r>
            <a:r>
              <a:rPr lang="en-US" dirty="0"/>
              <a:t>Amerindian </a:t>
            </a:r>
            <a:r>
              <a:rPr lang="en-US" dirty="0" smtClean="0"/>
              <a:t>&amp; Spanish descent) </a:t>
            </a:r>
            <a:endParaRPr lang="en-US" dirty="0"/>
          </a:p>
          <a:p>
            <a:pPr lvl="1"/>
            <a:r>
              <a:rPr lang="en-US" dirty="0"/>
              <a:t>30% </a:t>
            </a:r>
            <a:r>
              <a:rPr lang="en-US" b="1" dirty="0" smtClean="0">
                <a:solidFill>
                  <a:srgbClr val="FF0000"/>
                </a:solidFill>
              </a:rPr>
              <a:t>Amerindian</a:t>
            </a:r>
            <a:r>
              <a:rPr lang="en-US" dirty="0" smtClean="0"/>
              <a:t> (indigenous descent)</a:t>
            </a:r>
            <a:endParaRPr lang="en-US" dirty="0"/>
          </a:p>
          <a:p>
            <a:r>
              <a:rPr lang="en-US" dirty="0" smtClean="0"/>
              <a:t>Largest </a:t>
            </a:r>
            <a:r>
              <a:rPr lang="en-US" dirty="0"/>
              <a:t>Spanish                                                                     speaking country                                                                      in the world</a:t>
            </a:r>
          </a:p>
          <a:p>
            <a:r>
              <a:rPr lang="en-US" dirty="0"/>
              <a:t>78% live in urban                                                                  areas</a:t>
            </a:r>
          </a:p>
          <a:p>
            <a:r>
              <a:rPr lang="en-US" dirty="0"/>
              <a:t>Mexico City has </a:t>
            </a:r>
            <a:r>
              <a:rPr lang="en-US" dirty="0" smtClean="0"/>
              <a:t>over                                                                  </a:t>
            </a:r>
            <a:r>
              <a:rPr lang="en-US" dirty="0"/>
              <a:t>20 million people</a:t>
            </a:r>
          </a:p>
          <a:p>
            <a:r>
              <a:rPr lang="en-US" dirty="0" smtClean="0"/>
              <a:t>83% Catholic</a:t>
            </a:r>
          </a:p>
        </p:txBody>
      </p:sp>
      <p:pic>
        <p:nvPicPr>
          <p:cNvPr id="5122" name="Picture 2" descr="http://www.mexconnect.com/mex_/oaxaca/indigenousgroups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971800"/>
            <a:ext cx="4752975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3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Geography &amp; Population</a:t>
            </a:r>
            <a:endParaRPr lang="en-US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458200" cy="4876800"/>
          </a:xfrm>
        </p:spPr>
        <p:txBody>
          <a:bodyPr>
            <a:normAutofit/>
          </a:bodyPr>
          <a:lstStyle/>
          <a:p>
            <a:r>
              <a:rPr lang="en-US" dirty="0"/>
              <a:t>Northern areas much better off than the southern and central areas</a:t>
            </a:r>
          </a:p>
          <a:p>
            <a:r>
              <a:rPr lang="en-US" dirty="0"/>
              <a:t>Southern and Central </a:t>
            </a:r>
            <a:r>
              <a:rPr lang="en-US" dirty="0" smtClean="0"/>
              <a:t>Regions</a:t>
            </a:r>
          </a:p>
          <a:p>
            <a:pPr lvl="1"/>
            <a:r>
              <a:rPr lang="en-US" dirty="0" smtClean="0"/>
              <a:t>denser population</a:t>
            </a:r>
          </a:p>
          <a:p>
            <a:pPr lvl="1"/>
            <a:r>
              <a:rPr lang="en-US" dirty="0" smtClean="0"/>
              <a:t>poorer land</a:t>
            </a:r>
          </a:p>
          <a:p>
            <a:pPr lvl="1"/>
            <a:r>
              <a:rPr lang="en-US" dirty="0" smtClean="0"/>
              <a:t>more </a:t>
            </a:r>
            <a:r>
              <a:rPr lang="en-US" dirty="0" err="1" smtClean="0"/>
              <a:t>ejidatarios</a:t>
            </a:r>
            <a:r>
              <a:rPr lang="en-US" dirty="0" smtClean="0"/>
              <a:t> (borrowers of land from government) </a:t>
            </a:r>
          </a:p>
          <a:p>
            <a:pPr lvl="1"/>
            <a:r>
              <a:rPr lang="en-US" dirty="0" smtClean="0"/>
              <a:t>Most of indigenous population lives in south</a:t>
            </a:r>
          </a:p>
          <a:p>
            <a:r>
              <a:rPr lang="en-US" dirty="0"/>
              <a:t>Migration is a </a:t>
            </a:r>
            <a:r>
              <a:rPr lang="en-US" dirty="0" smtClean="0"/>
              <a:t>major issue</a:t>
            </a:r>
          </a:p>
          <a:p>
            <a:pPr lvl="1"/>
            <a:r>
              <a:rPr lang="en-US" dirty="0" smtClean="0"/>
              <a:t>economic opportunities </a:t>
            </a:r>
            <a:r>
              <a:rPr lang="en-US" dirty="0"/>
              <a:t>in the </a:t>
            </a:r>
            <a:r>
              <a:rPr lang="en-US" dirty="0" smtClean="0"/>
              <a:t>industrial </a:t>
            </a:r>
            <a:r>
              <a:rPr lang="en-US" dirty="0"/>
              <a:t>cities of the </a:t>
            </a:r>
            <a:r>
              <a:rPr lang="en-US" dirty="0" smtClean="0"/>
              <a:t>north </a:t>
            </a:r>
            <a:r>
              <a:rPr lang="en-US" dirty="0"/>
              <a:t>lead many </a:t>
            </a:r>
            <a:r>
              <a:rPr lang="en-US" dirty="0" smtClean="0"/>
              <a:t>to </a:t>
            </a:r>
            <a:r>
              <a:rPr lang="en-US" dirty="0"/>
              <a:t>seek </a:t>
            </a:r>
            <a:r>
              <a:rPr lang="en-US" dirty="0" smtClean="0"/>
              <a:t>jobs </a:t>
            </a:r>
            <a:r>
              <a:rPr lang="en-US" dirty="0"/>
              <a:t>in the </a:t>
            </a:r>
            <a:r>
              <a:rPr lang="en-US" b="1" dirty="0" smtClean="0">
                <a:solidFill>
                  <a:srgbClr val="FF0000"/>
                </a:solidFill>
              </a:rPr>
              <a:t>maquiladoras</a:t>
            </a:r>
            <a:r>
              <a:rPr lang="en-US" dirty="0"/>
              <a:t>, </a:t>
            </a:r>
            <a:r>
              <a:rPr lang="en-US" dirty="0" smtClean="0"/>
              <a:t>(assembly factories)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09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History – Colonialism &amp; Independence</a:t>
            </a:r>
            <a:endParaRPr lang="en-US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4582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Colonialism</a:t>
            </a:r>
          </a:p>
          <a:p>
            <a:pPr lvl="1"/>
            <a:r>
              <a:rPr lang="en-US" sz="2500" dirty="0" smtClean="0"/>
              <a:t>Spain ruled Mexico for three centuries</a:t>
            </a:r>
          </a:p>
          <a:p>
            <a:pPr lvl="1"/>
            <a:r>
              <a:rPr lang="en-US" sz="2500" dirty="0" smtClean="0"/>
              <a:t>Colonial policy was designed to extract from “New Spain”</a:t>
            </a:r>
          </a:p>
          <a:p>
            <a:r>
              <a:rPr lang="en-US" sz="2800" dirty="0" smtClean="0"/>
              <a:t>Independence</a:t>
            </a:r>
          </a:p>
          <a:p>
            <a:pPr lvl="1"/>
            <a:r>
              <a:rPr lang="en-US" sz="2500" dirty="0" smtClean="0"/>
              <a:t>1810 Miguel Hidalgo began first of a series of wars for independence</a:t>
            </a:r>
          </a:p>
          <a:p>
            <a:pPr lvl="1"/>
            <a:r>
              <a:rPr lang="en-US" sz="2500" dirty="0" smtClean="0"/>
              <a:t>1821 gained independence BUT struggled to create a stable gov’t for decades</a:t>
            </a:r>
          </a:p>
          <a:p>
            <a:pPr lvl="1"/>
            <a:r>
              <a:rPr lang="en-US" sz="2500" dirty="0" smtClean="0"/>
              <a:t>Chaotic period – Mexico lost half its territory</a:t>
            </a:r>
            <a:endParaRPr lang="en-US" sz="25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432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History – The </a:t>
            </a:r>
            <a:r>
              <a:rPr lang="en-US" b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Porfiriato</a:t>
            </a:r>
            <a:r>
              <a:rPr lang="en-US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endParaRPr lang="en-US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458200" cy="4876800"/>
          </a:xfrm>
        </p:spPr>
        <p:txBody>
          <a:bodyPr>
            <a:normAutofit/>
          </a:bodyPr>
          <a:lstStyle/>
          <a:p>
            <a:r>
              <a:rPr lang="en-US" sz="2800" dirty="0"/>
              <a:t>The </a:t>
            </a:r>
            <a:r>
              <a:rPr lang="en-US" sz="2800" dirty="0" err="1"/>
              <a:t>Porfiriato</a:t>
            </a:r>
            <a:r>
              <a:rPr lang="en-US" sz="2800" dirty="0"/>
              <a:t> </a:t>
            </a:r>
            <a:r>
              <a:rPr lang="en-US" sz="2800" dirty="0" smtClean="0"/>
              <a:t>(1876-1911)</a:t>
            </a:r>
          </a:p>
          <a:p>
            <a:pPr lvl="1"/>
            <a:r>
              <a:rPr lang="en-US" sz="2500" dirty="0" smtClean="0"/>
              <a:t>Dictatorship under </a:t>
            </a:r>
            <a:r>
              <a:rPr lang="en-US" sz="2500" dirty="0" err="1" smtClean="0"/>
              <a:t>Porfirio</a:t>
            </a:r>
            <a:r>
              <a:rPr lang="en-US" sz="2500" dirty="0" smtClean="0"/>
              <a:t> Diaz</a:t>
            </a:r>
          </a:p>
          <a:p>
            <a:pPr lvl="1"/>
            <a:r>
              <a:rPr lang="en-US" sz="2500" dirty="0" smtClean="0"/>
              <a:t>Came to power by military coup</a:t>
            </a:r>
          </a:p>
          <a:p>
            <a:pPr lvl="1"/>
            <a:r>
              <a:rPr lang="en-US" sz="2500" dirty="0" smtClean="0"/>
              <a:t>Ruled for 34 years - </a:t>
            </a:r>
            <a:r>
              <a:rPr lang="en-US" sz="2500" dirty="0" err="1" smtClean="0"/>
              <a:t>Stablility</a:t>
            </a:r>
            <a:endParaRPr lang="en-US" sz="2500" dirty="0" smtClean="0"/>
          </a:p>
          <a:p>
            <a:pPr lvl="1"/>
            <a:r>
              <a:rPr lang="en-US" sz="2500" dirty="0" smtClean="0"/>
              <a:t>Authoritarianism</a:t>
            </a:r>
          </a:p>
          <a:p>
            <a:pPr lvl="1"/>
            <a:r>
              <a:rPr lang="en-US" sz="2500" dirty="0" err="1" smtClean="0"/>
              <a:t>Cientificos</a:t>
            </a:r>
            <a:r>
              <a:rPr lang="en-US" sz="2500" dirty="0" smtClean="0"/>
              <a:t> (scientists)</a:t>
            </a:r>
          </a:p>
          <a:p>
            <a:pPr lvl="1"/>
            <a:r>
              <a:rPr lang="en-US" sz="2500" dirty="0" smtClean="0"/>
              <a:t>Foreign investment and economic growth</a:t>
            </a:r>
          </a:p>
          <a:p>
            <a:pPr lvl="1"/>
            <a:r>
              <a:rPr lang="en-US" sz="2500" dirty="0" smtClean="0"/>
              <a:t>Growing gap between rich/poor</a:t>
            </a:r>
            <a:endParaRPr lang="en-US" sz="2500" dirty="0"/>
          </a:p>
          <a:p>
            <a:endParaRPr lang="en-US" dirty="0" smtClean="0"/>
          </a:p>
        </p:txBody>
      </p:sp>
      <p:pic>
        <p:nvPicPr>
          <p:cNvPr id="4098" name="Picture 2" descr="http://www.nndb.com/people/504/000097213/porfirio-diaz-1-siz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806" y="152400"/>
            <a:ext cx="2224548" cy="339718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59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5BCA10"/>
      </a:accent1>
      <a:accent2>
        <a:srgbClr val="FF0000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4170</TotalTime>
  <Words>1574</Words>
  <Application>Microsoft Office PowerPoint</Application>
  <PresentationFormat>On-screen Show (4:3)</PresentationFormat>
  <Paragraphs>188</Paragraphs>
  <Slides>17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Bookman Old Style</vt:lpstr>
      <vt:lpstr>Calibri</vt:lpstr>
      <vt:lpstr>Gill Sans MT</vt:lpstr>
      <vt:lpstr>Segoe Print</vt:lpstr>
      <vt:lpstr>Tw Cen MT Condensed Extra Bold</vt:lpstr>
      <vt:lpstr>Wingdings</vt:lpstr>
      <vt:lpstr>Wingdings 3</vt:lpstr>
      <vt:lpstr>Origin</vt:lpstr>
      <vt:lpstr>MEXICO </vt:lpstr>
      <vt:lpstr>Why Study Mexico?</vt:lpstr>
      <vt:lpstr>Geography &amp; Population</vt:lpstr>
      <vt:lpstr>Geography &amp; Population</vt:lpstr>
      <vt:lpstr>Geography &amp; Population</vt:lpstr>
      <vt:lpstr>Geography &amp; Population</vt:lpstr>
      <vt:lpstr>Geography &amp; Population</vt:lpstr>
      <vt:lpstr>History – Colonialism &amp; Independence</vt:lpstr>
      <vt:lpstr>History – The Porfiriato </vt:lpstr>
      <vt:lpstr>History – The Revolution 0f 1910 </vt:lpstr>
      <vt:lpstr>History – The Constitution of 1917</vt:lpstr>
      <vt:lpstr>History – PRI, Sexenio, &amp; Import Substitution</vt:lpstr>
      <vt:lpstr>History – Rapid Development</vt:lpstr>
      <vt:lpstr>History – Instability</vt:lpstr>
      <vt:lpstr>History – Weakening of the PRI</vt:lpstr>
      <vt:lpstr>Recent Presidents</vt:lpstr>
      <vt:lpstr>PowerPoint Presentation</vt:lpstr>
    </vt:vector>
  </TitlesOfParts>
  <Company>Lausanne Collegiate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Kingdom</dc:title>
  <dc:creator>James Wehrli</dc:creator>
  <cp:lastModifiedBy>Phelan, James</cp:lastModifiedBy>
  <cp:revision>291</cp:revision>
  <cp:lastPrinted>2015-10-23T12:40:55Z</cp:lastPrinted>
  <dcterms:created xsi:type="dcterms:W3CDTF">2011-12-23T02:33:30Z</dcterms:created>
  <dcterms:modified xsi:type="dcterms:W3CDTF">2019-07-16T15:43:34Z</dcterms:modified>
</cp:coreProperties>
</file>