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2"/>
  </p:sldMasterIdLst>
  <p:notesMasterIdLst>
    <p:notesMasterId r:id="rId32"/>
  </p:notesMasterIdLst>
  <p:handoutMasterIdLst>
    <p:handoutMasterId r:id="rId33"/>
  </p:handoutMasterIdLst>
  <p:sldIdLst>
    <p:sldId id="256"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200">
          <p15:clr>
            <a:srgbClr val="A4A3A4"/>
          </p15:clr>
        </p15:guide>
        <p15:guide id="3" orient="horz" pos="3984" userDrawn="1">
          <p15:clr>
            <a:srgbClr val="A4A3A4"/>
          </p15:clr>
        </p15:guide>
        <p15:guide id="4" orient="horz" pos="2880">
          <p15:clr>
            <a:srgbClr val="A4A3A4"/>
          </p15:clr>
        </p15:guide>
        <p15:guide id="5" orient="horz" pos="3216">
          <p15:clr>
            <a:srgbClr val="A4A3A4"/>
          </p15:clr>
        </p15:guide>
        <p15:guide id="6" orient="horz" pos="816">
          <p15:clr>
            <a:srgbClr val="A4A3A4"/>
          </p15:clr>
        </p15:guide>
        <p15:guide id="7" orient="horz" pos="175">
          <p15:clr>
            <a:srgbClr val="A4A3A4"/>
          </p15:clr>
        </p15:guide>
        <p15:guide id="8" pos="3839">
          <p15:clr>
            <a:srgbClr val="A4A3A4"/>
          </p15:clr>
        </p15:guide>
        <p15:guide id="9" pos="959">
          <p15:clr>
            <a:srgbClr val="A4A3A4"/>
          </p15:clr>
        </p15:guide>
        <p15:guide id="10" pos="6719">
          <p15:clr>
            <a:srgbClr val="A4A3A4"/>
          </p15:clr>
        </p15:guide>
        <p15:guide id="11" pos="6143">
          <p15:clr>
            <a:srgbClr val="A4A3A4"/>
          </p15:clr>
        </p15:guide>
        <p15:guide id="12" pos="283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47" autoAdjust="0"/>
    <p:restoredTop sz="96163" autoAdjust="0"/>
  </p:normalViewPr>
  <p:slideViewPr>
    <p:cSldViewPr>
      <p:cViewPr varScale="1">
        <p:scale>
          <a:sx n="60" d="100"/>
          <a:sy n="60" d="100"/>
        </p:scale>
        <p:origin x="84" y="150"/>
      </p:cViewPr>
      <p:guideLst>
        <p:guide orient="horz" pos="2160"/>
        <p:guide orient="horz" pos="1200"/>
        <p:guide orient="horz" pos="3984"/>
        <p:guide orient="horz" pos="2880"/>
        <p:guide orient="horz" pos="3216"/>
        <p:guide orient="horz" pos="816"/>
        <p:guide orient="horz" pos="175"/>
        <p:guide pos="3839"/>
        <p:guide pos="959"/>
        <p:guide pos="6719"/>
        <p:guide pos="6143"/>
        <p:guide pos="2831"/>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6" d="100"/>
          <a:sy n="76" d="100"/>
        </p:scale>
        <p:origin x="253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5/24/2017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5/24/2017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56" name="line"/>
          <p:cNvGrpSpPr/>
          <p:nvPr/>
        </p:nvGrpSpPr>
        <p:grpSpPr bwMode="invGray">
          <a:xfrm>
            <a:off x="1584896" y="4724400"/>
            <a:ext cx="8631936" cy="64008"/>
            <a:chOff x="-4110038" y="2703513"/>
            <a:chExt cx="17394239" cy="160336"/>
          </a:xfrm>
          <a:solidFill>
            <a:schemeClr val="tx2"/>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smtClean="0"/>
              <a:t>Click to edit Master title style</a:t>
            </a:r>
            <a:endParaRPr/>
          </a:p>
        </p:txBody>
      </p:sp>
    </p:spTree>
    <p:extLst>
      <p:ext uri="{BB962C8B-B14F-4D97-AF65-F5344CB8AC3E}">
        <p14:creationId xmlns:p14="http://schemas.microsoft.com/office/powerpoint/2010/main" val="278551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a:solidFill>
            <a:schemeClr val="tx2"/>
          </a:solidFill>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123416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a:solidFill>
            <a:schemeClr val="tx2"/>
          </a:solidFill>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Vertical Title 1"/>
          <p:cNvSpPr>
            <a:spLocks noGrp="1"/>
          </p:cNvSpPr>
          <p:nvPr>
            <p:ph type="title" orient="vert"/>
          </p:nvPr>
        </p:nvSpPr>
        <p:spPr>
          <a:xfrm>
            <a:off x="10361612" y="274639"/>
            <a:ext cx="1371600" cy="5901747"/>
          </a:xfrm>
        </p:spPr>
        <p:txBody>
          <a:bodyPr vert="eaVert"/>
          <a:lstStyle/>
          <a:p>
            <a:r>
              <a:rPr lang="en-US" smtClean="0"/>
              <a:t>Click to edit Master title style</a:t>
            </a:r>
            <a:endParaRPr/>
          </a:p>
        </p:txBody>
      </p:sp>
    </p:spTree>
    <p:extLst>
      <p:ext uri="{BB962C8B-B14F-4D97-AF65-F5344CB8AC3E}">
        <p14:creationId xmlns:p14="http://schemas.microsoft.com/office/powerpoint/2010/main" val="135855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a:solidFill>
            <a:schemeClr val="tx2"/>
          </a:solidFill>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Tree>
    <p:extLst>
      <p:ext uri="{BB962C8B-B14F-4D97-AF65-F5344CB8AC3E}">
        <p14:creationId xmlns:p14="http://schemas.microsoft.com/office/powerpoint/2010/main" val="308576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tx2"/>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smtClean="0"/>
              <a:t>Click to edit Master title style</a:t>
            </a:r>
            <a:endParaRPr/>
          </a:p>
        </p:txBody>
      </p:sp>
    </p:spTree>
    <p:extLst>
      <p:ext uri="{BB962C8B-B14F-4D97-AF65-F5344CB8AC3E}">
        <p14:creationId xmlns:p14="http://schemas.microsoft.com/office/powerpoint/2010/main" val="124563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a:solidFill>
            <a:schemeClr val="tx2"/>
          </a:solidFill>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5" name="Date Placeholder 4"/>
          <p:cNvSpPr>
            <a:spLocks noGrp="1"/>
          </p:cNvSpPr>
          <p:nvPr>
            <p:ph type="dt" sz="half" idx="10"/>
          </p:nvPr>
        </p:nvSpPr>
        <p:spPr/>
        <p:txBody>
          <a:bodyPr/>
          <a:lstStyle/>
          <a:p>
            <a:fld id="{9AFE8FB1-0A7A-443E-AAF7-31D4FA1AA312}" type="datetimeFigureOut">
              <a:rPr lang="en-US" smtClean="0"/>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Tree>
    <p:extLst>
      <p:ext uri="{BB962C8B-B14F-4D97-AF65-F5344CB8AC3E}">
        <p14:creationId xmlns:p14="http://schemas.microsoft.com/office/powerpoint/2010/main" val="296596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a:solidFill>
            <a:schemeClr val="tx2"/>
          </a:solidFill>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7" name="Date Placeholder 6"/>
          <p:cNvSpPr>
            <a:spLocks noGrp="1"/>
          </p:cNvSpPr>
          <p:nvPr>
            <p:ph type="dt" sz="half" idx="10"/>
          </p:nvPr>
        </p:nvSpPr>
        <p:spPr/>
        <p:txBody>
          <a:bodyPr/>
          <a:lstStyle/>
          <a:p>
            <a:fld id="{9AFE8FB1-0A7A-443E-AAF7-31D4FA1AA312}" type="datetimeFigureOut">
              <a:rPr lang="en-US" smtClean="0"/>
              <a:t>5/24/2017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1522414" y="274638"/>
            <a:ext cx="9143998" cy="1020762"/>
          </a:xfrm>
        </p:spPr>
        <p:txBody>
          <a:bodyPr/>
          <a:lstStyle>
            <a:lvl1pPr>
              <a:defRPr/>
            </a:lvl1pPr>
          </a:lstStyle>
          <a:p>
            <a:r>
              <a:rPr lang="en-US" smtClean="0"/>
              <a:t>Click to edit Master title style</a:t>
            </a:r>
            <a:endParaRPr/>
          </a:p>
        </p:txBody>
      </p:sp>
    </p:spTree>
    <p:extLst>
      <p:ext uri="{BB962C8B-B14F-4D97-AF65-F5344CB8AC3E}">
        <p14:creationId xmlns:p14="http://schemas.microsoft.com/office/powerpoint/2010/main" val="230744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a:solidFill>
            <a:schemeClr val="tx2"/>
          </a:solidFill>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Date Placeholder 2"/>
          <p:cNvSpPr>
            <a:spLocks noGrp="1"/>
          </p:cNvSpPr>
          <p:nvPr>
            <p:ph type="dt" sz="half" idx="10"/>
          </p:nvPr>
        </p:nvSpPr>
        <p:spPr/>
        <p:txBody>
          <a:bodyPr/>
          <a:lstStyle/>
          <a:p>
            <a:fld id="{9AFE8FB1-0A7A-443E-AAF7-31D4FA1AA312}" type="datetimeFigureOut">
              <a:rPr lang="en-US" smtClean="0"/>
              <a:t>5/24/2017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129579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t>5/24/2017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5349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a:solidFill>
            <a:schemeClr val="tx2"/>
          </a:solidFill>
        </p:grpSpPr>
        <p:grpSp>
          <p:nvGrpSpPr>
            <p:cNvPr id="616" name="Group 615"/>
            <p:cNvGrpSpPr/>
            <p:nvPr/>
          </p:nvGrpSpPr>
          <p:grpSpPr bwMode="invGray">
            <a:xfrm>
              <a:off x="5414491" y="1630821"/>
              <a:ext cx="5294376" cy="4114800"/>
              <a:chOff x="3310555" y="716546"/>
              <a:chExt cx="5294376" cy="4114800"/>
            </a:xfrm>
            <a:grpFill/>
          </p:grpSpPr>
          <p:grpSp>
            <p:nvGrpSpPr>
              <p:cNvPr id="768" name="Group 767"/>
              <p:cNvGrpSpPr/>
              <p:nvPr/>
            </p:nvGrpSpPr>
            <p:grpSpPr bwMode="invGray">
              <a:xfrm flipH="1">
                <a:off x="3310555" y="737968"/>
                <a:ext cx="5294376" cy="54864"/>
                <a:chOff x="1522413" y="1514475"/>
                <a:chExt cx="10569575" cy="64008"/>
              </a:xfrm>
              <a:grp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grp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a:grpFill/>
          </p:grpSpPr>
          <p:grpSp>
            <p:nvGrpSpPr>
              <p:cNvPr id="618" name="Group 617"/>
              <p:cNvGrpSpPr/>
              <p:nvPr/>
            </p:nvGrpSpPr>
            <p:grpSpPr bwMode="invGray">
              <a:xfrm flipH="1">
                <a:off x="3310555" y="737968"/>
                <a:ext cx="5294376" cy="54864"/>
                <a:chOff x="1522413" y="1514475"/>
                <a:chExt cx="10569575" cy="64008"/>
              </a:xfrm>
              <a:grp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grp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5" name="Date Placeholder 4"/>
          <p:cNvSpPr>
            <a:spLocks noGrp="1"/>
          </p:cNvSpPr>
          <p:nvPr>
            <p:ph type="dt" sz="half" idx="10"/>
          </p:nvPr>
        </p:nvSpPr>
        <p:spPr/>
        <p:txBody>
          <a:bodyPr/>
          <a:lstStyle/>
          <a:p>
            <a:fld id="{9AFE8FB1-0A7A-443E-AAF7-31D4FA1AA312}" type="datetimeFigureOut">
              <a:rPr lang="en-US" smtClean="0"/>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Tree>
    <p:extLst>
      <p:ext uri="{BB962C8B-B14F-4D97-AF65-F5344CB8AC3E}">
        <p14:creationId xmlns:p14="http://schemas.microsoft.com/office/powerpoint/2010/main" val="125766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a:solidFill>
            <a:schemeClr val="tx2"/>
          </a:solidFill>
        </p:grpSpPr>
        <p:grpSp>
          <p:nvGrpSpPr>
            <p:cNvPr id="615" name="Group 614"/>
            <p:cNvGrpSpPr/>
            <p:nvPr/>
          </p:nvGrpSpPr>
          <p:grpSpPr bwMode="invGray">
            <a:xfrm>
              <a:off x="5414491" y="1630821"/>
              <a:ext cx="5294376" cy="4114800"/>
              <a:chOff x="3310555" y="716546"/>
              <a:chExt cx="5294376" cy="4114800"/>
            </a:xfrm>
            <a:grpFill/>
          </p:grpSpPr>
          <p:grpSp>
            <p:nvGrpSpPr>
              <p:cNvPr id="767" name="Group 766"/>
              <p:cNvGrpSpPr/>
              <p:nvPr/>
            </p:nvGrpSpPr>
            <p:grpSpPr bwMode="invGray">
              <a:xfrm flipH="1">
                <a:off x="3310555" y="737968"/>
                <a:ext cx="5294376" cy="54864"/>
                <a:chOff x="1522413" y="1514475"/>
                <a:chExt cx="10569575" cy="64008"/>
              </a:xfrm>
              <a:grp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grp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a:grpFill/>
          </p:grpSpPr>
          <p:grpSp>
            <p:nvGrpSpPr>
              <p:cNvPr id="617" name="Group 616"/>
              <p:cNvGrpSpPr/>
              <p:nvPr/>
            </p:nvGrpSpPr>
            <p:grpSpPr bwMode="invGray">
              <a:xfrm flipH="1">
                <a:off x="3310555" y="737968"/>
                <a:ext cx="5294376" cy="54864"/>
                <a:chOff x="1522413" y="1514475"/>
                <a:chExt cx="10569575" cy="64008"/>
              </a:xfrm>
              <a:grp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grp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5" name="Date Placeholder 4"/>
          <p:cNvSpPr>
            <a:spLocks noGrp="1"/>
          </p:cNvSpPr>
          <p:nvPr>
            <p:ph type="dt" sz="half" idx="10"/>
          </p:nvPr>
        </p:nvSpPr>
        <p:spPr/>
        <p:txBody>
          <a:bodyPr/>
          <a:lstStyle/>
          <a:p>
            <a:fld id="{9AFE8FB1-0A7A-443E-AAF7-31D4FA1AA312}" type="datetimeFigureOut">
              <a:rPr lang="en-US" smtClean="0"/>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Tree>
    <p:extLst>
      <p:ext uri="{BB962C8B-B14F-4D97-AF65-F5344CB8AC3E}">
        <p14:creationId xmlns:p14="http://schemas.microsoft.com/office/powerpoint/2010/main" val="220549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bg1"/>
                </a:solidFill>
              </a:defRPr>
            </a:lvl1pPr>
          </a:lstStyle>
          <a:p>
            <a:fld id="{9AFE8FB1-0A7A-443E-AAF7-31D4FA1AA312}" type="datetimeFigureOut">
              <a:rPr lang="en-US" smtClean="0"/>
              <a:pPr/>
              <a:t>5/24/2017</a:t>
            </a:fld>
            <a:endParaRPr lang="en-US"/>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bg1"/>
                </a:solidFill>
              </a:defRPr>
            </a:lvl1pPr>
          </a:lstStyle>
          <a:p>
            <a:endParaRPr lang="en-US"/>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bg1"/>
                </a:solidFill>
              </a:defRPr>
            </a:lvl1pPr>
          </a:lstStyle>
          <a:p>
            <a:fld id="{25BA54BD-C84D-46CE-8B72-31BFB26ABA43}" type="slidenum">
              <a:rPr lang="en-US" smtClean="0"/>
              <a:pPr/>
              <a:t>‹#›</a:t>
            </a:fld>
            <a:endParaRPr lang="en-US"/>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smtClean="0"/>
              <a:t>Click to edit Master title style</a:t>
            </a:r>
            <a:endParaRPr/>
          </a:p>
        </p:txBody>
      </p:sp>
    </p:spTree>
    <p:extLst>
      <p:ext uri="{BB962C8B-B14F-4D97-AF65-F5344CB8AC3E}">
        <p14:creationId xmlns:p14="http://schemas.microsoft.com/office/powerpoint/2010/main" val="2964714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Clr>
          <a:schemeClr val="tx2"/>
        </a:buClr>
        <a:buSzPct val="80000"/>
        <a:buFont typeface="Wingdings 3" panose="05040102010807070707" pitchFamily="18" charset="2"/>
        <a:buChar char="u"/>
        <a:defRPr sz="2400" kern="1200">
          <a:solidFill>
            <a:schemeClr val="bg1"/>
          </a:solidFill>
          <a:latin typeface="+mn-lt"/>
          <a:ea typeface="+mn-ea"/>
          <a:cs typeface="+mn-cs"/>
        </a:defRPr>
      </a:lvl1pPr>
      <a:lvl2pPr marL="576072" indent="-274320" algn="l" defTabSz="914400" rtl="0" eaLnBrk="1" latinLnBrk="0" hangingPunct="1">
        <a:lnSpc>
          <a:spcPct val="90000"/>
        </a:lnSpc>
        <a:spcBef>
          <a:spcPts val="600"/>
        </a:spcBef>
        <a:buClr>
          <a:schemeClr val="tx2"/>
        </a:buClr>
        <a:buSzPct val="100000"/>
        <a:buFont typeface="Wingdings 3" panose="05040102010807070707" pitchFamily="18" charset="2"/>
        <a:buChar char="u"/>
        <a:defRPr sz="2000" kern="1200">
          <a:solidFill>
            <a:schemeClr val="bg1"/>
          </a:solidFill>
          <a:latin typeface="+mn-lt"/>
          <a:ea typeface="+mn-ea"/>
          <a:cs typeface="+mn-cs"/>
        </a:defRPr>
      </a:lvl2pPr>
      <a:lvl3pPr marL="8046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800" kern="1200">
          <a:solidFill>
            <a:schemeClr val="bg1"/>
          </a:solidFill>
          <a:latin typeface="+mn-lt"/>
          <a:ea typeface="+mn-ea"/>
          <a:cs typeface="+mn-cs"/>
        </a:defRPr>
      </a:lvl3pPr>
      <a:lvl4pPr marL="10332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4pPr>
      <a:lvl5pPr marL="12618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5pPr>
      <a:lvl6pPr marL="14904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6pPr>
      <a:lvl7pPr marL="17190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a:solidFill>
            <a:schemeClr val="bg1"/>
          </a:solidFill>
          <a:latin typeface="+mn-lt"/>
          <a:ea typeface="+mn-ea"/>
          <a:cs typeface="+mn-cs"/>
        </a:defRPr>
      </a:lvl7pPr>
      <a:lvl8pPr marL="19476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8pPr>
      <a:lvl9pPr marL="21762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dirty="0"/>
          </a:p>
        </p:txBody>
      </p:sp>
      <p:sp>
        <p:nvSpPr>
          <p:cNvPr id="4" name="Title 3"/>
          <p:cNvSpPr>
            <a:spLocks noGrp="1"/>
          </p:cNvSpPr>
          <p:nvPr>
            <p:ph type="ctrTitle"/>
          </p:nvPr>
        </p:nvSpPr>
        <p:spPr/>
        <p:txBody>
          <a:bodyPr/>
          <a:lstStyle/>
          <a:p>
            <a:r>
              <a:rPr lang="en-US" dirty="0" smtClean="0"/>
              <a:t>Karl Marx</a:t>
            </a:r>
            <a:endParaRPr lang="en-US" dirty="0"/>
          </a:p>
        </p:txBody>
      </p:sp>
    </p:spTree>
    <p:extLst>
      <p:ext uri="{BB962C8B-B14F-4D97-AF65-F5344CB8AC3E}">
        <p14:creationId xmlns:p14="http://schemas.microsoft.com/office/powerpoint/2010/main" val="57531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2414" y="1905000"/>
            <a:ext cx="5181598" cy="4267200"/>
          </a:xfrm>
        </p:spPr>
        <p:txBody>
          <a:bodyPr>
            <a:normAutofit/>
          </a:bodyPr>
          <a:lstStyle/>
          <a:p>
            <a:r>
              <a:rPr lang="en-US" dirty="0"/>
              <a:t>Immanuel Kant -  (1724, 1804), </a:t>
            </a:r>
            <a:r>
              <a:rPr lang="en-US" dirty="0" smtClean="0"/>
              <a:t>German philosopher</a:t>
            </a:r>
            <a:r>
              <a:rPr lang="en-US" dirty="0"/>
              <a:t>, </a:t>
            </a:r>
            <a:r>
              <a:rPr lang="en-US" dirty="0" smtClean="0"/>
              <a:t>believed to </a:t>
            </a:r>
            <a:r>
              <a:rPr lang="en-US" dirty="0"/>
              <a:t>have had the to have had </a:t>
            </a:r>
            <a:r>
              <a:rPr lang="en-US" dirty="0" smtClean="0"/>
              <a:t>the greatest </a:t>
            </a:r>
            <a:r>
              <a:rPr lang="en-US" dirty="0"/>
              <a:t>influence </a:t>
            </a:r>
            <a:r>
              <a:rPr lang="en-US" dirty="0" smtClean="0"/>
              <a:t>of any </a:t>
            </a:r>
            <a:r>
              <a:rPr lang="en-US" dirty="0"/>
              <a:t>philosopher </a:t>
            </a:r>
            <a:r>
              <a:rPr lang="en-US" dirty="0" smtClean="0"/>
              <a:t>of modern </a:t>
            </a:r>
            <a:r>
              <a:rPr lang="en-US" dirty="0"/>
              <a:t>times.</a:t>
            </a:r>
          </a:p>
          <a:p>
            <a:r>
              <a:rPr lang="en-US" dirty="0" smtClean="0"/>
              <a:t>Kantian philosophy was </a:t>
            </a:r>
            <a:r>
              <a:rPr lang="en-US" dirty="0"/>
              <a:t>the basis on was the basis </a:t>
            </a:r>
            <a:r>
              <a:rPr lang="en-US" dirty="0" smtClean="0"/>
              <a:t>on which </a:t>
            </a:r>
            <a:r>
              <a:rPr lang="en-US" dirty="0"/>
              <a:t>the structure </a:t>
            </a:r>
            <a:r>
              <a:rPr lang="en-US" dirty="0" smtClean="0"/>
              <a:t>of Marxism </a:t>
            </a:r>
            <a:r>
              <a:rPr lang="en-US" dirty="0"/>
              <a:t>was built.</a:t>
            </a:r>
          </a:p>
        </p:txBody>
      </p:sp>
      <p:sp>
        <p:nvSpPr>
          <p:cNvPr id="3" name="Title 2"/>
          <p:cNvSpPr>
            <a:spLocks noGrp="1"/>
          </p:cNvSpPr>
          <p:nvPr>
            <p:ph type="title"/>
          </p:nvPr>
        </p:nvSpPr>
        <p:spPr>
          <a:xfrm>
            <a:off x="1217612" y="152400"/>
            <a:ext cx="10325101" cy="1020762"/>
          </a:xfrm>
        </p:spPr>
        <p:txBody>
          <a:bodyPr/>
          <a:lstStyle/>
          <a:p>
            <a:r>
              <a:rPr lang="en-US" dirty="0"/>
              <a:t>Marx was influence by the Following Philosophers</a:t>
            </a:r>
          </a:p>
        </p:txBody>
      </p:sp>
      <p:pic>
        <p:nvPicPr>
          <p:cNvPr id="4" name="Picture 3"/>
          <p:cNvPicPr>
            <a:picLocks noChangeAspect="1"/>
          </p:cNvPicPr>
          <p:nvPr/>
        </p:nvPicPr>
        <p:blipFill>
          <a:blip r:embed="rId2"/>
          <a:stretch>
            <a:fillRect/>
          </a:stretch>
        </p:blipFill>
        <p:spPr>
          <a:xfrm>
            <a:off x="7961313" y="1676400"/>
            <a:ext cx="3581400" cy="4978083"/>
          </a:xfrm>
          <a:prstGeom prst="rect">
            <a:avLst/>
          </a:prstGeom>
        </p:spPr>
      </p:pic>
    </p:spTree>
    <p:extLst>
      <p:ext uri="{BB962C8B-B14F-4D97-AF65-F5344CB8AC3E}">
        <p14:creationId xmlns:p14="http://schemas.microsoft.com/office/powerpoint/2010/main" val="27547030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8012" y="1905000"/>
            <a:ext cx="6553200" cy="4267200"/>
          </a:xfrm>
        </p:spPr>
        <p:txBody>
          <a:bodyPr>
            <a:normAutofit lnSpcReduction="10000"/>
          </a:bodyPr>
          <a:lstStyle/>
          <a:p>
            <a:r>
              <a:rPr lang="en-US" dirty="0"/>
              <a:t>Jean-Jacques Rousseau -  (1712 – 1778), </a:t>
            </a:r>
            <a:r>
              <a:rPr lang="en-US" dirty="0" smtClean="0"/>
              <a:t>French Philosopher</a:t>
            </a:r>
            <a:r>
              <a:rPr lang="en-US" dirty="0"/>
              <a:t>.</a:t>
            </a:r>
          </a:p>
          <a:p>
            <a:r>
              <a:rPr lang="en-US" dirty="0" smtClean="0"/>
              <a:t>Attacked </a:t>
            </a:r>
            <a:r>
              <a:rPr lang="en-US" dirty="0"/>
              <a:t>Institutions of </a:t>
            </a:r>
            <a:r>
              <a:rPr lang="en-US" dirty="0" smtClean="0"/>
              <a:t>private property</a:t>
            </a:r>
            <a:r>
              <a:rPr lang="en-US" dirty="0"/>
              <a:t>.</a:t>
            </a:r>
          </a:p>
          <a:p>
            <a:r>
              <a:rPr lang="en-US" dirty="0" smtClean="0"/>
              <a:t>Considered </a:t>
            </a:r>
            <a:r>
              <a:rPr lang="en-US" dirty="0"/>
              <a:t>a forbear </a:t>
            </a:r>
            <a:r>
              <a:rPr lang="en-US" dirty="0" smtClean="0"/>
              <a:t>of Socialism </a:t>
            </a:r>
            <a:r>
              <a:rPr lang="en-US" dirty="0"/>
              <a:t>and Communism.</a:t>
            </a:r>
          </a:p>
          <a:p>
            <a:r>
              <a:rPr lang="en-US" dirty="0" smtClean="0"/>
              <a:t>Brought </a:t>
            </a:r>
            <a:r>
              <a:rPr lang="en-US" dirty="0"/>
              <a:t>the idea of Egalitarian Brought the idea of </a:t>
            </a:r>
            <a:r>
              <a:rPr lang="en-US" dirty="0" smtClean="0"/>
              <a:t>Egalitarian Democracy</a:t>
            </a:r>
            <a:r>
              <a:rPr lang="en-US" dirty="0"/>
              <a:t>.</a:t>
            </a:r>
          </a:p>
          <a:p>
            <a:r>
              <a:rPr lang="en-US" dirty="0" smtClean="0"/>
              <a:t>Argued </a:t>
            </a:r>
            <a:r>
              <a:rPr lang="en-US" dirty="0"/>
              <a:t>that the goal </a:t>
            </a:r>
            <a:r>
              <a:rPr lang="en-US" dirty="0" smtClean="0"/>
              <a:t>of government </a:t>
            </a:r>
            <a:r>
              <a:rPr lang="en-US" dirty="0"/>
              <a:t>should be </a:t>
            </a:r>
            <a:r>
              <a:rPr lang="en-US" dirty="0" smtClean="0"/>
              <a:t>to secure </a:t>
            </a:r>
            <a:r>
              <a:rPr lang="en-US" dirty="0"/>
              <a:t>freedom, equality, </a:t>
            </a:r>
            <a:r>
              <a:rPr lang="en-US" dirty="0" smtClean="0"/>
              <a:t>and justice </a:t>
            </a:r>
            <a:r>
              <a:rPr lang="en-US" dirty="0"/>
              <a:t>for all within the </a:t>
            </a:r>
            <a:r>
              <a:rPr lang="en-US" dirty="0" smtClean="0"/>
              <a:t>state, regardless </a:t>
            </a:r>
            <a:r>
              <a:rPr lang="en-US" dirty="0"/>
              <a:t>of the will of </a:t>
            </a:r>
            <a:r>
              <a:rPr lang="en-US" dirty="0" smtClean="0"/>
              <a:t>the majority</a:t>
            </a:r>
            <a:r>
              <a:rPr lang="en-US" dirty="0"/>
              <a:t>.</a:t>
            </a:r>
          </a:p>
        </p:txBody>
      </p:sp>
      <p:sp>
        <p:nvSpPr>
          <p:cNvPr id="3" name="Title 2"/>
          <p:cNvSpPr>
            <a:spLocks noGrp="1"/>
          </p:cNvSpPr>
          <p:nvPr>
            <p:ph type="title"/>
          </p:nvPr>
        </p:nvSpPr>
        <p:spPr>
          <a:xfrm>
            <a:off x="1212013" y="37181"/>
            <a:ext cx="10134600" cy="1020762"/>
          </a:xfrm>
        </p:spPr>
        <p:txBody>
          <a:bodyPr/>
          <a:lstStyle/>
          <a:p>
            <a:r>
              <a:rPr lang="en-US" dirty="0"/>
              <a:t>Marx was influence by the Following Philosophers</a:t>
            </a:r>
          </a:p>
        </p:txBody>
      </p:sp>
      <p:pic>
        <p:nvPicPr>
          <p:cNvPr id="4" name="Picture 3"/>
          <p:cNvPicPr>
            <a:picLocks noChangeAspect="1"/>
          </p:cNvPicPr>
          <p:nvPr/>
        </p:nvPicPr>
        <p:blipFill>
          <a:blip r:embed="rId2"/>
          <a:stretch>
            <a:fillRect/>
          </a:stretch>
        </p:blipFill>
        <p:spPr>
          <a:xfrm>
            <a:off x="7808913" y="1620490"/>
            <a:ext cx="3543299" cy="4934043"/>
          </a:xfrm>
          <a:prstGeom prst="rect">
            <a:avLst/>
          </a:prstGeom>
        </p:spPr>
      </p:pic>
    </p:spTree>
    <p:extLst>
      <p:ext uri="{BB962C8B-B14F-4D97-AF65-F5344CB8AC3E}">
        <p14:creationId xmlns:p14="http://schemas.microsoft.com/office/powerpoint/2010/main" val="23856406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4212" y="1905000"/>
            <a:ext cx="9982202" cy="4267200"/>
          </a:xfrm>
        </p:spPr>
        <p:txBody>
          <a:bodyPr>
            <a:normAutofit fontScale="85000" lnSpcReduction="10000"/>
          </a:bodyPr>
          <a:lstStyle/>
          <a:p>
            <a:r>
              <a:rPr lang="en-US" dirty="0"/>
              <a:t>Marx- socialism would be achieved through class struggle </a:t>
            </a:r>
            <a:r>
              <a:rPr lang="en-US" dirty="0" smtClean="0"/>
              <a:t>and proletarian </a:t>
            </a:r>
            <a:r>
              <a:rPr lang="en-US" dirty="0"/>
              <a:t>revolution being the transitional stage </a:t>
            </a:r>
            <a:r>
              <a:rPr lang="en-US" dirty="0" smtClean="0"/>
              <a:t>between capitalism </a:t>
            </a:r>
            <a:r>
              <a:rPr lang="en-US" dirty="0"/>
              <a:t>and communism capitalism and communism.</a:t>
            </a:r>
          </a:p>
          <a:p>
            <a:r>
              <a:rPr lang="en-US" dirty="0" smtClean="0"/>
              <a:t>However- </a:t>
            </a:r>
            <a:r>
              <a:rPr lang="en-US" dirty="0"/>
              <a:t>Capitalism still holds strong to this day, and is the </a:t>
            </a:r>
            <a:r>
              <a:rPr lang="en-US" dirty="0" smtClean="0"/>
              <a:t>best way </a:t>
            </a:r>
            <a:r>
              <a:rPr lang="en-US" dirty="0"/>
              <a:t>to distribute income within a society.</a:t>
            </a:r>
          </a:p>
          <a:p>
            <a:r>
              <a:rPr lang="en-US" dirty="0" smtClean="0"/>
              <a:t>Why? </a:t>
            </a:r>
            <a:r>
              <a:rPr lang="en-US" dirty="0"/>
              <a:t>- has to do with equality of opportunity</a:t>
            </a:r>
          </a:p>
          <a:p>
            <a:r>
              <a:rPr lang="en-US" dirty="0" smtClean="0"/>
              <a:t>Marx </a:t>
            </a:r>
            <a:r>
              <a:rPr lang="en-US" dirty="0"/>
              <a:t>said- “from each according to his ability, to each </a:t>
            </a:r>
            <a:r>
              <a:rPr lang="en-US" dirty="0" smtClean="0"/>
              <a:t>according to </a:t>
            </a:r>
            <a:r>
              <a:rPr lang="en-US" dirty="0"/>
              <a:t>his needs”, that in his utopian society that everyone </a:t>
            </a:r>
            <a:r>
              <a:rPr lang="en-US" dirty="0" smtClean="0"/>
              <a:t>would his </a:t>
            </a:r>
            <a:r>
              <a:rPr lang="en-US" dirty="0"/>
              <a:t>or her just desserts.</a:t>
            </a:r>
          </a:p>
          <a:p>
            <a:r>
              <a:rPr lang="en-US" dirty="0" smtClean="0"/>
              <a:t>The </a:t>
            </a:r>
            <a:r>
              <a:rPr lang="en-US" dirty="0"/>
              <a:t>phrase summarizes the idea that, under a Communist </a:t>
            </a:r>
            <a:r>
              <a:rPr lang="en-US" dirty="0" smtClean="0"/>
              <a:t>system, every </a:t>
            </a:r>
            <a:r>
              <a:rPr lang="en-US" dirty="0"/>
              <a:t>person shall produce to the best of their ability in </a:t>
            </a:r>
            <a:r>
              <a:rPr lang="en-US" dirty="0" smtClean="0"/>
              <a:t>accordance their </a:t>
            </a:r>
            <a:r>
              <a:rPr lang="en-US" dirty="0"/>
              <a:t>talent, and each person shall receive the fruits of </a:t>
            </a:r>
            <a:r>
              <a:rPr lang="en-US" dirty="0" smtClean="0"/>
              <a:t>this production </a:t>
            </a:r>
            <a:r>
              <a:rPr lang="en-US" dirty="0"/>
              <a:t>in accordance with their need, irrespective of what </a:t>
            </a:r>
            <a:r>
              <a:rPr lang="en-US" dirty="0" smtClean="0"/>
              <a:t>they have </a:t>
            </a:r>
            <a:r>
              <a:rPr lang="en-US" dirty="0"/>
              <a:t>produced. </a:t>
            </a:r>
          </a:p>
        </p:txBody>
      </p:sp>
      <p:sp>
        <p:nvSpPr>
          <p:cNvPr id="3" name="Title 2"/>
          <p:cNvSpPr>
            <a:spLocks noGrp="1"/>
          </p:cNvSpPr>
          <p:nvPr>
            <p:ph type="title"/>
          </p:nvPr>
        </p:nvSpPr>
        <p:spPr>
          <a:xfrm>
            <a:off x="1522413" y="274638"/>
            <a:ext cx="9144002" cy="1020762"/>
          </a:xfrm>
        </p:spPr>
        <p:txBody>
          <a:bodyPr/>
          <a:lstStyle/>
          <a:p>
            <a:pPr algn="ctr"/>
            <a:r>
              <a:rPr lang="en-US" dirty="0"/>
              <a:t>Feudalism=&gt;Capitalism</a:t>
            </a:r>
            <a:r>
              <a:rPr lang="en-US" dirty="0" smtClean="0"/>
              <a:t>=&gt; </a:t>
            </a:r>
            <a:br>
              <a:rPr lang="en-US" dirty="0" smtClean="0"/>
            </a:br>
            <a:r>
              <a:rPr lang="en-US" dirty="0" smtClean="0"/>
              <a:t>Socialism =&gt;</a:t>
            </a:r>
            <a:r>
              <a:rPr lang="en-US" dirty="0"/>
              <a:t>Communism</a:t>
            </a:r>
          </a:p>
        </p:txBody>
      </p:sp>
    </p:spTree>
    <p:extLst>
      <p:ext uri="{BB962C8B-B14F-4D97-AF65-F5344CB8AC3E}">
        <p14:creationId xmlns:p14="http://schemas.microsoft.com/office/powerpoint/2010/main" val="28348201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7013" y="1905000"/>
            <a:ext cx="4088313" cy="4588042"/>
          </a:xfrm>
        </p:spPr>
        <p:txBody>
          <a:bodyPr>
            <a:normAutofit fontScale="92500" lnSpcReduction="20000"/>
          </a:bodyPr>
          <a:lstStyle/>
          <a:p>
            <a:r>
              <a:rPr lang="en-US" dirty="0"/>
              <a:t>Both advocate </a:t>
            </a:r>
            <a:r>
              <a:rPr lang="en-US" dirty="0" smtClean="0"/>
              <a:t>The Power </a:t>
            </a:r>
            <a:r>
              <a:rPr lang="en-US" dirty="0"/>
              <a:t>of the </a:t>
            </a:r>
            <a:r>
              <a:rPr lang="en-US" dirty="0" smtClean="0"/>
              <a:t>working class</a:t>
            </a:r>
            <a:endParaRPr lang="en-US" dirty="0"/>
          </a:p>
          <a:p>
            <a:r>
              <a:rPr lang="en-US" dirty="0" smtClean="0"/>
              <a:t>Making </a:t>
            </a:r>
            <a:r>
              <a:rPr lang="en-US" dirty="0"/>
              <a:t>g a living </a:t>
            </a:r>
            <a:r>
              <a:rPr lang="en-US" dirty="0" smtClean="0"/>
              <a:t>was harder </a:t>
            </a:r>
            <a:r>
              <a:rPr lang="en-US" dirty="0"/>
              <a:t>under capitalism</a:t>
            </a:r>
          </a:p>
          <a:p>
            <a:r>
              <a:rPr lang="en-US" dirty="0" smtClean="0"/>
              <a:t>Leisure </a:t>
            </a:r>
            <a:r>
              <a:rPr lang="en-US" dirty="0"/>
              <a:t>and culture </a:t>
            </a:r>
            <a:r>
              <a:rPr lang="en-US" dirty="0" smtClean="0"/>
              <a:t>are stripped </a:t>
            </a:r>
            <a:r>
              <a:rPr lang="en-US" dirty="0"/>
              <a:t>from you stripped from </a:t>
            </a:r>
            <a:r>
              <a:rPr lang="en-US" dirty="0" smtClean="0"/>
              <a:t>you through industrialization of </a:t>
            </a:r>
            <a:r>
              <a:rPr lang="en-US" dirty="0"/>
              <a:t>labor</a:t>
            </a:r>
          </a:p>
          <a:p>
            <a:r>
              <a:rPr lang="en-US" dirty="0" smtClean="0"/>
              <a:t>Personal </a:t>
            </a:r>
            <a:r>
              <a:rPr lang="en-US" dirty="0"/>
              <a:t>Freedom of Personal Freedom </a:t>
            </a:r>
            <a:r>
              <a:rPr lang="en-US" dirty="0" smtClean="0"/>
              <a:t>of labor </a:t>
            </a:r>
            <a:r>
              <a:rPr lang="en-US" dirty="0"/>
              <a:t>changed.</a:t>
            </a:r>
          </a:p>
          <a:p>
            <a:r>
              <a:rPr lang="en-US" dirty="0" smtClean="0"/>
              <a:t>To </a:t>
            </a:r>
            <a:r>
              <a:rPr lang="en-US" dirty="0"/>
              <a:t>the right… a map </a:t>
            </a:r>
            <a:r>
              <a:rPr lang="en-US" dirty="0" smtClean="0"/>
              <a:t>of countries </a:t>
            </a:r>
            <a:r>
              <a:rPr lang="en-US" dirty="0"/>
              <a:t>ran </a:t>
            </a:r>
            <a:r>
              <a:rPr lang="en-US" dirty="0" smtClean="0"/>
              <a:t>by communist </a:t>
            </a:r>
            <a:r>
              <a:rPr lang="en-US" dirty="0"/>
              <a:t>parties </a:t>
            </a:r>
            <a:r>
              <a:rPr lang="en-US" dirty="0" smtClean="0"/>
              <a:t>at least </a:t>
            </a:r>
            <a:r>
              <a:rPr lang="en-US" dirty="0"/>
              <a:t>once in the past</a:t>
            </a:r>
          </a:p>
        </p:txBody>
      </p:sp>
      <p:sp>
        <p:nvSpPr>
          <p:cNvPr id="3" name="Title 2"/>
          <p:cNvSpPr>
            <a:spLocks noGrp="1"/>
          </p:cNvSpPr>
          <p:nvPr>
            <p:ph type="title"/>
          </p:nvPr>
        </p:nvSpPr>
        <p:spPr>
          <a:xfrm>
            <a:off x="3046412" y="277813"/>
            <a:ext cx="5714999" cy="1009566"/>
          </a:xfrm>
        </p:spPr>
        <p:txBody>
          <a:bodyPr/>
          <a:lstStyle/>
          <a:p>
            <a:pPr algn="ctr"/>
            <a:r>
              <a:rPr lang="en-US" dirty="0"/>
              <a:t>Communism and Marx</a:t>
            </a:r>
          </a:p>
        </p:txBody>
      </p:sp>
      <p:pic>
        <p:nvPicPr>
          <p:cNvPr id="4" name="Picture 3"/>
          <p:cNvPicPr>
            <a:picLocks noChangeAspect="1"/>
          </p:cNvPicPr>
          <p:nvPr/>
        </p:nvPicPr>
        <p:blipFill>
          <a:blip r:embed="rId2"/>
          <a:stretch>
            <a:fillRect/>
          </a:stretch>
        </p:blipFill>
        <p:spPr>
          <a:xfrm>
            <a:off x="4534409" y="2362200"/>
            <a:ext cx="7296913" cy="3200400"/>
          </a:xfrm>
          <a:prstGeom prst="rect">
            <a:avLst/>
          </a:prstGeom>
        </p:spPr>
      </p:pic>
    </p:spTree>
    <p:extLst>
      <p:ext uri="{BB962C8B-B14F-4D97-AF65-F5344CB8AC3E}">
        <p14:creationId xmlns:p14="http://schemas.microsoft.com/office/powerpoint/2010/main" val="38299566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8012" y="1600200"/>
            <a:ext cx="10896600" cy="4953000"/>
          </a:xfrm>
        </p:spPr>
        <p:txBody>
          <a:bodyPr>
            <a:normAutofit fontScale="92500" lnSpcReduction="20000"/>
          </a:bodyPr>
          <a:lstStyle/>
          <a:p>
            <a:endParaRPr lang="en-US" dirty="0" smtClean="0"/>
          </a:p>
          <a:p>
            <a:r>
              <a:rPr lang="en-US" dirty="0"/>
              <a:t>Marx theories of Communism</a:t>
            </a:r>
          </a:p>
          <a:p>
            <a:r>
              <a:rPr lang="en-US" dirty="0" smtClean="0"/>
              <a:t>Production </a:t>
            </a:r>
            <a:r>
              <a:rPr lang="en-US" dirty="0"/>
              <a:t>and </a:t>
            </a:r>
            <a:r>
              <a:rPr lang="en-US" dirty="0" smtClean="0"/>
              <a:t>Society - </a:t>
            </a:r>
            <a:r>
              <a:rPr lang="en-US" dirty="0"/>
              <a:t>he believed socialism is inevitable</a:t>
            </a:r>
          </a:p>
          <a:p>
            <a:r>
              <a:rPr lang="en-US" dirty="0" smtClean="0"/>
              <a:t>The </a:t>
            </a:r>
            <a:r>
              <a:rPr lang="en-US" dirty="0"/>
              <a:t>class </a:t>
            </a:r>
            <a:r>
              <a:rPr lang="en-US" dirty="0" smtClean="0"/>
              <a:t>struggle - </a:t>
            </a:r>
            <a:r>
              <a:rPr lang="en-US" dirty="0"/>
              <a:t>social organizations have not kept up </a:t>
            </a:r>
            <a:r>
              <a:rPr lang="en-US" dirty="0" smtClean="0"/>
              <a:t>with the </a:t>
            </a:r>
            <a:r>
              <a:rPr lang="en-US" dirty="0"/>
              <a:t>pace of means of production. When they do they can revolt against</a:t>
            </a:r>
          </a:p>
          <a:p>
            <a:r>
              <a:rPr lang="en-US" dirty="0"/>
              <a:t>Capitalism and have a proletariat revolution. Capitalism and have a proletariat revolution.</a:t>
            </a:r>
          </a:p>
          <a:p>
            <a:r>
              <a:rPr lang="en-US" dirty="0" smtClean="0"/>
              <a:t>Political strategy - </a:t>
            </a:r>
            <a:r>
              <a:rPr lang="en-US" dirty="0"/>
              <a:t>Marxism is extremely vague he just </a:t>
            </a:r>
            <a:r>
              <a:rPr lang="en-US" dirty="0" smtClean="0"/>
              <a:t>states what </a:t>
            </a:r>
            <a:r>
              <a:rPr lang="en-US" dirty="0"/>
              <a:t>could be he does not show any evidence or statistical data to </a:t>
            </a:r>
            <a:r>
              <a:rPr lang="en-US" dirty="0" smtClean="0"/>
              <a:t>prove </a:t>
            </a:r>
            <a:r>
              <a:rPr lang="en-US" dirty="0"/>
              <a:t>his points. Capitalism was just growing immensely during </a:t>
            </a:r>
            <a:r>
              <a:rPr lang="en-US" dirty="0" smtClean="0"/>
              <a:t>this time </a:t>
            </a:r>
            <a:r>
              <a:rPr lang="en-US" dirty="0"/>
              <a:t>and spreading across the world, poverty was high too and I </a:t>
            </a:r>
            <a:r>
              <a:rPr lang="en-US" dirty="0" smtClean="0"/>
              <a:t>think Marx was trying </a:t>
            </a:r>
            <a:r>
              <a:rPr lang="en-US" dirty="0"/>
              <a:t>to remind laborers the value of their work, </a:t>
            </a:r>
            <a:r>
              <a:rPr lang="en-US" dirty="0" smtClean="0"/>
              <a:t>that capitalism </a:t>
            </a:r>
            <a:r>
              <a:rPr lang="en-US" dirty="0"/>
              <a:t>feeds off your labor and exploits you in the mean time</a:t>
            </a:r>
            <a:r>
              <a:rPr lang="en-US" dirty="0" smtClean="0"/>
              <a:t>.</a:t>
            </a:r>
          </a:p>
          <a:p>
            <a:r>
              <a:rPr lang="en-US" dirty="0"/>
              <a:t>Marx’s overall contribution to economics is Normative!, what </a:t>
            </a:r>
            <a:r>
              <a:rPr lang="en-US" dirty="0" smtClean="0"/>
              <a:t>should be</a:t>
            </a:r>
            <a:r>
              <a:rPr lang="en-US" dirty="0"/>
              <a:t>..</a:t>
            </a:r>
          </a:p>
        </p:txBody>
      </p:sp>
      <p:sp>
        <p:nvSpPr>
          <p:cNvPr id="3" name="Title 2"/>
          <p:cNvSpPr>
            <a:spLocks noGrp="1"/>
          </p:cNvSpPr>
          <p:nvPr>
            <p:ph type="title"/>
          </p:nvPr>
        </p:nvSpPr>
        <p:spPr/>
        <p:txBody>
          <a:bodyPr/>
          <a:lstStyle/>
          <a:p>
            <a:r>
              <a:rPr lang="en-US" dirty="0" smtClean="0"/>
              <a:t>Contributions of Marx </a:t>
            </a:r>
            <a:r>
              <a:rPr lang="en-US" dirty="0"/>
              <a:t>theories of Communism</a:t>
            </a:r>
          </a:p>
        </p:txBody>
      </p:sp>
    </p:spTree>
    <p:extLst>
      <p:ext uri="{BB962C8B-B14F-4D97-AF65-F5344CB8AC3E}">
        <p14:creationId xmlns:p14="http://schemas.microsoft.com/office/powerpoint/2010/main" val="1487960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8012" y="2057400"/>
            <a:ext cx="7162798" cy="4267200"/>
          </a:xfrm>
        </p:spPr>
        <p:txBody>
          <a:bodyPr>
            <a:normAutofit/>
          </a:bodyPr>
          <a:lstStyle/>
          <a:p>
            <a:r>
              <a:rPr lang="en-US" dirty="0"/>
              <a:t>The Communist Manifesto The Communist </a:t>
            </a:r>
            <a:r>
              <a:rPr lang="en-US" dirty="0" smtClean="0"/>
              <a:t>Manifesto by Karl Marx.</a:t>
            </a:r>
          </a:p>
          <a:p>
            <a:r>
              <a:rPr lang="en-US" dirty="0" smtClean="0"/>
              <a:t>First Published February </a:t>
            </a:r>
            <a:r>
              <a:rPr lang="en-US" dirty="0"/>
              <a:t>21st </a:t>
            </a:r>
            <a:r>
              <a:rPr lang="en-US" dirty="0" smtClean="0"/>
              <a:t>1848.</a:t>
            </a:r>
          </a:p>
          <a:p>
            <a:r>
              <a:rPr lang="en-US" dirty="0"/>
              <a:t>One of the worlds most One of the worlds </a:t>
            </a:r>
            <a:r>
              <a:rPr lang="en-US" dirty="0" smtClean="0"/>
              <a:t>most influential political manuscripts.</a:t>
            </a:r>
            <a:endParaRPr lang="en-US" dirty="0"/>
          </a:p>
          <a:p>
            <a:r>
              <a:rPr lang="en-US" dirty="0" smtClean="0"/>
              <a:t>Friedrich </a:t>
            </a:r>
            <a:r>
              <a:rPr lang="en-US" dirty="0"/>
              <a:t>Engel's mentions in the introduction that this is </a:t>
            </a:r>
            <a:r>
              <a:rPr lang="en-US" dirty="0" smtClean="0"/>
              <a:t>mostly </a:t>
            </a:r>
            <a:r>
              <a:rPr lang="en-US" dirty="0"/>
              <a:t>Marx’s </a:t>
            </a:r>
            <a:r>
              <a:rPr lang="en-US" dirty="0" smtClean="0"/>
              <a:t>work.</a:t>
            </a:r>
          </a:p>
          <a:p>
            <a:r>
              <a:rPr lang="en-US" dirty="0" smtClean="0"/>
              <a:t>What </a:t>
            </a:r>
            <a:r>
              <a:rPr lang="en-US" dirty="0"/>
              <a:t>is this all about?</a:t>
            </a:r>
          </a:p>
        </p:txBody>
      </p:sp>
      <p:sp>
        <p:nvSpPr>
          <p:cNvPr id="3" name="Title 2"/>
          <p:cNvSpPr>
            <a:spLocks noGrp="1"/>
          </p:cNvSpPr>
          <p:nvPr>
            <p:ph type="title"/>
          </p:nvPr>
        </p:nvSpPr>
        <p:spPr>
          <a:xfrm>
            <a:off x="608012" y="509838"/>
            <a:ext cx="7620000" cy="1020762"/>
          </a:xfrm>
        </p:spPr>
        <p:txBody>
          <a:bodyPr>
            <a:normAutofit fontScale="90000"/>
          </a:bodyPr>
          <a:lstStyle/>
          <a:p>
            <a:pPr algn="ctr"/>
            <a:r>
              <a:rPr lang="en-US" dirty="0"/>
              <a:t>Contributions of </a:t>
            </a:r>
            <a:r>
              <a:rPr lang="en-US" dirty="0" smtClean="0"/>
              <a:t>Marx’s </a:t>
            </a:r>
            <a:r>
              <a:rPr lang="en-US" dirty="0"/>
              <a:t>theories of </a:t>
            </a:r>
            <a:r>
              <a:rPr lang="en-US" dirty="0" smtClean="0"/>
              <a:t>Communism</a:t>
            </a:r>
            <a:br>
              <a:rPr lang="en-US" dirty="0" smtClean="0"/>
            </a:br>
            <a:endParaRPr lang="en-US" dirty="0"/>
          </a:p>
        </p:txBody>
      </p:sp>
      <p:pic>
        <p:nvPicPr>
          <p:cNvPr id="4" name="Picture 3"/>
          <p:cNvPicPr>
            <a:picLocks noChangeAspect="1"/>
          </p:cNvPicPr>
          <p:nvPr/>
        </p:nvPicPr>
        <p:blipFill>
          <a:blip r:embed="rId2"/>
          <a:stretch>
            <a:fillRect/>
          </a:stretch>
        </p:blipFill>
        <p:spPr>
          <a:xfrm>
            <a:off x="8228012" y="280987"/>
            <a:ext cx="3614943" cy="6296025"/>
          </a:xfrm>
          <a:prstGeom prst="rect">
            <a:avLst/>
          </a:prstGeom>
        </p:spPr>
      </p:pic>
    </p:spTree>
    <p:extLst>
      <p:ext uri="{BB962C8B-B14F-4D97-AF65-F5344CB8AC3E}">
        <p14:creationId xmlns:p14="http://schemas.microsoft.com/office/powerpoint/2010/main" val="38124171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First section- The Bourgeois vs. The </a:t>
            </a:r>
            <a:r>
              <a:rPr lang="en-US" dirty="0" smtClean="0"/>
              <a:t>Proletariat</a:t>
            </a:r>
          </a:p>
          <a:p>
            <a:r>
              <a:rPr lang="en-US" dirty="0" smtClean="0"/>
              <a:t>Second </a:t>
            </a:r>
            <a:r>
              <a:rPr lang="en-US" dirty="0"/>
              <a:t>section </a:t>
            </a:r>
            <a:r>
              <a:rPr lang="en-US" dirty="0" smtClean="0"/>
              <a:t>- </a:t>
            </a:r>
            <a:r>
              <a:rPr lang="en-US" dirty="0"/>
              <a:t>Proletariats and Communism Proletariats and </a:t>
            </a:r>
            <a:r>
              <a:rPr lang="en-US" dirty="0" smtClean="0"/>
              <a:t>Communism</a:t>
            </a:r>
          </a:p>
          <a:p>
            <a:r>
              <a:rPr lang="en-US" dirty="0" smtClean="0"/>
              <a:t>Third </a:t>
            </a:r>
            <a:r>
              <a:rPr lang="en-US" dirty="0"/>
              <a:t>section- Socialist and Communist Literature</a:t>
            </a:r>
          </a:p>
        </p:txBody>
      </p:sp>
      <p:sp>
        <p:nvSpPr>
          <p:cNvPr id="3" name="Title 2"/>
          <p:cNvSpPr>
            <a:spLocks noGrp="1"/>
          </p:cNvSpPr>
          <p:nvPr>
            <p:ph type="title"/>
          </p:nvPr>
        </p:nvSpPr>
        <p:spPr>
          <a:xfrm>
            <a:off x="1522414" y="274638"/>
            <a:ext cx="9677398" cy="1249362"/>
          </a:xfrm>
        </p:spPr>
        <p:txBody>
          <a:bodyPr/>
          <a:lstStyle/>
          <a:p>
            <a:pPr algn="ctr"/>
            <a:r>
              <a:rPr lang="en-US" dirty="0"/>
              <a:t>C</a:t>
            </a:r>
            <a:r>
              <a:rPr lang="en-US" dirty="0" smtClean="0"/>
              <a:t>ontributions - The </a:t>
            </a:r>
            <a:r>
              <a:rPr lang="en-US" dirty="0"/>
              <a:t>Communist Manifesto</a:t>
            </a:r>
            <a:br>
              <a:rPr lang="en-US" dirty="0"/>
            </a:br>
            <a:r>
              <a:rPr lang="en-US" dirty="0"/>
              <a:t>continued</a:t>
            </a:r>
          </a:p>
        </p:txBody>
      </p:sp>
    </p:spTree>
    <p:extLst>
      <p:ext uri="{BB962C8B-B14F-4D97-AF65-F5344CB8AC3E}">
        <p14:creationId xmlns:p14="http://schemas.microsoft.com/office/powerpoint/2010/main" val="41720361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412" y="1905000"/>
            <a:ext cx="11430000" cy="4267200"/>
          </a:xfrm>
        </p:spPr>
        <p:txBody>
          <a:bodyPr>
            <a:normAutofit lnSpcReduction="10000"/>
          </a:bodyPr>
          <a:lstStyle/>
          <a:p>
            <a:r>
              <a:rPr lang="en-US" dirty="0" smtClean="0"/>
              <a:t>1.Abolition </a:t>
            </a:r>
            <a:r>
              <a:rPr lang="en-US" dirty="0"/>
              <a:t>of property in land and application of all rents </a:t>
            </a:r>
            <a:r>
              <a:rPr lang="en-US" dirty="0" smtClean="0"/>
              <a:t>of land </a:t>
            </a:r>
            <a:r>
              <a:rPr lang="en-US" dirty="0"/>
              <a:t>to public purposes. </a:t>
            </a:r>
          </a:p>
          <a:p>
            <a:r>
              <a:rPr lang="en-US" dirty="0" smtClean="0"/>
              <a:t>2.A heavy progressive </a:t>
            </a:r>
            <a:r>
              <a:rPr lang="en-US" dirty="0"/>
              <a:t>graduated income </a:t>
            </a:r>
            <a:r>
              <a:rPr lang="en-US" dirty="0" smtClean="0"/>
              <a:t>tax.</a:t>
            </a:r>
          </a:p>
          <a:p>
            <a:r>
              <a:rPr lang="en-US" dirty="0" smtClean="0"/>
              <a:t>3.Abolition </a:t>
            </a:r>
            <a:r>
              <a:rPr lang="en-US" dirty="0"/>
              <a:t>of all right of inheritance. </a:t>
            </a:r>
          </a:p>
          <a:p>
            <a:r>
              <a:rPr lang="en-US" dirty="0" smtClean="0"/>
              <a:t>4.Confiscation </a:t>
            </a:r>
            <a:r>
              <a:rPr lang="en-US" dirty="0"/>
              <a:t>of the property of all emigrants and </a:t>
            </a:r>
            <a:r>
              <a:rPr lang="en-US" dirty="0" smtClean="0"/>
              <a:t>rebels.</a:t>
            </a:r>
          </a:p>
          <a:p>
            <a:r>
              <a:rPr lang="en-US" dirty="0" smtClean="0"/>
              <a:t>5.Centralization </a:t>
            </a:r>
            <a:r>
              <a:rPr lang="en-US" dirty="0"/>
              <a:t>of credit in the hands of the State, by means of a national bank with State capital and an means of a national bank with State capital and an exclusive monopoly. </a:t>
            </a:r>
          </a:p>
          <a:p>
            <a:r>
              <a:rPr lang="en-US" dirty="0" smtClean="0"/>
              <a:t>6.Centralization </a:t>
            </a:r>
            <a:r>
              <a:rPr lang="en-US" dirty="0"/>
              <a:t>of the means of communication and transport in the hands of the State.</a:t>
            </a:r>
          </a:p>
        </p:txBody>
      </p:sp>
      <p:sp>
        <p:nvSpPr>
          <p:cNvPr id="3" name="Title 2"/>
          <p:cNvSpPr>
            <a:spLocks noGrp="1"/>
          </p:cNvSpPr>
          <p:nvPr>
            <p:ph type="title"/>
          </p:nvPr>
        </p:nvSpPr>
        <p:spPr/>
        <p:txBody>
          <a:bodyPr/>
          <a:lstStyle/>
          <a:p>
            <a:pPr algn="ctr"/>
            <a:r>
              <a:rPr lang="en-US" dirty="0"/>
              <a:t>10 Planks of </a:t>
            </a:r>
            <a:r>
              <a:rPr lang="en-US" dirty="0" smtClean="0"/>
              <a:t>Communism According </a:t>
            </a:r>
            <a:r>
              <a:rPr lang="en-US" dirty="0"/>
              <a:t>to the Manifesto</a:t>
            </a:r>
          </a:p>
        </p:txBody>
      </p:sp>
    </p:spTree>
    <p:extLst>
      <p:ext uri="{BB962C8B-B14F-4D97-AF65-F5344CB8AC3E}">
        <p14:creationId xmlns:p14="http://schemas.microsoft.com/office/powerpoint/2010/main" val="7762505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1812" y="1905000"/>
            <a:ext cx="10820400" cy="4267200"/>
          </a:xfrm>
        </p:spPr>
        <p:txBody>
          <a:bodyPr>
            <a:normAutofit fontScale="92500" lnSpcReduction="10000"/>
          </a:bodyPr>
          <a:lstStyle/>
          <a:p>
            <a:r>
              <a:rPr lang="en-US" dirty="0"/>
              <a:t>7.Extension of factories and instruments of </a:t>
            </a:r>
            <a:r>
              <a:rPr lang="en-US" dirty="0" smtClean="0"/>
              <a:t>; </a:t>
            </a:r>
            <a:r>
              <a:rPr lang="en-US" dirty="0"/>
              <a:t>p</a:t>
            </a:r>
            <a:r>
              <a:rPr lang="en-US" dirty="0" smtClean="0"/>
              <a:t>roduction </a:t>
            </a:r>
            <a:r>
              <a:rPr lang="en-US" dirty="0"/>
              <a:t>owned b y the State; the </a:t>
            </a:r>
            <a:r>
              <a:rPr lang="en-US" dirty="0" smtClean="0"/>
              <a:t>bringing </a:t>
            </a:r>
            <a:r>
              <a:rPr lang="en-US" dirty="0"/>
              <a:t>into cultivation of waste-lands, and the improvement of the soil generally in accordance with a common plan. • </a:t>
            </a:r>
            <a:endParaRPr lang="en-US" dirty="0" smtClean="0"/>
          </a:p>
          <a:p>
            <a:r>
              <a:rPr lang="en-US" dirty="0" smtClean="0"/>
              <a:t>8 </a:t>
            </a:r>
            <a:r>
              <a:rPr lang="en-US" dirty="0"/>
              <a:t>Equal liability of all to labor Establishment of 8.Equal liability of all to labor. Establishment of industrial armies, especially for agriculture. </a:t>
            </a:r>
          </a:p>
          <a:p>
            <a:r>
              <a:rPr lang="en-US" dirty="0" smtClean="0"/>
              <a:t>9.Combination </a:t>
            </a:r>
            <a:r>
              <a:rPr lang="en-US" dirty="0"/>
              <a:t>of agriculture with manufacturing industries; gradual abolition of the distinction between industries; gradual abolition of the distinction between town and country, by a more equable distribution of the population over the country. </a:t>
            </a:r>
            <a:endParaRPr lang="en-US" dirty="0" smtClean="0"/>
          </a:p>
          <a:p>
            <a:r>
              <a:rPr lang="en-US" dirty="0" smtClean="0"/>
              <a:t>10.Free education </a:t>
            </a:r>
            <a:r>
              <a:rPr lang="en-US" dirty="0"/>
              <a:t>for all children in public </a:t>
            </a:r>
            <a:r>
              <a:rPr lang="en-US" dirty="0" smtClean="0"/>
              <a:t>schools</a:t>
            </a:r>
            <a:r>
              <a:rPr lang="en-US" dirty="0"/>
              <a:t>. Abolition of children's factory labor in its present form. Combination of education with industrial production,</a:t>
            </a:r>
          </a:p>
        </p:txBody>
      </p:sp>
      <p:sp>
        <p:nvSpPr>
          <p:cNvPr id="3" name="Title 2"/>
          <p:cNvSpPr>
            <a:spLocks noGrp="1"/>
          </p:cNvSpPr>
          <p:nvPr>
            <p:ph type="title"/>
          </p:nvPr>
        </p:nvSpPr>
        <p:spPr/>
        <p:txBody>
          <a:bodyPr/>
          <a:lstStyle/>
          <a:p>
            <a:pPr algn="ctr"/>
            <a:r>
              <a:rPr lang="en-US" dirty="0"/>
              <a:t>Planks continued.</a:t>
            </a:r>
          </a:p>
        </p:txBody>
      </p:sp>
    </p:spTree>
    <p:extLst>
      <p:ext uri="{BB962C8B-B14F-4D97-AF65-F5344CB8AC3E}">
        <p14:creationId xmlns:p14="http://schemas.microsoft.com/office/powerpoint/2010/main" val="14013736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7012" y="1905000"/>
            <a:ext cx="11734800" cy="4267200"/>
          </a:xfrm>
        </p:spPr>
        <p:txBody>
          <a:bodyPr>
            <a:normAutofit lnSpcReduction="10000"/>
          </a:bodyPr>
          <a:lstStyle/>
          <a:p>
            <a:r>
              <a:rPr lang="en-US" dirty="0"/>
              <a:t>Very unconventional way of studying economics </a:t>
            </a:r>
            <a:endParaRPr lang="en-US" dirty="0" smtClean="0"/>
          </a:p>
          <a:p>
            <a:r>
              <a:rPr lang="en-US" dirty="0"/>
              <a:t>I</a:t>
            </a:r>
            <a:r>
              <a:rPr lang="en-US" dirty="0" smtClean="0"/>
              <a:t>f </a:t>
            </a:r>
            <a:r>
              <a:rPr lang="en-US" dirty="0"/>
              <a:t>you were to substitute an economist for a philosopher If you were to substitute an economist for a philosopher you would have the basis of his economic </a:t>
            </a:r>
            <a:r>
              <a:rPr lang="en-US" dirty="0" smtClean="0"/>
              <a:t>approach.</a:t>
            </a:r>
          </a:p>
          <a:p>
            <a:r>
              <a:rPr lang="en-US" dirty="0" smtClean="0"/>
              <a:t>Looked </a:t>
            </a:r>
            <a:r>
              <a:rPr lang="en-US" dirty="0"/>
              <a:t>at the economy as a whole and tried to analyze </a:t>
            </a:r>
            <a:r>
              <a:rPr lang="en-US" dirty="0" smtClean="0"/>
              <a:t>them </a:t>
            </a:r>
            <a:r>
              <a:rPr lang="en-US" dirty="0"/>
              <a:t>by figuring out their influence on their components, instead of looking at parts of the economy like households, firms, and prices in markets to explain and </a:t>
            </a:r>
            <a:r>
              <a:rPr lang="en-US" dirty="0" smtClean="0"/>
              <a:t>understand </a:t>
            </a:r>
            <a:r>
              <a:rPr lang="en-US" dirty="0"/>
              <a:t>the economy as a </a:t>
            </a:r>
            <a:r>
              <a:rPr lang="en-US" dirty="0" smtClean="0"/>
              <a:t>whole.</a:t>
            </a:r>
          </a:p>
          <a:p>
            <a:r>
              <a:rPr lang="en-US" dirty="0" smtClean="0"/>
              <a:t>He </a:t>
            </a:r>
            <a:r>
              <a:rPr lang="en-US" dirty="0"/>
              <a:t>applied his theory of history to the society of his time. he searched for contradictions between the forces and relations of production. </a:t>
            </a:r>
          </a:p>
          <a:p>
            <a:r>
              <a:rPr lang="en-US" dirty="0" smtClean="0"/>
              <a:t>These </a:t>
            </a:r>
            <a:r>
              <a:rPr lang="en-US" dirty="0"/>
              <a:t>contradictions manifested the class struggle</a:t>
            </a:r>
          </a:p>
        </p:txBody>
      </p:sp>
      <p:sp>
        <p:nvSpPr>
          <p:cNvPr id="3" name="Title 2"/>
          <p:cNvSpPr>
            <a:spLocks noGrp="1"/>
          </p:cNvSpPr>
          <p:nvPr>
            <p:ph type="title"/>
          </p:nvPr>
        </p:nvSpPr>
        <p:spPr/>
        <p:txBody>
          <a:bodyPr/>
          <a:lstStyle/>
          <a:p>
            <a:pPr algn="ctr"/>
            <a:r>
              <a:rPr lang="en-US" dirty="0" smtClean="0"/>
              <a:t>Contributions </a:t>
            </a:r>
            <a:br>
              <a:rPr lang="en-US" dirty="0" smtClean="0"/>
            </a:br>
            <a:r>
              <a:rPr lang="en-US" dirty="0" smtClean="0"/>
              <a:t>Marx </a:t>
            </a:r>
            <a:r>
              <a:rPr lang="en-US" dirty="0"/>
              <a:t>and </a:t>
            </a:r>
            <a:r>
              <a:rPr lang="en-US" dirty="0" smtClean="0"/>
              <a:t>Economics</a:t>
            </a:r>
            <a:endParaRPr lang="en-US" dirty="0"/>
          </a:p>
        </p:txBody>
      </p:sp>
    </p:spTree>
    <p:extLst>
      <p:ext uri="{BB962C8B-B14F-4D97-AF65-F5344CB8AC3E}">
        <p14:creationId xmlns:p14="http://schemas.microsoft.com/office/powerpoint/2010/main" val="30307261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9415" y="1905000"/>
            <a:ext cx="7696197" cy="4724400"/>
          </a:xfrm>
        </p:spPr>
        <p:txBody>
          <a:bodyPr>
            <a:normAutofit/>
          </a:bodyPr>
          <a:lstStyle/>
          <a:p>
            <a:r>
              <a:rPr lang="en-US" dirty="0" smtClean="0"/>
              <a:t>Background:</a:t>
            </a:r>
          </a:p>
          <a:p>
            <a:r>
              <a:rPr lang="en-US" dirty="0" smtClean="0"/>
              <a:t>Born </a:t>
            </a:r>
            <a:r>
              <a:rPr lang="en-US" dirty="0"/>
              <a:t>May 5th,1818 </a:t>
            </a:r>
            <a:r>
              <a:rPr lang="en-US" dirty="0" smtClean="0"/>
              <a:t>in Trier </a:t>
            </a:r>
            <a:r>
              <a:rPr lang="en-US" dirty="0"/>
              <a:t>Prussia Trier, Prussia</a:t>
            </a:r>
          </a:p>
          <a:p>
            <a:r>
              <a:rPr lang="en-US" dirty="0" smtClean="0"/>
              <a:t>Died </a:t>
            </a:r>
            <a:r>
              <a:rPr lang="en-US" dirty="0"/>
              <a:t>March 14, </a:t>
            </a:r>
            <a:r>
              <a:rPr lang="en-US" dirty="0" smtClean="0"/>
              <a:t>1883 at </a:t>
            </a:r>
            <a:r>
              <a:rPr lang="en-US" dirty="0"/>
              <a:t>age 64</a:t>
            </a:r>
          </a:p>
          <a:p>
            <a:r>
              <a:rPr lang="en-US" dirty="0" smtClean="0"/>
              <a:t>Known </a:t>
            </a:r>
            <a:r>
              <a:rPr lang="en-US" dirty="0"/>
              <a:t>most as </a:t>
            </a:r>
            <a:r>
              <a:rPr lang="en-US" dirty="0" smtClean="0"/>
              <a:t>the “Father </a:t>
            </a:r>
            <a:r>
              <a:rPr lang="en-US" dirty="0"/>
              <a:t>of Communism”</a:t>
            </a:r>
          </a:p>
          <a:p>
            <a:r>
              <a:rPr lang="en-US" dirty="0" smtClean="0"/>
              <a:t>He </a:t>
            </a:r>
            <a:r>
              <a:rPr lang="en-US" dirty="0"/>
              <a:t>was a German He was a </a:t>
            </a:r>
            <a:r>
              <a:rPr lang="en-US" dirty="0" smtClean="0"/>
              <a:t>German Philosopher</a:t>
            </a:r>
            <a:r>
              <a:rPr lang="en-US" dirty="0"/>
              <a:t>, </a:t>
            </a:r>
            <a:r>
              <a:rPr lang="en-US" dirty="0" smtClean="0"/>
              <a:t>Social Scientist</a:t>
            </a:r>
            <a:r>
              <a:rPr lang="en-US" dirty="0"/>
              <a:t>, Prophet, </a:t>
            </a:r>
            <a:r>
              <a:rPr lang="en-US" dirty="0" smtClean="0"/>
              <a:t>and Professional Revolutionary</a:t>
            </a:r>
            <a:endParaRPr lang="en-US" dirty="0" smtClean="0"/>
          </a:p>
        </p:txBody>
      </p:sp>
      <p:sp>
        <p:nvSpPr>
          <p:cNvPr id="2" name="Title 1"/>
          <p:cNvSpPr>
            <a:spLocks noGrp="1"/>
          </p:cNvSpPr>
          <p:nvPr>
            <p:ph type="title"/>
          </p:nvPr>
        </p:nvSpPr>
        <p:spPr>
          <a:xfrm>
            <a:off x="-344486" y="347079"/>
            <a:ext cx="9143998" cy="1020762"/>
          </a:xfrm>
        </p:spPr>
        <p:txBody>
          <a:bodyPr/>
          <a:lstStyle/>
          <a:p>
            <a:pPr algn="ctr"/>
            <a:r>
              <a:rPr lang="de-DE" dirty="0"/>
              <a:t>Karl Heinrich </a:t>
            </a:r>
            <a:r>
              <a:rPr lang="de-DE" dirty="0" smtClean="0"/>
              <a:t>Marx</a:t>
            </a:r>
            <a:endParaRPr lang="de-DE" dirty="0"/>
          </a:p>
        </p:txBody>
      </p:sp>
      <p:pic>
        <p:nvPicPr>
          <p:cNvPr id="5" name="Picture 4"/>
          <p:cNvPicPr>
            <a:picLocks noChangeAspect="1"/>
          </p:cNvPicPr>
          <p:nvPr/>
        </p:nvPicPr>
        <p:blipFill>
          <a:blip r:embed="rId2"/>
          <a:stretch>
            <a:fillRect/>
          </a:stretch>
        </p:blipFill>
        <p:spPr>
          <a:xfrm>
            <a:off x="7776015" y="609601"/>
            <a:ext cx="4197420" cy="6019800"/>
          </a:xfrm>
          <a:prstGeom prst="rect">
            <a:avLst/>
          </a:prstGeom>
        </p:spPr>
      </p:pic>
    </p:spTree>
    <p:extLst>
      <p:ext uri="{BB962C8B-B14F-4D97-AF65-F5344CB8AC3E}">
        <p14:creationId xmlns:p14="http://schemas.microsoft.com/office/powerpoint/2010/main" val="110529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6612" y="1905000"/>
            <a:ext cx="10668000" cy="4419600"/>
          </a:xfrm>
        </p:spPr>
        <p:txBody>
          <a:bodyPr>
            <a:normAutofit/>
          </a:bodyPr>
          <a:lstStyle/>
          <a:p>
            <a:r>
              <a:rPr lang="en-US" dirty="0"/>
              <a:t>Marx </a:t>
            </a:r>
            <a:r>
              <a:rPr lang="en-US" dirty="0" smtClean="0"/>
              <a:t>argued that - </a:t>
            </a:r>
            <a:r>
              <a:rPr lang="en-US" dirty="0"/>
              <a:t>the amount of labor time </a:t>
            </a:r>
            <a:r>
              <a:rPr lang="en-US" dirty="0" smtClean="0"/>
              <a:t>necessary </a:t>
            </a:r>
            <a:r>
              <a:rPr lang="en-US" dirty="0"/>
              <a:t>to produce commodities is what governs their relative </a:t>
            </a:r>
            <a:r>
              <a:rPr lang="en-US" dirty="0" smtClean="0"/>
              <a:t>prices.</a:t>
            </a:r>
          </a:p>
          <a:p>
            <a:r>
              <a:rPr lang="en-US" dirty="0" smtClean="0"/>
              <a:t>To Marx - </a:t>
            </a:r>
            <a:r>
              <a:rPr lang="en-US" dirty="0"/>
              <a:t>the only social cost of producing commodities was </a:t>
            </a:r>
            <a:r>
              <a:rPr lang="en-US" dirty="0" smtClean="0"/>
              <a:t>labor.</a:t>
            </a:r>
          </a:p>
          <a:p>
            <a:r>
              <a:rPr lang="en-US" dirty="0" smtClean="0"/>
              <a:t>He </a:t>
            </a:r>
            <a:r>
              <a:rPr lang="en-US" dirty="0"/>
              <a:t>disregarded the differing skills of </a:t>
            </a:r>
            <a:r>
              <a:rPr lang="en-US" dirty="0" smtClean="0"/>
              <a:t>labor - </a:t>
            </a:r>
            <a:r>
              <a:rPr lang="en-US" dirty="0"/>
              <a:t>he called the aggregate amount of labor homogenous quantity, or </a:t>
            </a:r>
            <a:r>
              <a:rPr lang="en-US" dirty="0" smtClean="0"/>
              <a:t>abstract labor. </a:t>
            </a:r>
            <a:endParaRPr lang="en-US" dirty="0"/>
          </a:p>
          <a:p>
            <a:r>
              <a:rPr lang="en-US" dirty="0" smtClean="0"/>
              <a:t>Argued </a:t>
            </a:r>
            <a:r>
              <a:rPr lang="en-US" dirty="0"/>
              <a:t>how labor was reduced to hourly wage - how labor is measured by hours of time worked for how labor is measured by hours of time worked, for example two different workers one is average one is skilled the skilled can produce twice the amount the average can, therefore each hour the skilled laborer worked counted as two for the </a:t>
            </a:r>
            <a:r>
              <a:rPr lang="en-US" dirty="0" smtClean="0"/>
              <a:t>average.</a:t>
            </a:r>
            <a:endParaRPr lang="en-US" dirty="0"/>
          </a:p>
        </p:txBody>
      </p:sp>
      <p:sp>
        <p:nvSpPr>
          <p:cNvPr id="3" name="Title 2"/>
          <p:cNvSpPr>
            <a:spLocks noGrp="1"/>
          </p:cNvSpPr>
          <p:nvPr>
            <p:ph type="title"/>
          </p:nvPr>
        </p:nvSpPr>
        <p:spPr/>
        <p:txBody>
          <a:bodyPr/>
          <a:lstStyle/>
          <a:p>
            <a:r>
              <a:rPr lang="en-US" dirty="0"/>
              <a:t>Contributions - Marx’s Labor Theory Of Value</a:t>
            </a:r>
          </a:p>
        </p:txBody>
      </p:sp>
    </p:spTree>
    <p:extLst>
      <p:ext uri="{BB962C8B-B14F-4D97-AF65-F5344CB8AC3E}">
        <p14:creationId xmlns:p14="http://schemas.microsoft.com/office/powerpoint/2010/main" val="37953055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0412" y="1905000"/>
            <a:ext cx="10896600" cy="4419600"/>
          </a:xfrm>
        </p:spPr>
        <p:txBody>
          <a:bodyPr>
            <a:normAutofit fontScale="85000" lnSpcReduction="10000"/>
          </a:bodyPr>
          <a:lstStyle/>
          <a:p>
            <a:r>
              <a:rPr lang="en-US" dirty="0"/>
              <a:t>Marx used the labor theory of value to develop this concept. • “Surplus Value”- the difference between the goods price and its cost of production. </a:t>
            </a:r>
          </a:p>
          <a:p>
            <a:r>
              <a:rPr lang="en-US" dirty="0" smtClean="0"/>
              <a:t>Marx’s </a:t>
            </a:r>
            <a:r>
              <a:rPr lang="en-US" dirty="0"/>
              <a:t>Message- any economy will produce more goods and services needed to pay the real social costs of production. The residual given from total output – all real costs, is what he calls the </a:t>
            </a:r>
            <a:r>
              <a:rPr lang="en-US" dirty="0" smtClean="0"/>
              <a:t>surplus </a:t>
            </a:r>
            <a:r>
              <a:rPr lang="en-US" dirty="0"/>
              <a:t>value. Similar to net product. </a:t>
            </a:r>
          </a:p>
          <a:p>
            <a:r>
              <a:rPr lang="en-US" dirty="0" smtClean="0"/>
              <a:t>Argued </a:t>
            </a:r>
            <a:r>
              <a:rPr lang="en-US" dirty="0"/>
              <a:t>that workers were exploited because the surplus created by labor was taken from the workers because of its lack of ownership in the means of production. </a:t>
            </a:r>
          </a:p>
          <a:p>
            <a:r>
              <a:rPr lang="en-US" dirty="0" smtClean="0"/>
              <a:t>Modern </a:t>
            </a:r>
            <a:r>
              <a:rPr lang="en-US" dirty="0"/>
              <a:t>economists argue that exploitation of workers is that Modern economists argue that exploitation of workers is that they are not paid the full value of there marginal product of labor. The large profits that are made from monopolistic firms are thus an exploitation of labor because they are taken from the workers the workers </a:t>
            </a:r>
          </a:p>
          <a:p>
            <a:r>
              <a:rPr lang="en-US" dirty="0" smtClean="0"/>
              <a:t>Marx </a:t>
            </a:r>
            <a:r>
              <a:rPr lang="en-US" dirty="0"/>
              <a:t>never accounted for depreciating capital or investment in which firms use profits to expand their output. This actually produces more jobs In the long run. </a:t>
            </a:r>
          </a:p>
        </p:txBody>
      </p:sp>
      <p:sp>
        <p:nvSpPr>
          <p:cNvPr id="3" name="Title 2"/>
          <p:cNvSpPr>
            <a:spLocks noGrp="1"/>
          </p:cNvSpPr>
          <p:nvPr>
            <p:ph type="title"/>
          </p:nvPr>
        </p:nvSpPr>
        <p:spPr/>
        <p:txBody>
          <a:bodyPr/>
          <a:lstStyle/>
          <a:p>
            <a:pPr algn="ctr"/>
            <a:r>
              <a:rPr lang="en-US" dirty="0" smtClean="0"/>
              <a:t>Contributions - Surplus </a:t>
            </a:r>
            <a:r>
              <a:rPr lang="en-US" dirty="0"/>
              <a:t>and Exploitation</a:t>
            </a:r>
          </a:p>
        </p:txBody>
      </p:sp>
    </p:spTree>
    <p:extLst>
      <p:ext uri="{BB962C8B-B14F-4D97-AF65-F5344CB8AC3E}">
        <p14:creationId xmlns:p14="http://schemas.microsoft.com/office/powerpoint/2010/main" val="4936074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1812" y="1905000"/>
            <a:ext cx="11125200" cy="4267200"/>
          </a:xfrm>
        </p:spPr>
        <p:txBody>
          <a:bodyPr>
            <a:normAutofit/>
          </a:bodyPr>
          <a:lstStyle/>
          <a:p>
            <a:r>
              <a:rPr lang="en-US" dirty="0"/>
              <a:t>According to Marx- there is always an excess supply of labor in the market. This has an effect of </a:t>
            </a:r>
            <a:r>
              <a:rPr lang="en-US" dirty="0" smtClean="0"/>
              <a:t>depressing </a:t>
            </a:r>
            <a:r>
              <a:rPr lang="en-US" dirty="0"/>
              <a:t>wages, and keeping surplus value, and profits positive. </a:t>
            </a:r>
          </a:p>
          <a:p>
            <a:r>
              <a:rPr lang="en-US" dirty="0" smtClean="0"/>
              <a:t>Capitalist </a:t>
            </a:r>
            <a:r>
              <a:rPr lang="en-US" dirty="0"/>
              <a:t>Quest For Machines!- capitalist are always searching for means of </a:t>
            </a:r>
            <a:r>
              <a:rPr lang="en-US" dirty="0" smtClean="0"/>
              <a:t>production </a:t>
            </a:r>
            <a:r>
              <a:rPr lang="en-US" dirty="0"/>
              <a:t>that </a:t>
            </a:r>
            <a:r>
              <a:rPr lang="en-US" dirty="0" smtClean="0"/>
              <a:t>reduce </a:t>
            </a:r>
            <a:r>
              <a:rPr lang="en-US" dirty="0"/>
              <a:t>labor the are capital searching for means of production that reduce labor, they are capital machine hungry. This lowers the amount of human capital needed for production and increases the </a:t>
            </a:r>
            <a:r>
              <a:rPr lang="en-US" dirty="0" smtClean="0"/>
              <a:t>unemployed.</a:t>
            </a:r>
          </a:p>
          <a:p>
            <a:r>
              <a:rPr lang="en-US" dirty="0" smtClean="0"/>
              <a:t>Marx </a:t>
            </a:r>
            <a:r>
              <a:rPr lang="en-US" dirty="0"/>
              <a:t>believed- that the workers displaced by the new technology would not be absorbed into new jobs. He said that indirect recruitment is only from new workers entering the labor force. HE IS WRONG. </a:t>
            </a:r>
          </a:p>
        </p:txBody>
      </p:sp>
      <p:sp>
        <p:nvSpPr>
          <p:cNvPr id="3" name="Title 2"/>
          <p:cNvSpPr>
            <a:spLocks noGrp="1"/>
          </p:cNvSpPr>
          <p:nvPr>
            <p:ph type="title"/>
          </p:nvPr>
        </p:nvSpPr>
        <p:spPr/>
        <p:txBody>
          <a:bodyPr/>
          <a:lstStyle/>
          <a:p>
            <a:pPr algn="ctr"/>
            <a:r>
              <a:rPr lang="en-US" dirty="0" smtClean="0"/>
              <a:t>Contributions - The </a:t>
            </a:r>
            <a:r>
              <a:rPr lang="en-US" dirty="0"/>
              <a:t>Reserve Army of The</a:t>
            </a:r>
            <a:br>
              <a:rPr lang="en-US" dirty="0"/>
            </a:br>
            <a:r>
              <a:rPr lang="en-US" dirty="0"/>
              <a:t>Unemployed</a:t>
            </a:r>
          </a:p>
        </p:txBody>
      </p:sp>
    </p:spTree>
    <p:extLst>
      <p:ext uri="{BB962C8B-B14F-4D97-AF65-F5344CB8AC3E}">
        <p14:creationId xmlns:p14="http://schemas.microsoft.com/office/powerpoint/2010/main" val="22542105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4212" y="1905000"/>
            <a:ext cx="10896600" cy="4267200"/>
          </a:xfrm>
        </p:spPr>
        <p:txBody>
          <a:bodyPr>
            <a:normAutofit lnSpcReduction="10000"/>
          </a:bodyPr>
          <a:lstStyle/>
          <a:p>
            <a:r>
              <a:rPr lang="en-US" dirty="0"/>
              <a:t>Marx believed this to be the ultimate collapse of </a:t>
            </a:r>
            <a:r>
              <a:rPr lang="en-US" dirty="0" smtClean="0"/>
              <a:t>Capitalism.</a:t>
            </a:r>
          </a:p>
          <a:p>
            <a:r>
              <a:rPr lang="en-US" dirty="0" smtClean="0"/>
              <a:t>Followed </a:t>
            </a:r>
            <a:r>
              <a:rPr lang="en-US" dirty="0"/>
              <a:t>Smith, Ricardo and Mill who had all predicted that the rate of profit would fall over time. rate of profit would fall over time. </a:t>
            </a:r>
          </a:p>
          <a:p>
            <a:r>
              <a:rPr lang="en-US" dirty="0" smtClean="0"/>
              <a:t>They </a:t>
            </a:r>
            <a:r>
              <a:rPr lang="en-US" dirty="0"/>
              <a:t>all come to a similar conclusion that the rate of profit would fall because diminishing returns would offset technological improvements. </a:t>
            </a:r>
          </a:p>
          <a:p>
            <a:r>
              <a:rPr lang="en-US" dirty="0" smtClean="0"/>
              <a:t>Will </a:t>
            </a:r>
            <a:r>
              <a:rPr lang="en-US" dirty="0"/>
              <a:t>technological improvements take place in the future at a rate sufficient to offset Diminishing returns from capital accumulation? </a:t>
            </a:r>
          </a:p>
          <a:p>
            <a:r>
              <a:rPr lang="en-US" dirty="0" smtClean="0"/>
              <a:t>Economist </a:t>
            </a:r>
            <a:r>
              <a:rPr lang="en-US" dirty="0"/>
              <a:t>have no theory that explains the rate of technological development. </a:t>
            </a:r>
          </a:p>
          <a:p>
            <a:r>
              <a:rPr lang="en-US" dirty="0" smtClean="0"/>
              <a:t>Example </a:t>
            </a:r>
            <a:r>
              <a:rPr lang="en-US" dirty="0"/>
              <a:t>of rate of profit Vs. Capital</a:t>
            </a:r>
          </a:p>
        </p:txBody>
      </p:sp>
      <p:sp>
        <p:nvSpPr>
          <p:cNvPr id="3" name="Title 2"/>
          <p:cNvSpPr>
            <a:spLocks noGrp="1"/>
          </p:cNvSpPr>
          <p:nvPr>
            <p:ph type="title"/>
          </p:nvPr>
        </p:nvSpPr>
        <p:spPr/>
        <p:txBody>
          <a:bodyPr/>
          <a:lstStyle/>
          <a:p>
            <a:pPr algn="ctr"/>
            <a:r>
              <a:rPr lang="en-US" dirty="0"/>
              <a:t>Contributions - Falling Rate Of Profit</a:t>
            </a:r>
          </a:p>
        </p:txBody>
      </p:sp>
    </p:spTree>
    <p:extLst>
      <p:ext uri="{BB962C8B-B14F-4D97-AF65-F5344CB8AC3E}">
        <p14:creationId xmlns:p14="http://schemas.microsoft.com/office/powerpoint/2010/main" val="35687044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8012" y="1600200"/>
            <a:ext cx="10972800" cy="4953000"/>
          </a:xfrm>
        </p:spPr>
        <p:txBody>
          <a:bodyPr>
            <a:normAutofit fontScale="85000" lnSpcReduction="20000"/>
          </a:bodyPr>
          <a:lstStyle/>
          <a:p>
            <a:r>
              <a:rPr lang="en-US" dirty="0"/>
              <a:t>Similar to what we call “</a:t>
            </a:r>
            <a:r>
              <a:rPr lang="en-US" dirty="0" smtClean="0"/>
              <a:t>Depressions.” </a:t>
            </a:r>
            <a:endParaRPr lang="en-US" dirty="0"/>
          </a:p>
          <a:p>
            <a:r>
              <a:rPr lang="en-US" dirty="0" smtClean="0"/>
              <a:t>Marx </a:t>
            </a:r>
            <a:r>
              <a:rPr lang="en-US" dirty="0"/>
              <a:t>did not clearly distinguish among his various insights into Marx did not clearly distinguish among his various insights into the source and nature of economic fluctuations. </a:t>
            </a:r>
          </a:p>
          <a:p>
            <a:r>
              <a:rPr lang="en-US" dirty="0" smtClean="0"/>
              <a:t>Marx </a:t>
            </a:r>
            <a:r>
              <a:rPr lang="en-US" dirty="0"/>
              <a:t>attacked say’s law – (says law “that a capitalist economy tends to operate at a level of full employment.”) he said that its an </a:t>
            </a:r>
            <a:r>
              <a:rPr lang="en-US" dirty="0" smtClean="0"/>
              <a:t>historical </a:t>
            </a:r>
            <a:r>
              <a:rPr lang="en-US" dirty="0"/>
              <a:t>view o f </a:t>
            </a:r>
            <a:r>
              <a:rPr lang="en-US" dirty="0" smtClean="0"/>
              <a:t>capitalism</a:t>
            </a:r>
            <a:r>
              <a:rPr lang="en-US" dirty="0"/>
              <a:t>. </a:t>
            </a:r>
          </a:p>
          <a:p>
            <a:r>
              <a:rPr lang="en-US" dirty="0" smtClean="0"/>
              <a:t>Says </a:t>
            </a:r>
            <a:r>
              <a:rPr lang="en-US" dirty="0"/>
              <a:t>law implies that there is no basic difference between a barter economy and a capitalist economy and that money is </a:t>
            </a:r>
            <a:r>
              <a:rPr lang="en-US" dirty="0" smtClean="0"/>
              <a:t>merely </a:t>
            </a:r>
            <a:r>
              <a:rPr lang="en-US" dirty="0"/>
              <a:t>g a medium of </a:t>
            </a:r>
            <a:r>
              <a:rPr lang="en-US" dirty="0" smtClean="0"/>
              <a:t>exchange </a:t>
            </a:r>
            <a:r>
              <a:rPr lang="en-US" dirty="0"/>
              <a:t>that facilitates the division of labor and trade. </a:t>
            </a:r>
          </a:p>
          <a:p>
            <a:r>
              <a:rPr lang="en-US" dirty="0" smtClean="0"/>
              <a:t>Marx </a:t>
            </a:r>
            <a:r>
              <a:rPr lang="en-US" dirty="0"/>
              <a:t>argues that in a barter economy goods will only be produced for people who want to consume those goods. There can be no over can be no over -production Under capitalism over production. Under capitalism over -production </a:t>
            </a:r>
            <a:r>
              <a:rPr lang="en-US" dirty="0" smtClean="0"/>
              <a:t>becomes </a:t>
            </a:r>
            <a:r>
              <a:rPr lang="en-US" dirty="0"/>
              <a:t>a possibility because of profits and exchange values. </a:t>
            </a:r>
          </a:p>
          <a:p>
            <a:r>
              <a:rPr lang="en-US" dirty="0" smtClean="0"/>
              <a:t>Marx </a:t>
            </a:r>
            <a:r>
              <a:rPr lang="en-US" dirty="0"/>
              <a:t>concludes that economic fluctuations can be studied by changes in rates of profit, he says changes in rates of profit will result in changes in investment spending It is the volatility of result in changes in investment spending. It is the volatility of investment spending that is the major cause of these economic fluctuations.</a:t>
            </a:r>
          </a:p>
        </p:txBody>
      </p:sp>
      <p:sp>
        <p:nvSpPr>
          <p:cNvPr id="3" name="Title 2"/>
          <p:cNvSpPr>
            <a:spLocks noGrp="1"/>
          </p:cNvSpPr>
          <p:nvPr>
            <p:ph type="title"/>
          </p:nvPr>
        </p:nvSpPr>
        <p:spPr/>
        <p:txBody>
          <a:bodyPr>
            <a:normAutofit/>
          </a:bodyPr>
          <a:lstStyle/>
          <a:p>
            <a:pPr algn="ctr"/>
            <a:r>
              <a:rPr lang="en-US" dirty="0"/>
              <a:t>Contributions </a:t>
            </a:r>
            <a:r>
              <a:rPr lang="en-US" dirty="0" smtClean="0"/>
              <a:t>– The Origin of Business</a:t>
            </a:r>
            <a:r>
              <a:rPr lang="en-US" dirty="0"/>
              <a:t/>
            </a:r>
            <a:br>
              <a:rPr lang="en-US" dirty="0"/>
            </a:br>
            <a:r>
              <a:rPr lang="en-US" dirty="0" smtClean="0"/>
              <a:t>Crises</a:t>
            </a:r>
            <a:endParaRPr lang="en-US" dirty="0"/>
          </a:p>
        </p:txBody>
      </p:sp>
    </p:spTree>
    <p:extLst>
      <p:ext uri="{BB962C8B-B14F-4D97-AF65-F5344CB8AC3E}">
        <p14:creationId xmlns:p14="http://schemas.microsoft.com/office/powerpoint/2010/main" val="3628178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1813" y="1676400"/>
            <a:ext cx="11125200" cy="5075238"/>
          </a:xfrm>
        </p:spPr>
        <p:txBody>
          <a:bodyPr>
            <a:normAutofit/>
          </a:bodyPr>
          <a:lstStyle/>
          <a:p>
            <a:r>
              <a:rPr lang="en-US" b="1" dirty="0" smtClean="0"/>
              <a:t>Hypothesized</a:t>
            </a:r>
            <a:r>
              <a:rPr lang="en-US" dirty="0" smtClean="0"/>
              <a:t> - that </a:t>
            </a:r>
            <a:r>
              <a:rPr lang="en-US" dirty="0"/>
              <a:t>a burst in technological change could generate a business cycle. The burst would increase capital accumulation and increase demand for labor. The size of the accumulation and increase demand for labor. The size of the reserve army would fall, wages would rise, surplus value would fall, and the rate of profit would decrease. The falling rate of profit would reduce capital accumulation as the economy spirals downward into depression. </a:t>
            </a:r>
          </a:p>
          <a:p>
            <a:r>
              <a:rPr lang="en-US" b="1" dirty="0" smtClean="0"/>
              <a:t>According </a:t>
            </a:r>
            <a:r>
              <a:rPr lang="en-US" b="1" dirty="0"/>
              <a:t>to </a:t>
            </a:r>
            <a:r>
              <a:rPr lang="en-US" b="1" dirty="0" smtClean="0"/>
              <a:t>Marx </a:t>
            </a:r>
            <a:r>
              <a:rPr lang="en-US" dirty="0" smtClean="0"/>
              <a:t>- </a:t>
            </a:r>
            <a:r>
              <a:rPr lang="en-US" dirty="0"/>
              <a:t>depressions were the source of new economic expansion, as output falls the reserve army increases, </a:t>
            </a:r>
            <a:r>
              <a:rPr lang="en-US" dirty="0" smtClean="0"/>
              <a:t>the </a:t>
            </a:r>
            <a:r>
              <a:rPr lang="en-US" dirty="0"/>
              <a:t>pressure of more unemployed will bring down wages and provide greater profit opportunities. These profits will increase capital and this will stimulate the upward part of the </a:t>
            </a:r>
            <a:r>
              <a:rPr lang="en-US" dirty="0" smtClean="0"/>
              <a:t>cycle again. </a:t>
            </a:r>
            <a:endParaRPr lang="en-US" dirty="0"/>
          </a:p>
        </p:txBody>
      </p:sp>
      <p:sp>
        <p:nvSpPr>
          <p:cNvPr id="3" name="Title 2"/>
          <p:cNvSpPr>
            <a:spLocks noGrp="1"/>
          </p:cNvSpPr>
          <p:nvPr>
            <p:ph type="title"/>
          </p:nvPr>
        </p:nvSpPr>
        <p:spPr>
          <a:xfrm>
            <a:off x="1522414" y="457200"/>
            <a:ext cx="9143998" cy="1020762"/>
          </a:xfrm>
        </p:spPr>
        <p:txBody>
          <a:bodyPr>
            <a:normAutofit fontScale="90000"/>
          </a:bodyPr>
          <a:lstStyle/>
          <a:p>
            <a:pPr algn="ctr"/>
            <a:r>
              <a:rPr lang="en-US" b="1" dirty="0" smtClean="0"/>
              <a:t>Contributions </a:t>
            </a:r>
            <a:br>
              <a:rPr lang="en-US" b="1" dirty="0" smtClean="0"/>
            </a:br>
            <a:r>
              <a:rPr lang="en-US" b="1" dirty="0" smtClean="0"/>
              <a:t>Cyclically </a:t>
            </a:r>
            <a:r>
              <a:rPr lang="en-US" b="1" dirty="0"/>
              <a:t>Recurring Cyclically </a:t>
            </a:r>
            <a:r>
              <a:rPr lang="en-US" b="1" dirty="0" smtClean="0"/>
              <a:t>Recurring Fluctuations</a:t>
            </a:r>
            <a:endParaRPr lang="en-US" b="1" dirty="0"/>
          </a:p>
        </p:txBody>
      </p:sp>
    </p:spTree>
    <p:extLst>
      <p:ext uri="{BB962C8B-B14F-4D97-AF65-F5344CB8AC3E}">
        <p14:creationId xmlns:p14="http://schemas.microsoft.com/office/powerpoint/2010/main" val="3367750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3212" y="1905000"/>
            <a:ext cx="11582400" cy="4572000"/>
          </a:xfrm>
        </p:spPr>
        <p:txBody>
          <a:bodyPr>
            <a:normAutofit fontScale="92500"/>
          </a:bodyPr>
          <a:lstStyle/>
          <a:p>
            <a:r>
              <a:rPr lang="en-US" dirty="0"/>
              <a:t>The reduction of competition is through concentration The reduction of competition is through concentration and centralization of capital, the more capital accumulated by a firm can force other firms out of the market who cannot </a:t>
            </a:r>
            <a:r>
              <a:rPr lang="en-US" dirty="0" smtClean="0"/>
              <a:t>compete </a:t>
            </a:r>
            <a:r>
              <a:rPr lang="en-US" dirty="0"/>
              <a:t>with average total market who cannot compete. i.e. with average total </a:t>
            </a:r>
            <a:r>
              <a:rPr lang="en-US" dirty="0" smtClean="0"/>
              <a:t>costs.</a:t>
            </a:r>
          </a:p>
          <a:p>
            <a:r>
              <a:rPr lang="en-US" dirty="0" smtClean="0"/>
              <a:t>More </a:t>
            </a:r>
            <a:r>
              <a:rPr lang="en-US" dirty="0"/>
              <a:t>concentration and Centralization of capital meant development of economies of scale. meant development of economies of </a:t>
            </a:r>
            <a:r>
              <a:rPr lang="en-US" dirty="0" smtClean="0"/>
              <a:t>scale.</a:t>
            </a:r>
          </a:p>
          <a:p>
            <a:r>
              <a:rPr lang="en-US" b="1" dirty="0" smtClean="0"/>
              <a:t>Marx </a:t>
            </a:r>
            <a:r>
              <a:rPr lang="en-US" b="1" dirty="0"/>
              <a:t>argued </a:t>
            </a:r>
            <a:r>
              <a:rPr lang="en-US" dirty="0"/>
              <a:t>- this was the foundations of growth in monopolies and That through these two forces, fewer and fewer hands would producers in the market. </a:t>
            </a:r>
          </a:p>
          <a:p>
            <a:r>
              <a:rPr lang="en-US" b="1" dirty="0" smtClean="0"/>
              <a:t>According </a:t>
            </a:r>
            <a:r>
              <a:rPr lang="en-US" b="1" dirty="0"/>
              <a:t>to </a:t>
            </a:r>
            <a:r>
              <a:rPr lang="en-US" b="1" dirty="0" smtClean="0"/>
              <a:t>Marx </a:t>
            </a:r>
            <a:r>
              <a:rPr lang="en-US" dirty="0" smtClean="0"/>
              <a:t>- </a:t>
            </a:r>
            <a:r>
              <a:rPr lang="en-US" dirty="0"/>
              <a:t>the growth of the large firm with its monopoly power is merely another contradiction within </a:t>
            </a:r>
            <a:r>
              <a:rPr lang="en-US" dirty="0" smtClean="0"/>
              <a:t>capitalism </a:t>
            </a:r>
            <a:r>
              <a:rPr lang="en-US" dirty="0"/>
              <a:t>between the forces and relations of production that will lead to the ultimate destruction of capitalism.</a:t>
            </a:r>
          </a:p>
        </p:txBody>
      </p:sp>
      <p:sp>
        <p:nvSpPr>
          <p:cNvPr id="3" name="Title 2"/>
          <p:cNvSpPr>
            <a:spLocks noGrp="1"/>
          </p:cNvSpPr>
          <p:nvPr>
            <p:ph type="title"/>
          </p:nvPr>
        </p:nvSpPr>
        <p:spPr>
          <a:xfrm>
            <a:off x="1522413" y="381000"/>
            <a:ext cx="9143998" cy="1020762"/>
          </a:xfrm>
        </p:spPr>
        <p:txBody>
          <a:bodyPr>
            <a:normAutofit/>
          </a:bodyPr>
          <a:lstStyle/>
          <a:p>
            <a:pPr algn="ctr"/>
            <a:r>
              <a:rPr lang="en-US" b="1" dirty="0" smtClean="0"/>
              <a:t>Contributions - The </a:t>
            </a:r>
            <a:r>
              <a:rPr lang="en-US" b="1" dirty="0"/>
              <a:t>Concentration and</a:t>
            </a:r>
            <a:br>
              <a:rPr lang="en-US" b="1" dirty="0"/>
            </a:br>
            <a:r>
              <a:rPr lang="en-US" b="1" dirty="0"/>
              <a:t>Centralization of Capital</a:t>
            </a:r>
          </a:p>
        </p:txBody>
      </p:sp>
    </p:spTree>
    <p:extLst>
      <p:ext uri="{BB962C8B-B14F-4D97-AF65-F5344CB8AC3E}">
        <p14:creationId xmlns:p14="http://schemas.microsoft.com/office/powerpoint/2010/main" val="30969862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612" y="1600200"/>
            <a:ext cx="11430000" cy="4953000"/>
          </a:xfrm>
        </p:spPr>
        <p:txBody>
          <a:bodyPr>
            <a:normAutofit fontScale="85000" lnSpcReduction="20000"/>
          </a:bodyPr>
          <a:lstStyle/>
          <a:p>
            <a:r>
              <a:rPr lang="en-US" b="1" dirty="0"/>
              <a:t>Marx </a:t>
            </a:r>
            <a:r>
              <a:rPr lang="en-US" b="1" dirty="0" smtClean="0"/>
              <a:t>believed </a:t>
            </a:r>
            <a:r>
              <a:rPr lang="en-US" dirty="0" smtClean="0"/>
              <a:t>- </a:t>
            </a:r>
            <a:r>
              <a:rPr lang="en-US" dirty="0"/>
              <a:t>that this was another main contradiction in Capitalism that would lead to its </a:t>
            </a:r>
            <a:r>
              <a:rPr lang="en-US" dirty="0" smtClean="0"/>
              <a:t>collapse.</a:t>
            </a:r>
          </a:p>
          <a:p>
            <a:r>
              <a:rPr lang="en-US" dirty="0" smtClean="0"/>
              <a:t>1st </a:t>
            </a:r>
            <a:r>
              <a:rPr lang="en-US" dirty="0"/>
              <a:t>Real income decreases of the mass society decreases with the </a:t>
            </a:r>
            <a:r>
              <a:rPr lang="en-US" dirty="0" smtClean="0"/>
              <a:t>development of </a:t>
            </a:r>
            <a:r>
              <a:rPr lang="en-US" dirty="0"/>
              <a:t>capitalism</a:t>
            </a:r>
            <a:r>
              <a:rPr lang="en-US" dirty="0" smtClean="0"/>
              <a:t>. </a:t>
            </a:r>
            <a:r>
              <a:rPr lang="en-US" dirty="0"/>
              <a:t>History has clearly prove d him </a:t>
            </a:r>
            <a:r>
              <a:rPr lang="en-US" dirty="0" smtClean="0"/>
              <a:t>wrong!</a:t>
            </a:r>
          </a:p>
          <a:p>
            <a:r>
              <a:rPr lang="en-US" dirty="0" smtClean="0"/>
              <a:t>2nd </a:t>
            </a:r>
            <a:r>
              <a:rPr lang="en-US" dirty="0"/>
              <a:t>Proletariats share of national income decreases over time. Real income could increase individually yet relative income would decrease. Also again </a:t>
            </a:r>
            <a:r>
              <a:rPr lang="en-US" dirty="0" smtClean="0"/>
              <a:t>history has </a:t>
            </a:r>
            <a:r>
              <a:rPr lang="en-US" dirty="0"/>
              <a:t>shown in </a:t>
            </a:r>
            <a:r>
              <a:rPr lang="en-US" dirty="0" smtClean="0"/>
              <a:t>developing </a:t>
            </a:r>
            <a:r>
              <a:rPr lang="en-US" dirty="0"/>
              <a:t>countries that </a:t>
            </a:r>
            <a:r>
              <a:rPr lang="en-US" dirty="0" smtClean="0"/>
              <a:t>wages </a:t>
            </a:r>
            <a:r>
              <a:rPr lang="en-US" dirty="0"/>
              <a:t>have constituted a remarkably constant proportion of national income over time. So if this is what Marx meant He Was Wrong Again!. </a:t>
            </a:r>
          </a:p>
          <a:p>
            <a:r>
              <a:rPr lang="en-US" dirty="0" smtClean="0"/>
              <a:t>3rd </a:t>
            </a:r>
            <a:r>
              <a:rPr lang="en-US" dirty="0"/>
              <a:t>he argues that the quality of life declines when then are chained to the industrial process According to </a:t>
            </a:r>
            <a:r>
              <a:rPr lang="en-US" dirty="0" err="1"/>
              <a:t>marx</a:t>
            </a:r>
            <a:r>
              <a:rPr lang="en-US" dirty="0"/>
              <a:t> it makes no difference if income of the industrial process. According to </a:t>
            </a:r>
            <a:r>
              <a:rPr lang="en-US" dirty="0" err="1"/>
              <a:t>marx</a:t>
            </a:r>
            <a:r>
              <a:rPr lang="en-US" dirty="0"/>
              <a:t> it makes no difference if income of the proletariat increases or decreases, because “in proportion as capital accumulates, the lot of the laborer, be his payment high or low, must grow worse” </a:t>
            </a:r>
          </a:p>
          <a:p>
            <a:r>
              <a:rPr lang="en-US" dirty="0" smtClean="0"/>
              <a:t>Marx </a:t>
            </a:r>
            <a:r>
              <a:rPr lang="en-US" dirty="0"/>
              <a:t>argues that growth of Capital accumulation brings accumulation of Marx argues that growth of Capital accumulation brings accumulation of misery, agony of toil, slavery, ignorance, brutality, and mental degradation. </a:t>
            </a:r>
          </a:p>
          <a:p>
            <a:r>
              <a:rPr lang="en-US" dirty="0" smtClean="0"/>
              <a:t>At </a:t>
            </a:r>
            <a:r>
              <a:rPr lang="en-US" dirty="0"/>
              <a:t>this point in time there was no measure of quality of life</a:t>
            </a:r>
          </a:p>
        </p:txBody>
      </p:sp>
      <p:sp>
        <p:nvSpPr>
          <p:cNvPr id="3" name="Title 2"/>
          <p:cNvSpPr>
            <a:spLocks noGrp="1"/>
          </p:cNvSpPr>
          <p:nvPr>
            <p:ph type="title"/>
          </p:nvPr>
        </p:nvSpPr>
        <p:spPr/>
        <p:txBody>
          <a:bodyPr>
            <a:normAutofit/>
          </a:bodyPr>
          <a:lstStyle/>
          <a:p>
            <a:pPr algn="ctr"/>
            <a:r>
              <a:rPr lang="en-US" b="1" dirty="0" smtClean="0"/>
              <a:t>Contributions - Increasing </a:t>
            </a:r>
            <a:r>
              <a:rPr lang="en-US" b="1" dirty="0"/>
              <a:t>Misery of the </a:t>
            </a:r>
            <a:r>
              <a:rPr lang="en-US" b="1" dirty="0" smtClean="0"/>
              <a:t>of the Proletariat</a:t>
            </a:r>
            <a:endParaRPr lang="en-US" b="1" dirty="0"/>
          </a:p>
        </p:txBody>
      </p:sp>
    </p:spTree>
    <p:extLst>
      <p:ext uri="{BB962C8B-B14F-4D97-AF65-F5344CB8AC3E}">
        <p14:creationId xmlns:p14="http://schemas.microsoft.com/office/powerpoint/2010/main" val="1707930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8012" y="1905000"/>
            <a:ext cx="11201400" cy="4572000"/>
          </a:xfrm>
        </p:spPr>
        <p:txBody>
          <a:bodyPr/>
          <a:lstStyle/>
          <a:p>
            <a:r>
              <a:rPr lang="en-US" dirty="0"/>
              <a:t>Marx’s “Gossip” </a:t>
            </a:r>
          </a:p>
          <a:p>
            <a:r>
              <a:rPr lang="en-US" dirty="0" smtClean="0"/>
              <a:t>Never physically </a:t>
            </a:r>
            <a:r>
              <a:rPr lang="en-US" dirty="0"/>
              <a:t>worked a day in his life, he free lanced off of his best friend Engels. </a:t>
            </a:r>
          </a:p>
          <a:p>
            <a:r>
              <a:rPr lang="en-US" dirty="0" smtClean="0"/>
              <a:t>It is alleged that he </a:t>
            </a:r>
            <a:r>
              <a:rPr lang="en-US" dirty="0"/>
              <a:t>treated his own maid </a:t>
            </a:r>
            <a:r>
              <a:rPr lang="en-US" dirty="0" smtClean="0"/>
              <a:t>poorly, </a:t>
            </a:r>
            <a:r>
              <a:rPr lang="en-US" dirty="0"/>
              <a:t>paid her very little and got her pregnant and blamed it on his best friend. </a:t>
            </a:r>
          </a:p>
          <a:p>
            <a:r>
              <a:rPr lang="en-US" dirty="0" smtClean="0"/>
              <a:t>Owned </a:t>
            </a:r>
            <a:r>
              <a:rPr lang="en-US" dirty="0"/>
              <a:t>stock, which is personally owning capital, so he was going against all his words and selling out to capitalism </a:t>
            </a:r>
            <a:endParaRPr lang="en-US" dirty="0" smtClean="0"/>
          </a:p>
          <a:p>
            <a:r>
              <a:rPr lang="en-US" dirty="0" smtClean="0"/>
              <a:t>Pawned </a:t>
            </a:r>
            <a:r>
              <a:rPr lang="en-US" dirty="0"/>
              <a:t>off his last pair of trousers for cigars</a:t>
            </a:r>
          </a:p>
        </p:txBody>
      </p:sp>
      <p:sp>
        <p:nvSpPr>
          <p:cNvPr id="3" name="Title 2"/>
          <p:cNvSpPr>
            <a:spLocks noGrp="1"/>
          </p:cNvSpPr>
          <p:nvPr>
            <p:ph type="title"/>
          </p:nvPr>
        </p:nvSpPr>
        <p:spPr/>
        <p:txBody>
          <a:bodyPr/>
          <a:lstStyle/>
          <a:p>
            <a:pPr algn="ctr"/>
            <a:r>
              <a:rPr lang="en-US" dirty="0" smtClean="0"/>
              <a:t>Critique - “Practice </a:t>
            </a:r>
            <a:r>
              <a:rPr lang="en-US" dirty="0"/>
              <a:t>What You Preach”</a:t>
            </a:r>
          </a:p>
        </p:txBody>
      </p:sp>
    </p:spTree>
    <p:extLst>
      <p:ext uri="{BB962C8B-B14F-4D97-AF65-F5344CB8AC3E}">
        <p14:creationId xmlns:p14="http://schemas.microsoft.com/office/powerpoint/2010/main" val="34312584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Socially he started a revolution of Marxist thinkers, unions, and rallied workers to stand up for themselves. </a:t>
            </a:r>
          </a:p>
          <a:p>
            <a:r>
              <a:rPr lang="en-US" dirty="0" smtClean="0"/>
              <a:t>A </a:t>
            </a:r>
            <a:r>
              <a:rPr lang="en-US" dirty="0"/>
              <a:t>couple of the Planks of the Communist Manifesto are still relevant today things such as progressive are still relevant today, things such as progressive taxes, free public education for </a:t>
            </a:r>
            <a:r>
              <a:rPr lang="en-US" dirty="0" smtClean="0"/>
              <a:t>children.</a:t>
            </a:r>
          </a:p>
          <a:p>
            <a:r>
              <a:rPr lang="en-US" dirty="0" smtClean="0"/>
              <a:t>Ultimately </a:t>
            </a:r>
            <a:r>
              <a:rPr lang="en-US" dirty="0"/>
              <a:t>though Marx has had little economic impact, he has had more of an impact on philosophy then economics.</a:t>
            </a:r>
          </a:p>
        </p:txBody>
      </p:sp>
      <p:sp>
        <p:nvSpPr>
          <p:cNvPr id="3" name="Title 2"/>
          <p:cNvSpPr>
            <a:spLocks noGrp="1"/>
          </p:cNvSpPr>
          <p:nvPr>
            <p:ph type="title"/>
          </p:nvPr>
        </p:nvSpPr>
        <p:spPr/>
        <p:txBody>
          <a:bodyPr/>
          <a:lstStyle/>
          <a:p>
            <a:pPr algn="ctr"/>
            <a:r>
              <a:rPr lang="en-US" dirty="0" smtClean="0"/>
              <a:t>Impact - Marx’s </a:t>
            </a:r>
            <a:r>
              <a:rPr lang="en-US" dirty="0"/>
              <a:t>Impact</a:t>
            </a:r>
          </a:p>
        </p:txBody>
      </p:sp>
    </p:spTree>
    <p:extLst>
      <p:ext uri="{BB962C8B-B14F-4D97-AF65-F5344CB8AC3E}">
        <p14:creationId xmlns:p14="http://schemas.microsoft.com/office/powerpoint/2010/main" val="4240698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608012" y="1752599"/>
            <a:ext cx="11201400" cy="4648201"/>
          </a:xfrm>
        </p:spPr>
        <p:txBody>
          <a:bodyPr>
            <a:normAutofit fontScale="77500" lnSpcReduction="20000"/>
          </a:bodyPr>
          <a:lstStyle/>
          <a:p>
            <a:r>
              <a:rPr lang="en-US" dirty="0" smtClean="0"/>
              <a:t>Both </a:t>
            </a:r>
            <a:r>
              <a:rPr lang="en-US" dirty="0"/>
              <a:t>Parents were Jewish - he later changed to Christianity</a:t>
            </a:r>
          </a:p>
          <a:p>
            <a:r>
              <a:rPr lang="en-US" dirty="0" smtClean="0"/>
              <a:t>Father </a:t>
            </a:r>
            <a:r>
              <a:rPr lang="en-US" dirty="0"/>
              <a:t>was a lawyer</a:t>
            </a:r>
          </a:p>
          <a:p>
            <a:r>
              <a:rPr lang="en-US" dirty="0" smtClean="0"/>
              <a:t>Went </a:t>
            </a:r>
            <a:r>
              <a:rPr lang="en-US" dirty="0"/>
              <a:t>to </a:t>
            </a:r>
            <a:r>
              <a:rPr lang="en-US" dirty="0" smtClean="0"/>
              <a:t>University </a:t>
            </a:r>
            <a:r>
              <a:rPr lang="en-US" dirty="0"/>
              <a:t>of Bonn in 1835 to study law, the next year </a:t>
            </a:r>
            <a:r>
              <a:rPr lang="en-US" dirty="0" smtClean="0"/>
              <a:t>he transferred </a:t>
            </a:r>
            <a:r>
              <a:rPr lang="en-US" dirty="0"/>
              <a:t>to University of Berlin where he became much </a:t>
            </a:r>
            <a:r>
              <a:rPr lang="en-US" dirty="0" smtClean="0"/>
              <a:t>more interested </a:t>
            </a:r>
            <a:r>
              <a:rPr lang="en-US" dirty="0"/>
              <a:t>in Philosophy, a highly political subject in Prussia, </a:t>
            </a:r>
            <a:r>
              <a:rPr lang="en-US" dirty="0" smtClean="0"/>
              <a:t>where citizens </a:t>
            </a:r>
            <a:r>
              <a:rPr lang="en-US" dirty="0"/>
              <a:t>were not permitted to participate directly in public affairs.</a:t>
            </a:r>
          </a:p>
          <a:p>
            <a:r>
              <a:rPr lang="en-US" dirty="0" smtClean="0"/>
              <a:t>He </a:t>
            </a:r>
            <a:r>
              <a:rPr lang="en-US" dirty="0"/>
              <a:t>joined a radical group at school whose views implied strong </a:t>
            </a:r>
            <a:r>
              <a:rPr lang="en-US" dirty="0" smtClean="0"/>
              <a:t>criticism of </a:t>
            </a:r>
            <a:r>
              <a:rPr lang="en-US" dirty="0"/>
              <a:t>the severe way in which Prussia was Governed.</a:t>
            </a:r>
          </a:p>
          <a:p>
            <a:r>
              <a:rPr lang="en-US" dirty="0" smtClean="0"/>
              <a:t>1841 </a:t>
            </a:r>
            <a:r>
              <a:rPr lang="en-US" dirty="0"/>
              <a:t>obtained a doctorate in Philosophy from the University in Jena</a:t>
            </a:r>
          </a:p>
          <a:p>
            <a:r>
              <a:rPr lang="en-US" dirty="0" smtClean="0"/>
              <a:t>Tried </a:t>
            </a:r>
            <a:r>
              <a:rPr lang="en-US" dirty="0"/>
              <a:t>to get a teaching job but failed due to his opposition of the Tried to get a teaching job but failed due to his opposition of </a:t>
            </a:r>
            <a:r>
              <a:rPr lang="en-US" dirty="0" smtClean="0"/>
              <a:t>the Prussian </a:t>
            </a:r>
            <a:r>
              <a:rPr lang="en-US" dirty="0"/>
              <a:t>Government. He then became a free lance journalist.</a:t>
            </a:r>
          </a:p>
          <a:p>
            <a:r>
              <a:rPr lang="en-US" dirty="0" smtClean="0"/>
              <a:t>Married </a:t>
            </a:r>
            <a:r>
              <a:rPr lang="en-US" dirty="0"/>
              <a:t>in 1843 on June 19th, to Baroness Jenny von </a:t>
            </a:r>
            <a:r>
              <a:rPr lang="en-US" dirty="0" err="1"/>
              <a:t>Westphalen</a:t>
            </a:r>
            <a:r>
              <a:rPr lang="en-US" dirty="0"/>
              <a:t>.</a:t>
            </a:r>
          </a:p>
          <a:p>
            <a:r>
              <a:rPr lang="en-US" dirty="0" smtClean="0"/>
              <a:t>Died </a:t>
            </a:r>
            <a:r>
              <a:rPr lang="en-US" dirty="0"/>
              <a:t>in 1883 in London having only written 3 of the planned 8 volumes of Das Died in 1883 in London having only written 3 of the planned 8 volumes of </a:t>
            </a:r>
            <a:r>
              <a:rPr lang="en-US" dirty="0" smtClean="0"/>
              <a:t>Das </a:t>
            </a:r>
            <a:r>
              <a:rPr lang="en-US" dirty="0" err="1" smtClean="0"/>
              <a:t>Kapital</a:t>
            </a:r>
            <a:r>
              <a:rPr lang="en-US" dirty="0"/>
              <a:t>.</a:t>
            </a:r>
            <a:endParaRPr lang="en-US" dirty="0" smtClean="0"/>
          </a:p>
        </p:txBody>
      </p:sp>
      <p:sp>
        <p:nvSpPr>
          <p:cNvPr id="2" name="Title 1"/>
          <p:cNvSpPr>
            <a:spLocks noGrp="1"/>
          </p:cNvSpPr>
          <p:nvPr>
            <p:ph type="title"/>
          </p:nvPr>
        </p:nvSpPr>
        <p:spPr/>
        <p:txBody>
          <a:bodyPr/>
          <a:lstStyle/>
          <a:p>
            <a:pPr algn="ctr"/>
            <a:r>
              <a:rPr lang="en-US" dirty="0" smtClean="0"/>
              <a:t>Background </a:t>
            </a:r>
            <a:endParaRPr lang="en-US" dirty="0"/>
          </a:p>
        </p:txBody>
      </p:sp>
    </p:spTree>
    <p:extLst>
      <p:ext uri="{BB962C8B-B14F-4D97-AF65-F5344CB8AC3E}">
        <p14:creationId xmlns:p14="http://schemas.microsoft.com/office/powerpoint/2010/main" val="22396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Background</a:t>
            </a:r>
            <a:endParaRPr lang="en-US" dirty="0"/>
          </a:p>
        </p:txBody>
      </p:sp>
      <p:sp>
        <p:nvSpPr>
          <p:cNvPr id="3" name="Content Placeholder 2"/>
          <p:cNvSpPr>
            <a:spLocks noGrp="1"/>
          </p:cNvSpPr>
          <p:nvPr>
            <p:ph idx="1"/>
          </p:nvPr>
        </p:nvSpPr>
        <p:spPr>
          <a:xfrm>
            <a:off x="684212" y="1933074"/>
            <a:ext cx="6095998" cy="4267200"/>
          </a:xfrm>
        </p:spPr>
        <p:txBody>
          <a:bodyPr>
            <a:normAutofit lnSpcReduction="10000"/>
          </a:bodyPr>
          <a:lstStyle/>
          <a:p>
            <a:r>
              <a:rPr lang="en-US" dirty="0"/>
              <a:t>Karl Believed in the Social Power of the People Power of the People</a:t>
            </a:r>
          </a:p>
          <a:p>
            <a:r>
              <a:rPr lang="en-US" dirty="0" smtClean="0"/>
              <a:t>Advocated </a:t>
            </a:r>
            <a:r>
              <a:rPr lang="en-US" dirty="0"/>
              <a:t>a </a:t>
            </a:r>
            <a:r>
              <a:rPr lang="en-US" dirty="0" smtClean="0"/>
              <a:t>socialistic society</a:t>
            </a:r>
            <a:endParaRPr lang="en-US" dirty="0"/>
          </a:p>
          <a:p>
            <a:r>
              <a:rPr lang="en-US" dirty="0" smtClean="0"/>
              <a:t>Male </a:t>
            </a:r>
            <a:r>
              <a:rPr lang="en-US" dirty="0"/>
              <a:t>workers can all Male workers can </a:t>
            </a:r>
            <a:r>
              <a:rPr lang="en-US" dirty="0" smtClean="0"/>
              <a:t>all work </a:t>
            </a:r>
            <a:r>
              <a:rPr lang="en-US" dirty="0"/>
              <a:t>and </a:t>
            </a:r>
            <a:r>
              <a:rPr lang="en-US" dirty="0" smtClean="0"/>
              <a:t>produce similar </a:t>
            </a:r>
            <a:r>
              <a:rPr lang="en-US" dirty="0"/>
              <a:t>amounts </a:t>
            </a:r>
            <a:r>
              <a:rPr lang="en-US" dirty="0" smtClean="0"/>
              <a:t>of output</a:t>
            </a:r>
            <a:endParaRPr lang="en-US" dirty="0"/>
          </a:p>
          <a:p>
            <a:r>
              <a:rPr lang="en-US" dirty="0" smtClean="0"/>
              <a:t>The </a:t>
            </a:r>
            <a:r>
              <a:rPr lang="en-US" dirty="0"/>
              <a:t>workers are </a:t>
            </a:r>
            <a:r>
              <a:rPr lang="en-US" dirty="0" smtClean="0"/>
              <a:t>the foundations </a:t>
            </a:r>
            <a:r>
              <a:rPr lang="en-US" dirty="0"/>
              <a:t>of </a:t>
            </a:r>
            <a:r>
              <a:rPr lang="en-US" dirty="0" smtClean="0"/>
              <a:t>the Capitalist </a:t>
            </a:r>
            <a:r>
              <a:rPr lang="en-US" dirty="0"/>
              <a:t>Structure</a:t>
            </a:r>
          </a:p>
          <a:p>
            <a:r>
              <a:rPr lang="en-US" dirty="0" smtClean="0"/>
              <a:t>“</a:t>
            </a:r>
            <a:r>
              <a:rPr lang="en-US" dirty="0"/>
              <a:t>Workers of All </a:t>
            </a:r>
            <a:r>
              <a:rPr lang="en-US" dirty="0" smtClean="0"/>
              <a:t>Lands Unite</a:t>
            </a:r>
            <a:r>
              <a:rPr lang="en-US" dirty="0"/>
              <a:t>” on Headstone</a:t>
            </a:r>
          </a:p>
          <a:p>
            <a:endParaRPr lang="en-US" dirty="0"/>
          </a:p>
        </p:txBody>
      </p:sp>
      <p:pic>
        <p:nvPicPr>
          <p:cNvPr id="4" name="Picture 3"/>
          <p:cNvPicPr>
            <a:picLocks noChangeAspect="1"/>
          </p:cNvPicPr>
          <p:nvPr/>
        </p:nvPicPr>
        <p:blipFill>
          <a:blip r:embed="rId2"/>
          <a:stretch>
            <a:fillRect/>
          </a:stretch>
        </p:blipFill>
        <p:spPr>
          <a:xfrm>
            <a:off x="6780210" y="2423611"/>
            <a:ext cx="4936239" cy="3286125"/>
          </a:xfrm>
          <a:prstGeom prst="rect">
            <a:avLst/>
          </a:prstGeom>
        </p:spPr>
      </p:pic>
    </p:spTree>
    <p:extLst>
      <p:ext uri="{BB962C8B-B14F-4D97-AF65-F5344CB8AC3E}">
        <p14:creationId xmlns:p14="http://schemas.microsoft.com/office/powerpoint/2010/main" val="30412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Influenced </a:t>
            </a:r>
            <a:r>
              <a:rPr lang="en-US" dirty="0" smtClean="0"/>
              <a:t>By</a:t>
            </a:r>
            <a:endParaRPr lang="en-US" dirty="0"/>
          </a:p>
        </p:txBody>
      </p:sp>
      <p:sp>
        <p:nvSpPr>
          <p:cNvPr id="3" name="Content Placeholder 2"/>
          <p:cNvSpPr>
            <a:spLocks noGrp="1"/>
          </p:cNvSpPr>
          <p:nvPr>
            <p:ph idx="1"/>
          </p:nvPr>
        </p:nvSpPr>
        <p:spPr>
          <a:xfrm>
            <a:off x="455612" y="1905000"/>
            <a:ext cx="11430000" cy="4267200"/>
          </a:xfrm>
        </p:spPr>
        <p:txBody>
          <a:bodyPr>
            <a:normAutofit fontScale="85000" lnSpcReduction="20000"/>
          </a:bodyPr>
          <a:lstStyle/>
          <a:p>
            <a:r>
              <a:rPr lang="en-US" dirty="0"/>
              <a:t>What is Communism?</a:t>
            </a:r>
          </a:p>
          <a:p>
            <a:r>
              <a:rPr lang="en-US" dirty="0" smtClean="0"/>
              <a:t>Comes </a:t>
            </a:r>
            <a:r>
              <a:rPr lang="en-US" dirty="0"/>
              <a:t>from the Latin word “</a:t>
            </a:r>
            <a:r>
              <a:rPr lang="en-US" dirty="0" err="1"/>
              <a:t>Communis</a:t>
            </a:r>
            <a:r>
              <a:rPr lang="en-US" dirty="0"/>
              <a:t>” which </a:t>
            </a:r>
            <a:r>
              <a:rPr lang="en-US" dirty="0" smtClean="0"/>
              <a:t>means common </a:t>
            </a:r>
            <a:r>
              <a:rPr lang="en-US" dirty="0"/>
              <a:t>or belonging to all.</a:t>
            </a:r>
          </a:p>
          <a:p>
            <a:r>
              <a:rPr lang="en-US" dirty="0" smtClean="0"/>
              <a:t>Greek </a:t>
            </a:r>
            <a:r>
              <a:rPr lang="en-US" dirty="0"/>
              <a:t>Philosopher </a:t>
            </a:r>
            <a:r>
              <a:rPr lang="en-US" dirty="0" smtClean="0"/>
              <a:t>Plato</a:t>
            </a:r>
          </a:p>
          <a:p>
            <a:r>
              <a:rPr lang="en-US" dirty="0" smtClean="0"/>
              <a:t>It </a:t>
            </a:r>
            <a:r>
              <a:rPr lang="en-US" dirty="0"/>
              <a:t>is a socioeconomic structure that promotes </a:t>
            </a:r>
            <a:r>
              <a:rPr lang="en-US" dirty="0" smtClean="0"/>
              <a:t>the establishment </a:t>
            </a:r>
            <a:r>
              <a:rPr lang="en-US" dirty="0"/>
              <a:t>of a classless society based on </a:t>
            </a:r>
            <a:r>
              <a:rPr lang="en-US" dirty="0" smtClean="0"/>
              <a:t>common ownership of </a:t>
            </a:r>
            <a:r>
              <a:rPr lang="en-US" dirty="0"/>
              <a:t>the means of production and property </a:t>
            </a:r>
            <a:r>
              <a:rPr lang="en-US" dirty="0" smtClean="0"/>
              <a:t>in general</a:t>
            </a:r>
            <a:r>
              <a:rPr lang="en-US" dirty="0"/>
              <a:t>.</a:t>
            </a:r>
          </a:p>
          <a:p>
            <a:r>
              <a:rPr lang="en-US" dirty="0" smtClean="0"/>
              <a:t>They </a:t>
            </a:r>
            <a:r>
              <a:rPr lang="en-US" dirty="0"/>
              <a:t>are opposed to Capitalist economies.</a:t>
            </a:r>
          </a:p>
          <a:p>
            <a:r>
              <a:rPr lang="en-US" dirty="0" smtClean="0"/>
              <a:t>Communism </a:t>
            </a:r>
            <a:r>
              <a:rPr lang="en-US" dirty="0"/>
              <a:t>argues that in order to establish a peaceful, Communism argues that in order to establish a </a:t>
            </a:r>
            <a:r>
              <a:rPr lang="en-US" dirty="0" smtClean="0"/>
              <a:t>peaceful, free </a:t>
            </a:r>
            <a:r>
              <a:rPr lang="en-US" dirty="0"/>
              <a:t>society without classes or government, the </a:t>
            </a:r>
            <a:r>
              <a:rPr lang="en-US" dirty="0" smtClean="0"/>
              <a:t>working class </a:t>
            </a:r>
            <a:r>
              <a:rPr lang="en-US" dirty="0"/>
              <a:t>must replace the wealthy ruling class.</a:t>
            </a:r>
          </a:p>
          <a:p>
            <a:r>
              <a:rPr lang="en-US" dirty="0" smtClean="0"/>
              <a:t>Currently, </a:t>
            </a:r>
            <a:r>
              <a:rPr lang="en-US" dirty="0"/>
              <a:t>communism is still prominent in North Korea, </a:t>
            </a:r>
            <a:r>
              <a:rPr lang="en-US" dirty="0" smtClean="0"/>
              <a:t>Cuba, </a:t>
            </a:r>
            <a:r>
              <a:rPr lang="en-US" dirty="0"/>
              <a:t>and some small countries in Africa. Since the Fall </a:t>
            </a:r>
            <a:r>
              <a:rPr lang="en-US" dirty="0" smtClean="0"/>
              <a:t>of the </a:t>
            </a:r>
            <a:r>
              <a:rPr lang="en-US" dirty="0"/>
              <a:t>Soviet Union Russia has been known as a </a:t>
            </a:r>
            <a:r>
              <a:rPr lang="en-US" dirty="0" smtClean="0"/>
              <a:t>federal socialist </a:t>
            </a:r>
            <a:r>
              <a:rPr lang="en-US" dirty="0"/>
              <a:t>republic. </a:t>
            </a:r>
          </a:p>
        </p:txBody>
      </p:sp>
    </p:spTree>
    <p:extLst>
      <p:ext uri="{BB962C8B-B14F-4D97-AF65-F5344CB8AC3E}">
        <p14:creationId xmlns:p14="http://schemas.microsoft.com/office/powerpoint/2010/main" val="2365755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231609"/>
            <a:ext cx="9906000" cy="1020762"/>
          </a:xfrm>
        </p:spPr>
        <p:txBody>
          <a:bodyPr/>
          <a:lstStyle/>
          <a:p>
            <a:pPr algn="ctr"/>
            <a:r>
              <a:rPr lang="en-US" dirty="0"/>
              <a:t>Other Major Influences Other Major Influences</a:t>
            </a:r>
            <a:endParaRPr lang="en-US" dirty="0"/>
          </a:p>
        </p:txBody>
      </p:sp>
      <p:sp>
        <p:nvSpPr>
          <p:cNvPr id="3" name="Content Placeholder 2"/>
          <p:cNvSpPr>
            <a:spLocks noGrp="1"/>
          </p:cNvSpPr>
          <p:nvPr>
            <p:ph idx="1"/>
          </p:nvPr>
        </p:nvSpPr>
        <p:spPr>
          <a:xfrm>
            <a:off x="608012" y="1905000"/>
            <a:ext cx="11277600" cy="4267200"/>
          </a:xfrm>
        </p:spPr>
        <p:txBody>
          <a:bodyPr>
            <a:normAutofit fontScale="92500" lnSpcReduction="10000"/>
          </a:bodyPr>
          <a:lstStyle/>
          <a:p>
            <a:r>
              <a:rPr lang="en-US" dirty="0"/>
              <a:t>Marx studied changes in </a:t>
            </a:r>
            <a:r>
              <a:rPr lang="en-US" dirty="0" smtClean="0"/>
              <a:t>society.</a:t>
            </a:r>
            <a:endParaRPr lang="en-US" dirty="0"/>
          </a:p>
          <a:p>
            <a:r>
              <a:rPr lang="en-US" dirty="0" smtClean="0"/>
              <a:t>Feudalism - early </a:t>
            </a:r>
            <a:r>
              <a:rPr lang="en-US" dirty="0"/>
              <a:t>modern period, medieval Europe </a:t>
            </a:r>
            <a:r>
              <a:rPr lang="en-US" dirty="0" smtClean="0"/>
              <a:t>Political System</a:t>
            </a:r>
            <a:r>
              <a:rPr lang="en-US" dirty="0"/>
              <a:t>, comprised of a set of reciprocal legal and </a:t>
            </a:r>
            <a:r>
              <a:rPr lang="en-US" dirty="0" smtClean="0"/>
              <a:t>military obligations </a:t>
            </a:r>
            <a:r>
              <a:rPr lang="en-US" dirty="0"/>
              <a:t>among warrior nobility, consists of lords, vassals </a:t>
            </a:r>
            <a:r>
              <a:rPr lang="en-US" dirty="0" smtClean="0"/>
              <a:t>and fiefs.</a:t>
            </a:r>
            <a:endParaRPr lang="en-US" dirty="0"/>
          </a:p>
          <a:p>
            <a:r>
              <a:rPr lang="en-US" dirty="0" smtClean="0"/>
              <a:t>Capitalism- </a:t>
            </a:r>
            <a:r>
              <a:rPr lang="en-US" dirty="0"/>
              <a:t>is an economic system in which the means </a:t>
            </a:r>
            <a:r>
              <a:rPr lang="en-US" dirty="0" smtClean="0"/>
              <a:t>of production </a:t>
            </a:r>
            <a:r>
              <a:rPr lang="en-US" dirty="0"/>
              <a:t>are owned by private persons and operated for profit production are owned by private persons, and operated for </a:t>
            </a:r>
            <a:r>
              <a:rPr lang="en-US" dirty="0" smtClean="0"/>
              <a:t>profit, and </a:t>
            </a:r>
            <a:r>
              <a:rPr lang="en-US" dirty="0"/>
              <a:t>where investments, distribution, income, production and </a:t>
            </a:r>
            <a:r>
              <a:rPr lang="en-US" dirty="0" smtClean="0"/>
              <a:t>pricing of </a:t>
            </a:r>
            <a:r>
              <a:rPr lang="en-US" dirty="0"/>
              <a:t>goods and services are predominantly determined through </a:t>
            </a:r>
            <a:r>
              <a:rPr lang="en-US" dirty="0" smtClean="0"/>
              <a:t>the operation of </a:t>
            </a:r>
            <a:r>
              <a:rPr lang="en-US" dirty="0"/>
              <a:t>a free market or in a regulated market.</a:t>
            </a:r>
          </a:p>
          <a:p>
            <a:r>
              <a:rPr lang="en-US" dirty="0" smtClean="0"/>
              <a:t>Socialism-refers </a:t>
            </a:r>
            <a:r>
              <a:rPr lang="en-US" dirty="0"/>
              <a:t>to a broad set of economic theories of </a:t>
            </a:r>
            <a:r>
              <a:rPr lang="en-US" dirty="0" smtClean="0"/>
              <a:t>social organization </a:t>
            </a:r>
            <a:r>
              <a:rPr lang="en-US" dirty="0"/>
              <a:t>advocating state or collective ownership </a:t>
            </a:r>
            <a:r>
              <a:rPr lang="en-US" dirty="0" smtClean="0"/>
              <a:t>and administration </a:t>
            </a:r>
            <a:r>
              <a:rPr lang="en-US" dirty="0"/>
              <a:t>of the means of production and distribution of </a:t>
            </a:r>
            <a:r>
              <a:rPr lang="en-US" dirty="0" smtClean="0"/>
              <a:t>goods.</a:t>
            </a:r>
            <a:endParaRPr lang="en-US" dirty="0"/>
          </a:p>
        </p:txBody>
      </p:sp>
    </p:spTree>
    <p:extLst>
      <p:ext uri="{BB962C8B-B14F-4D97-AF65-F5344CB8AC3E}">
        <p14:creationId xmlns:p14="http://schemas.microsoft.com/office/powerpoint/2010/main" val="256706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2414" y="1905000"/>
            <a:ext cx="5410198" cy="4267200"/>
          </a:xfrm>
        </p:spPr>
        <p:txBody>
          <a:bodyPr>
            <a:normAutofit/>
          </a:bodyPr>
          <a:lstStyle/>
          <a:p>
            <a:r>
              <a:rPr lang="en-US" dirty="0"/>
              <a:t> Georg </a:t>
            </a:r>
            <a:r>
              <a:rPr lang="en-US" dirty="0" smtClean="0"/>
              <a:t>Wilhelm Friedrich Hegel - German Philosopher</a:t>
            </a:r>
            <a:r>
              <a:rPr lang="en-US" dirty="0"/>
              <a:t>, his view was </a:t>
            </a:r>
            <a:r>
              <a:rPr lang="en-US" dirty="0" smtClean="0"/>
              <a:t>that the </a:t>
            </a:r>
            <a:r>
              <a:rPr lang="en-US" dirty="0"/>
              <a:t>world was all embracing the world was all </a:t>
            </a:r>
            <a:r>
              <a:rPr lang="en-US" dirty="0" smtClean="0"/>
              <a:t>embracing, ever </a:t>
            </a:r>
            <a:r>
              <a:rPr lang="en-US" dirty="0"/>
              <a:t>evolving system. </a:t>
            </a:r>
            <a:r>
              <a:rPr lang="en-US" dirty="0" smtClean="0"/>
              <a:t>Two opposites </a:t>
            </a:r>
            <a:r>
              <a:rPr lang="en-US" dirty="0"/>
              <a:t>work together to </a:t>
            </a:r>
            <a:r>
              <a:rPr lang="en-US" dirty="0" smtClean="0"/>
              <a:t>form a </a:t>
            </a:r>
            <a:r>
              <a:rPr lang="en-US" dirty="0"/>
              <a:t>synthesis</a:t>
            </a:r>
          </a:p>
          <a:p>
            <a:r>
              <a:rPr lang="en-US" dirty="0" smtClean="0"/>
              <a:t>Ever </a:t>
            </a:r>
            <a:r>
              <a:rPr lang="en-US" dirty="0"/>
              <a:t>Evolving </a:t>
            </a:r>
            <a:r>
              <a:rPr lang="en-US" dirty="0" smtClean="0"/>
              <a:t>- </a:t>
            </a:r>
            <a:r>
              <a:rPr lang="en-US" dirty="0"/>
              <a:t>the past </a:t>
            </a:r>
            <a:r>
              <a:rPr lang="en-US" dirty="0" smtClean="0"/>
              <a:t>synthesis </a:t>
            </a:r>
            <a:r>
              <a:rPr lang="en-US" dirty="0"/>
              <a:t>became the </a:t>
            </a:r>
            <a:r>
              <a:rPr lang="en-US" dirty="0" smtClean="0"/>
              <a:t>new thesis</a:t>
            </a:r>
            <a:r>
              <a:rPr lang="en-US" dirty="0"/>
              <a:t>, which developed into </a:t>
            </a:r>
            <a:r>
              <a:rPr lang="en-US" dirty="0" smtClean="0"/>
              <a:t>an antithesis </a:t>
            </a:r>
            <a:r>
              <a:rPr lang="en-US" dirty="0"/>
              <a:t>and into a </a:t>
            </a:r>
            <a:r>
              <a:rPr lang="en-US" dirty="0" smtClean="0"/>
              <a:t>new synthesis </a:t>
            </a:r>
            <a:r>
              <a:rPr lang="en-US" dirty="0"/>
              <a:t>and so on.. </a:t>
            </a:r>
            <a:endParaRPr lang="en-US" dirty="0"/>
          </a:p>
        </p:txBody>
      </p:sp>
      <p:sp>
        <p:nvSpPr>
          <p:cNvPr id="2" name="Title 1"/>
          <p:cNvSpPr>
            <a:spLocks noGrp="1"/>
          </p:cNvSpPr>
          <p:nvPr>
            <p:ph type="title"/>
          </p:nvPr>
        </p:nvSpPr>
        <p:spPr>
          <a:xfrm>
            <a:off x="1179513" y="152400"/>
            <a:ext cx="9829800" cy="1020762"/>
          </a:xfrm>
        </p:spPr>
        <p:txBody>
          <a:bodyPr/>
          <a:lstStyle/>
          <a:p>
            <a:r>
              <a:rPr lang="en-US" dirty="0" smtClean="0"/>
              <a:t>Marx was influence by the Following Philosophers</a:t>
            </a:r>
            <a:endParaRPr lang="en-US" dirty="0"/>
          </a:p>
        </p:txBody>
      </p:sp>
      <p:pic>
        <p:nvPicPr>
          <p:cNvPr id="5" name="Picture 4"/>
          <p:cNvPicPr>
            <a:picLocks noChangeAspect="1"/>
          </p:cNvPicPr>
          <p:nvPr/>
        </p:nvPicPr>
        <p:blipFill>
          <a:blip r:embed="rId2"/>
          <a:stretch>
            <a:fillRect/>
          </a:stretch>
        </p:blipFill>
        <p:spPr>
          <a:xfrm>
            <a:off x="8113711" y="1651954"/>
            <a:ext cx="3771901" cy="4773291"/>
          </a:xfrm>
          <a:prstGeom prst="rect">
            <a:avLst/>
          </a:prstGeom>
        </p:spPr>
      </p:pic>
    </p:spTree>
    <p:extLst>
      <p:ext uri="{BB962C8B-B14F-4D97-AF65-F5344CB8AC3E}">
        <p14:creationId xmlns:p14="http://schemas.microsoft.com/office/powerpoint/2010/main" val="272455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2414" y="2362200"/>
            <a:ext cx="6019798" cy="3810000"/>
          </a:xfrm>
        </p:spPr>
        <p:txBody>
          <a:bodyPr>
            <a:normAutofit/>
          </a:bodyPr>
          <a:lstStyle/>
          <a:p>
            <a:r>
              <a:rPr lang="en-US" dirty="0" smtClean="0"/>
              <a:t>Friedrich Engels (1820 </a:t>
            </a:r>
            <a:r>
              <a:rPr lang="en-US" dirty="0"/>
              <a:t>– 1895), was </a:t>
            </a:r>
            <a:r>
              <a:rPr lang="en-US" dirty="0" smtClean="0"/>
              <a:t>a German </a:t>
            </a:r>
            <a:r>
              <a:rPr lang="en-US" dirty="0"/>
              <a:t>social </a:t>
            </a:r>
            <a:r>
              <a:rPr lang="en-US" dirty="0" smtClean="0"/>
              <a:t>scientist and </a:t>
            </a:r>
            <a:r>
              <a:rPr lang="en-US" dirty="0"/>
              <a:t>a philosopher who </a:t>
            </a:r>
            <a:r>
              <a:rPr lang="en-US" dirty="0" smtClean="0"/>
              <a:t>and a </a:t>
            </a:r>
            <a:r>
              <a:rPr lang="en-US" dirty="0"/>
              <a:t>philosopher, </a:t>
            </a:r>
            <a:r>
              <a:rPr lang="en-US" dirty="0" smtClean="0"/>
              <a:t>who developed communist theory </a:t>
            </a:r>
            <a:r>
              <a:rPr lang="en-US" dirty="0"/>
              <a:t>“The </a:t>
            </a:r>
            <a:r>
              <a:rPr lang="en-US" dirty="0" smtClean="0"/>
              <a:t>Communist Manifesto</a:t>
            </a:r>
            <a:r>
              <a:rPr lang="en-US" dirty="0"/>
              <a:t>” alongside his ” alongside </a:t>
            </a:r>
            <a:r>
              <a:rPr lang="en-US" dirty="0" smtClean="0"/>
              <a:t>his best </a:t>
            </a:r>
            <a:r>
              <a:rPr lang="en-US" dirty="0"/>
              <a:t>known </a:t>
            </a:r>
            <a:r>
              <a:rPr lang="en-US" dirty="0" smtClean="0"/>
              <a:t>collaborator Karl </a:t>
            </a:r>
            <a:r>
              <a:rPr lang="en-US" dirty="0"/>
              <a:t>Marx.</a:t>
            </a:r>
            <a:endParaRPr lang="en-US" dirty="0"/>
          </a:p>
        </p:txBody>
      </p:sp>
      <p:sp>
        <p:nvSpPr>
          <p:cNvPr id="2" name="Title 1"/>
          <p:cNvSpPr>
            <a:spLocks noGrp="1"/>
          </p:cNvSpPr>
          <p:nvPr>
            <p:ph type="title"/>
          </p:nvPr>
        </p:nvSpPr>
        <p:spPr>
          <a:xfrm>
            <a:off x="1179513" y="152400"/>
            <a:ext cx="9829800" cy="1020762"/>
          </a:xfrm>
        </p:spPr>
        <p:txBody>
          <a:bodyPr/>
          <a:lstStyle/>
          <a:p>
            <a:r>
              <a:rPr lang="en-US" dirty="0" smtClean="0"/>
              <a:t>Marx was influence by the Following Philosophers</a:t>
            </a:r>
            <a:endParaRPr lang="en-US" dirty="0"/>
          </a:p>
        </p:txBody>
      </p:sp>
      <p:pic>
        <p:nvPicPr>
          <p:cNvPr id="4" name="Picture 3"/>
          <p:cNvPicPr>
            <a:picLocks noChangeAspect="1"/>
          </p:cNvPicPr>
          <p:nvPr/>
        </p:nvPicPr>
        <p:blipFill>
          <a:blip r:embed="rId2"/>
          <a:stretch>
            <a:fillRect/>
          </a:stretch>
        </p:blipFill>
        <p:spPr>
          <a:xfrm>
            <a:off x="8380412" y="2034339"/>
            <a:ext cx="3190875" cy="4286250"/>
          </a:xfrm>
          <a:prstGeom prst="rect">
            <a:avLst/>
          </a:prstGeom>
        </p:spPr>
      </p:pic>
    </p:spTree>
    <p:extLst>
      <p:ext uri="{BB962C8B-B14F-4D97-AF65-F5344CB8AC3E}">
        <p14:creationId xmlns:p14="http://schemas.microsoft.com/office/powerpoint/2010/main" val="4171388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0412" y="1905000"/>
            <a:ext cx="6781800" cy="4267200"/>
          </a:xfrm>
        </p:spPr>
        <p:txBody>
          <a:bodyPr>
            <a:normAutofit/>
          </a:bodyPr>
          <a:lstStyle/>
          <a:p>
            <a:r>
              <a:rPr lang="de-DE" dirty="0" smtClean="0"/>
              <a:t>Ludwig </a:t>
            </a:r>
            <a:r>
              <a:rPr lang="de-DE" dirty="0"/>
              <a:t>Andreas </a:t>
            </a:r>
            <a:r>
              <a:rPr lang="de-DE" dirty="0" smtClean="0"/>
              <a:t>Von Feuerbach </a:t>
            </a:r>
            <a:r>
              <a:rPr lang="en-US" dirty="0" smtClean="0"/>
              <a:t>(1804– </a:t>
            </a:r>
            <a:r>
              <a:rPr lang="en-US" dirty="0"/>
              <a:t>1872</a:t>
            </a:r>
            <a:r>
              <a:rPr lang="en-US" dirty="0" smtClean="0"/>
              <a:t>), German Philosopher and </a:t>
            </a:r>
            <a:r>
              <a:rPr lang="en-US" dirty="0"/>
              <a:t>Anthropologist and Anthropologist.</a:t>
            </a:r>
          </a:p>
          <a:p>
            <a:r>
              <a:rPr lang="en-US" dirty="0" smtClean="0"/>
              <a:t>Marx </a:t>
            </a:r>
            <a:r>
              <a:rPr lang="en-US" dirty="0"/>
              <a:t>saw </a:t>
            </a:r>
            <a:r>
              <a:rPr lang="en-US" dirty="0" smtClean="0"/>
              <a:t>in Feuerbach's emphasis </a:t>
            </a:r>
            <a:r>
              <a:rPr lang="en-US" dirty="0"/>
              <a:t>on </a:t>
            </a:r>
            <a:r>
              <a:rPr lang="en-US" dirty="0" smtClean="0"/>
              <a:t>people and </a:t>
            </a:r>
            <a:r>
              <a:rPr lang="en-US" dirty="0"/>
              <a:t>human needs </a:t>
            </a:r>
            <a:r>
              <a:rPr lang="en-US" dirty="0" smtClean="0"/>
              <a:t>a movement </a:t>
            </a:r>
            <a:r>
              <a:rPr lang="en-US" dirty="0"/>
              <a:t>toward a movement </a:t>
            </a:r>
            <a:r>
              <a:rPr lang="en-US" dirty="0" smtClean="0"/>
              <a:t>toward a materialistic interpretation of society</a:t>
            </a:r>
            <a:r>
              <a:rPr lang="en-US" dirty="0"/>
              <a:t>.</a:t>
            </a:r>
            <a:endParaRPr lang="en-US" dirty="0"/>
          </a:p>
        </p:txBody>
      </p:sp>
      <p:sp>
        <p:nvSpPr>
          <p:cNvPr id="2" name="Title 1"/>
          <p:cNvSpPr>
            <a:spLocks noGrp="1"/>
          </p:cNvSpPr>
          <p:nvPr>
            <p:ph type="title"/>
          </p:nvPr>
        </p:nvSpPr>
        <p:spPr>
          <a:xfrm>
            <a:off x="1179513" y="152400"/>
            <a:ext cx="9829800" cy="1020762"/>
          </a:xfrm>
        </p:spPr>
        <p:txBody>
          <a:bodyPr/>
          <a:lstStyle/>
          <a:p>
            <a:r>
              <a:rPr lang="en-US" dirty="0" smtClean="0"/>
              <a:t>Marx was influence by the Following Philosophers</a:t>
            </a:r>
            <a:endParaRPr lang="en-US" dirty="0"/>
          </a:p>
        </p:txBody>
      </p:sp>
      <p:pic>
        <p:nvPicPr>
          <p:cNvPr id="6" name="Picture 5"/>
          <p:cNvPicPr>
            <a:picLocks noChangeAspect="1"/>
          </p:cNvPicPr>
          <p:nvPr/>
        </p:nvPicPr>
        <p:blipFill>
          <a:blip r:embed="rId2"/>
          <a:stretch>
            <a:fillRect/>
          </a:stretch>
        </p:blipFill>
        <p:spPr>
          <a:xfrm>
            <a:off x="7999412" y="1676401"/>
            <a:ext cx="3733800" cy="4800600"/>
          </a:xfrm>
          <a:prstGeom prst="rect">
            <a:avLst/>
          </a:prstGeom>
        </p:spPr>
      </p:pic>
    </p:spTree>
    <p:extLst>
      <p:ext uri="{BB962C8B-B14F-4D97-AF65-F5344CB8AC3E}">
        <p14:creationId xmlns:p14="http://schemas.microsoft.com/office/powerpoint/2010/main" val="334231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udent presentatio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2">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Student presentation" id="{61936DD2-5F1E-4CE5-AB4B-725D35FC9179}" vid="{60FEA300-D151-4B21-9955-901AC34D046A}"/>
    </a:ext>
  </a:extLst>
</a:theme>
</file>

<file path=ppt/theme/theme2.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98950B5-7B6B-4C28-8458-CAB8EA4CB2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Student scientific report presentation</Template>
  <TotalTime>0</TotalTime>
  <Words>3047</Words>
  <Application>Microsoft Office PowerPoint</Application>
  <PresentationFormat>Custom</PresentationFormat>
  <Paragraphs>154</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Century Gothic</vt:lpstr>
      <vt:lpstr>Wingdings 3</vt:lpstr>
      <vt:lpstr>Student presentation</vt:lpstr>
      <vt:lpstr>Karl Marx</vt:lpstr>
      <vt:lpstr>Karl Heinrich Marx</vt:lpstr>
      <vt:lpstr>Background </vt:lpstr>
      <vt:lpstr>Background</vt:lpstr>
      <vt:lpstr>Influenced By</vt:lpstr>
      <vt:lpstr>Other Major Influences Other Major Influences</vt:lpstr>
      <vt:lpstr>Marx was influence by the Following Philosophers</vt:lpstr>
      <vt:lpstr>Marx was influence by the Following Philosophers</vt:lpstr>
      <vt:lpstr>Marx was influence by the Following Philosophers</vt:lpstr>
      <vt:lpstr>Marx was influence by the Following Philosophers</vt:lpstr>
      <vt:lpstr>Marx was influence by the Following Philosophers</vt:lpstr>
      <vt:lpstr>Feudalism=&gt;Capitalism=&gt;  Socialism =&gt;Communism</vt:lpstr>
      <vt:lpstr>Communism and Marx</vt:lpstr>
      <vt:lpstr>Contributions of Marx theories of Communism</vt:lpstr>
      <vt:lpstr>Contributions of Marx’s theories of Communism </vt:lpstr>
      <vt:lpstr>Contributions - The Communist Manifesto continued</vt:lpstr>
      <vt:lpstr>10 Planks of Communism According to the Manifesto</vt:lpstr>
      <vt:lpstr>Planks continued.</vt:lpstr>
      <vt:lpstr>Contributions  Marx and Economics</vt:lpstr>
      <vt:lpstr>Contributions - Marx’s Labor Theory Of Value</vt:lpstr>
      <vt:lpstr>Contributions - Surplus and Exploitation</vt:lpstr>
      <vt:lpstr>Contributions - The Reserve Army of The Unemployed</vt:lpstr>
      <vt:lpstr>Contributions - Falling Rate Of Profit</vt:lpstr>
      <vt:lpstr>Contributions – The Origin of Business Crises</vt:lpstr>
      <vt:lpstr>Contributions  Cyclically Recurring Cyclically Recurring Fluctuations</vt:lpstr>
      <vt:lpstr>Contributions - The Concentration and Centralization of Capital</vt:lpstr>
      <vt:lpstr>Contributions - Increasing Misery of the of the Proletariat</vt:lpstr>
      <vt:lpstr>Critique - “Practice What You Preach”</vt:lpstr>
      <vt:lpstr>Impact - Marx’s Impact</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2017-05-25T02:17:03Z</dcterms:created>
  <dcterms:modified xsi:type="dcterms:W3CDTF">2017-05-26T16:48:31Z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TC034605859991</vt:lpwstr>
  </property>
</Properties>
</file>