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62" r:id="rId4"/>
    <p:sldId id="259" r:id="rId5"/>
    <p:sldId id="260" r:id="rId6"/>
    <p:sldId id="258" r:id="rId7"/>
    <p:sldId id="261" r:id="rId8"/>
    <p:sldId id="264" r:id="rId9"/>
    <p:sldId id="265" r:id="rId10"/>
    <p:sldId id="263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81" r:id="rId24"/>
    <p:sldId id="279" r:id="rId25"/>
    <p:sldId id="282" r:id="rId26"/>
    <p:sldId id="280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73" r:id="rId39"/>
    <p:sldId id="294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86" autoAdjust="0"/>
    <p:restoredTop sz="94698" autoAdjust="0"/>
  </p:normalViewPr>
  <p:slideViewPr>
    <p:cSldViewPr>
      <p:cViewPr varScale="1">
        <p:scale>
          <a:sx n="87" d="100"/>
          <a:sy n="87" d="100"/>
        </p:scale>
        <p:origin x="15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3475186-B0F8-4245-99F4-DE0FC822C4B4}" type="datetimeFigureOut">
              <a:rPr lang="en-US"/>
              <a:pPr>
                <a:defRPr/>
              </a:pPr>
              <a:t>1/26/2017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10858B0-BB28-4603-A425-CCBECA5BC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68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1A3790-6688-4952-A6EE-1DE9BA6AC3EA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46932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1BE3A-6312-4738-9973-4112CDD3F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CFC6F-2160-4CD8-B23E-5DF2EFEF2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C8DAF-1B75-4927-8BA9-A3D866EB26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23232-C2AD-4DB3-B8BF-4F9BBCDFF7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E596B-C2E2-4906-A7EB-EE8205D580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267AB-952D-4BC0-A4C7-8D1481FB2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8E480-BFF3-4CC5-96DC-720F1C051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C3B50-6764-462F-B7A6-3FC2082A3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AC640-6F86-4FCF-A896-B9CEDD238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A9E84-4204-41F8-A13F-B05058D32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B61B9-FA71-47F0-BBBE-43371B82F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91180-5EA0-445C-9CFA-042FDD28B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51A5DC5-EE46-4C97-B60D-CDAC50912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3.xml"/><Relationship Id="rId13" Type="http://schemas.openxmlformats.org/officeDocument/2006/relationships/slide" Target="slide24.xml"/><Relationship Id="rId18" Type="http://schemas.openxmlformats.org/officeDocument/2006/relationships/slide" Target="slide15.xml"/><Relationship Id="rId26" Type="http://schemas.openxmlformats.org/officeDocument/2006/relationships/slide" Target="slide21.xml"/><Relationship Id="rId3" Type="http://schemas.openxmlformats.org/officeDocument/2006/relationships/slide" Target="slide8.xml"/><Relationship Id="rId21" Type="http://schemas.openxmlformats.org/officeDocument/2006/relationships/slide" Target="slide30.xml"/><Relationship Id="rId34" Type="http://schemas.openxmlformats.org/officeDocument/2006/relationships/slide" Target="slide27.xml"/><Relationship Id="rId7" Type="http://schemas.openxmlformats.org/officeDocument/2006/relationships/slide" Target="slide28.xml"/><Relationship Id="rId12" Type="http://schemas.openxmlformats.org/officeDocument/2006/relationships/slide" Target="slide19.xml"/><Relationship Id="rId17" Type="http://schemas.openxmlformats.org/officeDocument/2006/relationships/slide" Target="slide10.xml"/><Relationship Id="rId25" Type="http://schemas.openxmlformats.org/officeDocument/2006/relationships/slide" Target="slide16.xml"/><Relationship Id="rId33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5.xml"/><Relationship Id="rId20" Type="http://schemas.openxmlformats.org/officeDocument/2006/relationships/slide" Target="slide25.xml"/><Relationship Id="rId29" Type="http://schemas.openxmlformats.org/officeDocument/2006/relationships/slide" Target="slide36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23.xml"/><Relationship Id="rId11" Type="http://schemas.openxmlformats.org/officeDocument/2006/relationships/slide" Target="slide14.xml"/><Relationship Id="rId24" Type="http://schemas.openxmlformats.org/officeDocument/2006/relationships/slide" Target="slide11.xml"/><Relationship Id="rId32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34.xml"/><Relationship Id="rId23" Type="http://schemas.openxmlformats.org/officeDocument/2006/relationships/slide" Target="slide6.xml"/><Relationship Id="rId28" Type="http://schemas.openxmlformats.org/officeDocument/2006/relationships/slide" Target="slide31.xml"/><Relationship Id="rId36" Type="http://schemas.openxmlformats.org/officeDocument/2006/relationships/slide" Target="slide37.xml"/><Relationship Id="rId10" Type="http://schemas.openxmlformats.org/officeDocument/2006/relationships/slide" Target="slide9.xml"/><Relationship Id="rId19" Type="http://schemas.openxmlformats.org/officeDocument/2006/relationships/slide" Target="slide20.xml"/><Relationship Id="rId31" Type="http://schemas.openxmlformats.org/officeDocument/2006/relationships/slide" Target="slide12.xml"/><Relationship Id="rId4" Type="http://schemas.openxmlformats.org/officeDocument/2006/relationships/slide" Target="slide13.xml"/><Relationship Id="rId9" Type="http://schemas.openxmlformats.org/officeDocument/2006/relationships/slide" Target="slide4.xml"/><Relationship Id="rId14" Type="http://schemas.openxmlformats.org/officeDocument/2006/relationships/slide" Target="slide29.xml"/><Relationship Id="rId22" Type="http://schemas.openxmlformats.org/officeDocument/2006/relationships/slide" Target="slide35.xml"/><Relationship Id="rId27" Type="http://schemas.openxmlformats.org/officeDocument/2006/relationships/slide" Target="slide26.xml"/><Relationship Id="rId30" Type="http://schemas.openxmlformats.org/officeDocument/2006/relationships/slide" Target="slide7.xml"/><Relationship Id="rId35" Type="http://schemas.openxmlformats.org/officeDocument/2006/relationships/slide" Target="slide3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84" name="Group 336"/>
          <p:cNvGraphicFramePr>
            <a:graphicFrameLocks noGrp="1"/>
          </p:cNvGraphicFramePr>
          <p:nvPr>
            <p:ph type="tbl" idx="1"/>
          </p:nvPr>
        </p:nvGraphicFramePr>
        <p:xfrm>
          <a:off x="457200" y="1273175"/>
          <a:ext cx="8001000" cy="5133974"/>
        </p:xfrm>
        <a:graphic>
          <a:graphicData uri="http://schemas.openxmlformats.org/drawingml/2006/table">
            <a:tbl>
              <a:tblPr/>
              <a:tblGrid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11658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In Theory</a:t>
                      </a:r>
                    </a:p>
                  </a:txBody>
                  <a:tcPr marT="45707" marB="45707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Philo-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sophical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7" marB="45707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Constitut-ing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7" marB="45707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Where’s it found?</a:t>
                      </a:r>
                    </a:p>
                  </a:txBody>
                  <a:tcPr marT="45707" marB="45707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Federal-isms</a:t>
                      </a:r>
                    </a:p>
                  </a:txBody>
                  <a:tcPr marT="45707" marB="45707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Feeling “power”-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ful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7" marB="45707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Mis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-cell-any</a:t>
                      </a:r>
                    </a:p>
                  </a:txBody>
                  <a:tcPr marT="45707" marB="45707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6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2" action="ppaction://hlinksldjump"/>
                        </a:rPr>
                        <a:t> 100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3" action="ppaction://hlinksldjump"/>
                        </a:rPr>
                        <a:t> 100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4" action="ppaction://hlinksldjump"/>
                        </a:rPr>
                        <a:t> 100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5" action="ppaction://hlinksldjump"/>
                        </a:rPr>
                        <a:t> 100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6" action="ppaction://hlinksldjump"/>
                        </a:rPr>
                        <a:t> 100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7" action="ppaction://hlinksldjump"/>
                        </a:rPr>
                        <a:t> 100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8" action="ppaction://hlinksldjump"/>
                        </a:rPr>
                        <a:t> 100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6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9" action="ppaction://hlinksldjump"/>
                        </a:rPr>
                        <a:t> 200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10" action="ppaction://hlinksldjump"/>
                        </a:rPr>
                        <a:t> 200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11" action="ppaction://hlinksldjump"/>
                        </a:rPr>
                        <a:t> 200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12" action="ppaction://hlinksldjump"/>
                        </a:rPr>
                        <a:t> 200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13" action="ppaction://hlinksldjump"/>
                        </a:rPr>
                        <a:t> 200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13" action="ppaction://hlinksldjump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14" action="ppaction://hlinksldjump"/>
                        </a:rPr>
                        <a:t>200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15" action="ppaction://hlinksldjump"/>
                        </a:rPr>
                        <a:t> 200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6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16" action="ppaction://hlinksldjump"/>
                        </a:rPr>
                        <a:t> 300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17" action="ppaction://hlinksldjump"/>
                        </a:rPr>
                        <a:t> 300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18" action="ppaction://hlinksldjump"/>
                        </a:rPr>
                        <a:t> 300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19" action="ppaction://hlinksldjump"/>
                        </a:rPr>
                        <a:t> 300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20" action="ppaction://hlinksldjump"/>
                        </a:rPr>
                        <a:t> 300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21" action="ppaction://hlinksldjump"/>
                        </a:rPr>
                        <a:t> 300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22" action="ppaction://hlinksldjump"/>
                        </a:rPr>
                        <a:t> 300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6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23" action="ppaction://hlinksldjump"/>
                        </a:rPr>
                        <a:t> 400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24" action="ppaction://hlinksldjump"/>
                        </a:rPr>
                        <a:t> 400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25" action="ppaction://hlinksldjump"/>
                        </a:rPr>
                        <a:t> 400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26" action="ppaction://hlinksldjump"/>
                        </a:rPr>
                        <a:t> 400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27" action="ppaction://hlinksldjump"/>
                        </a:rPr>
                        <a:t> 400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28" action="ppaction://hlinksldjump"/>
                        </a:rPr>
                        <a:t> 400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29" action="ppaction://hlinksldjump"/>
                        </a:rPr>
                        <a:t> 400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6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30" action="ppaction://hlinksldjump"/>
                        </a:rPr>
                        <a:t> 500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31" action="ppaction://hlinksldjump"/>
                        </a:rPr>
                        <a:t> 500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32" action="ppaction://hlinksldjump"/>
                        </a:rPr>
                        <a:t> 500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33" action="ppaction://hlinksldjump"/>
                        </a:rPr>
                        <a:t> 500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34" action="ppaction://hlinksldjump"/>
                        </a:rPr>
                        <a:t> 500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35" action="ppaction://hlinksldjump"/>
                        </a:rPr>
                        <a:t> 500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36" action="ppaction://hlinksldjump"/>
                        </a:rPr>
                        <a:t> 500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16" name="AutoShape 8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2000" y="6477000"/>
            <a:ext cx="838200" cy="3810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102" name="Rectangle 274"/>
          <p:cNvSpPr>
            <a:spLocks noChangeArrowheads="1"/>
          </p:cNvSpPr>
          <p:nvPr/>
        </p:nvSpPr>
        <p:spPr bwMode="auto">
          <a:xfrm>
            <a:off x="457200" y="0"/>
            <a:ext cx="8001000" cy="1200150"/>
          </a:xfrm>
          <a:prstGeom prst="rect">
            <a:avLst/>
          </a:prstGeom>
          <a:noFill/>
          <a:ln w="9525" cmpd="dbl">
            <a:solidFill>
              <a:schemeClr val="accent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smtClean="0"/>
              <a:t>Government </a:t>
            </a:r>
            <a:r>
              <a:rPr lang="en-US" sz="3600" b="1" dirty="0"/>
              <a:t>Jeopardy – Constitutional Foundations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Group 2"/>
          <p:cNvGraphicFramePr>
            <a:graphicFrameLocks noGrp="1"/>
          </p:cNvGraphicFramePr>
          <p:nvPr/>
        </p:nvGraphicFramePr>
        <p:xfrm>
          <a:off x="2438400" y="1676400"/>
          <a:ext cx="4191000" cy="3505200"/>
        </p:xfrm>
        <a:graphic>
          <a:graphicData uri="http://schemas.openxmlformats.org/drawingml/2006/table">
            <a:tbl>
              <a:tblPr/>
              <a:tblGrid>
                <a:gridCol w="4191000"/>
              </a:tblGrid>
              <a:tr h="3505200">
                <a:tc>
                  <a:txBody>
                    <a:bodyPr/>
                    <a:lstStyle/>
                    <a:p>
                      <a:pPr lvl="0" algn="ctr"/>
                      <a:r>
                        <a:rPr lang="en-US" sz="3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idea that power of government</a:t>
                      </a:r>
                      <a:r>
                        <a:rPr lang="en-US" sz="32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 restricted to those powers that the people have granted it, often embodied in a written constitution </a:t>
                      </a:r>
                      <a:endParaRPr lang="en-US" sz="32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72" name="AutoShape 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914400" y="6477000"/>
            <a:ext cx="762000" cy="3810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5400" smtClean="0">
                <a:solidFill>
                  <a:schemeClr val="bg1"/>
                </a:solidFill>
              </a:rPr>
              <a:t>Limited government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34200" y="5646738"/>
            <a:ext cx="1752600" cy="830262"/>
          </a:xfrm>
          <a:prstGeom prst="rect">
            <a:avLst/>
          </a:prstGeom>
          <a:noFill/>
          <a:ln cmpd="dbl"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Philo-</a:t>
            </a:r>
          </a:p>
          <a:p>
            <a:pPr>
              <a:defRPr/>
            </a:pPr>
            <a:r>
              <a:rPr lang="en-US" dirty="0" err="1"/>
              <a:t>sophical</a:t>
            </a:r>
            <a:r>
              <a:rPr lang="en-US" dirty="0"/>
              <a:t> 300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Group 2"/>
          <p:cNvGraphicFramePr>
            <a:graphicFrameLocks noGrp="1"/>
          </p:cNvGraphicFramePr>
          <p:nvPr/>
        </p:nvGraphicFramePr>
        <p:xfrm>
          <a:off x="2438400" y="1676400"/>
          <a:ext cx="4191000" cy="3505200"/>
        </p:xfrm>
        <a:graphic>
          <a:graphicData uri="http://schemas.openxmlformats.org/drawingml/2006/table">
            <a:tbl>
              <a:tblPr/>
              <a:tblGrid>
                <a:gridCol w="4191000"/>
              </a:tblGrid>
              <a:tr h="3505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3200" b="0" dirty="0" smtClean="0">
                          <a:solidFill>
                            <a:schemeClr val="bg1"/>
                          </a:solidFill>
                        </a:rPr>
                        <a:t>The idea that government derives</a:t>
                      </a:r>
                      <a:r>
                        <a:rPr lang="en-US" sz="3200" b="0" baseline="0" dirty="0" smtClean="0">
                          <a:solidFill>
                            <a:schemeClr val="bg1"/>
                          </a:solidFill>
                        </a:rPr>
                        <a:t> its authority from the people, who are the ultimate rulers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296" name="AutoShape 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914400" y="6477000"/>
            <a:ext cx="762000" cy="3810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381000"/>
            <a:ext cx="8991600" cy="1143000"/>
          </a:xfrm>
        </p:spPr>
        <p:txBody>
          <a:bodyPr/>
          <a:lstStyle/>
          <a:p>
            <a:pPr eaLnBrk="1" hangingPunct="1"/>
            <a:r>
              <a:rPr lang="en-US" altLang="en-US" sz="5400" smtClean="0">
                <a:solidFill>
                  <a:schemeClr val="bg1"/>
                </a:solidFill>
              </a:rPr>
              <a:t>Popular sovereignty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34200" y="5646738"/>
            <a:ext cx="1752600" cy="830262"/>
          </a:xfrm>
          <a:prstGeom prst="rect">
            <a:avLst/>
          </a:prstGeom>
          <a:noFill/>
          <a:ln cmpd="dbl"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Philo-</a:t>
            </a:r>
            <a:r>
              <a:rPr lang="en-US" dirty="0" err="1"/>
              <a:t>sophical</a:t>
            </a:r>
            <a:r>
              <a:rPr lang="en-US" dirty="0"/>
              <a:t> 400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Group 2"/>
          <p:cNvGraphicFramePr>
            <a:graphicFrameLocks noGrp="1"/>
          </p:cNvGraphicFramePr>
          <p:nvPr/>
        </p:nvGraphicFramePr>
        <p:xfrm>
          <a:off x="2438400" y="1676400"/>
          <a:ext cx="4191000" cy="4090988"/>
        </p:xfrm>
        <a:graphic>
          <a:graphicData uri="http://schemas.openxmlformats.org/drawingml/2006/table">
            <a:tbl>
              <a:tblPr/>
              <a:tblGrid>
                <a:gridCol w="4191000"/>
              </a:tblGrid>
              <a:tr h="409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Principle that each of the three branches of U.S. government is subject to restraint by the other two branches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Ex: Senate approval of major Presidential appointees</a:t>
                      </a: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20" name="AutoShape 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914400" y="6477000"/>
            <a:ext cx="762000" cy="3810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Checks and Balances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34200" y="5646738"/>
            <a:ext cx="1752600" cy="830262"/>
          </a:xfrm>
          <a:prstGeom prst="rect">
            <a:avLst/>
          </a:prstGeom>
          <a:noFill/>
          <a:ln cmpd="dbl"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Philo-</a:t>
            </a:r>
            <a:r>
              <a:rPr lang="en-US" dirty="0" err="1"/>
              <a:t>sophical</a:t>
            </a:r>
            <a:r>
              <a:rPr lang="en-US" dirty="0"/>
              <a:t> 500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Group 2"/>
          <p:cNvGraphicFramePr>
            <a:graphicFrameLocks noGrp="1"/>
          </p:cNvGraphicFramePr>
          <p:nvPr/>
        </p:nvGraphicFramePr>
        <p:xfrm>
          <a:off x="2438400" y="1676400"/>
          <a:ext cx="4191000" cy="3505200"/>
        </p:xfrm>
        <a:graphic>
          <a:graphicData uri="http://schemas.openxmlformats.org/drawingml/2006/table">
            <a:tbl>
              <a:tblPr/>
              <a:tblGrid>
                <a:gridCol w="4191000"/>
              </a:tblGrid>
              <a:tr h="3505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Replaced by the current constitution, as it had a number of faults that generally resulted from its weak central government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44" name="AutoShape 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914400" y="6477000"/>
            <a:ext cx="762000" cy="3810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5400" smtClean="0">
                <a:solidFill>
                  <a:schemeClr val="bg1"/>
                </a:solidFill>
              </a:rPr>
              <a:t>Articles of Confederation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34200" y="5646738"/>
            <a:ext cx="1752600" cy="830262"/>
          </a:xfrm>
          <a:prstGeom prst="rect">
            <a:avLst/>
          </a:prstGeom>
          <a:noFill/>
          <a:ln cmpd="dbl"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Constituting100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Group 2"/>
          <p:cNvGraphicFramePr>
            <a:graphicFrameLocks noGrp="1"/>
          </p:cNvGraphicFramePr>
          <p:nvPr/>
        </p:nvGraphicFramePr>
        <p:xfrm>
          <a:off x="2438400" y="1676400"/>
          <a:ext cx="4191000" cy="3505200"/>
        </p:xfrm>
        <a:graphic>
          <a:graphicData uri="http://schemas.openxmlformats.org/drawingml/2006/table">
            <a:tbl>
              <a:tblPr/>
              <a:tblGrid>
                <a:gridCol w="4191000"/>
              </a:tblGrid>
              <a:tr h="3505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Called to rewrite the Articles of Confederation, but instead wrote a new constitution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68" name="AutoShape 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914400" y="6477000"/>
            <a:ext cx="762000" cy="3810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5400" smtClean="0">
                <a:solidFill>
                  <a:schemeClr val="bg1"/>
                </a:solidFill>
              </a:rPr>
              <a:t>Constitutional Convention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34200" y="5646738"/>
            <a:ext cx="1752600" cy="830262"/>
          </a:xfrm>
          <a:prstGeom prst="rect">
            <a:avLst/>
          </a:prstGeom>
          <a:noFill/>
          <a:ln cmpd="dbl"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Constituting 200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Group 2"/>
          <p:cNvGraphicFramePr>
            <a:graphicFrameLocks noGrp="1"/>
          </p:cNvGraphicFramePr>
          <p:nvPr/>
        </p:nvGraphicFramePr>
        <p:xfrm>
          <a:off x="2438400" y="1676400"/>
          <a:ext cx="4191000" cy="3992872"/>
        </p:xfrm>
        <a:graphic>
          <a:graphicData uri="http://schemas.openxmlformats.org/drawingml/2006/table">
            <a:tbl>
              <a:tblPr/>
              <a:tblGrid>
                <a:gridCol w="4191000"/>
              </a:tblGrid>
              <a:tr h="399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Compromise between large and small states that created a bicameral legislature with equal representation in the Senate and population-based representation in the House</a:t>
                      </a:r>
                    </a:p>
                  </a:txBody>
                  <a:tcPr marT="45716" marB="45716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392" name="AutoShape 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914400" y="6477000"/>
            <a:ext cx="762000" cy="3810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Great (Connecticut) Compromise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34200" y="5646738"/>
            <a:ext cx="1752600" cy="830262"/>
          </a:xfrm>
          <a:prstGeom prst="rect">
            <a:avLst/>
          </a:prstGeom>
          <a:noFill/>
          <a:ln cmpd="dbl"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Constituting 300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Group 2"/>
          <p:cNvGraphicFramePr>
            <a:graphicFrameLocks noGrp="1"/>
          </p:cNvGraphicFramePr>
          <p:nvPr/>
        </p:nvGraphicFramePr>
        <p:xfrm>
          <a:off x="2438400" y="1676400"/>
          <a:ext cx="4191000" cy="3505200"/>
        </p:xfrm>
        <a:graphic>
          <a:graphicData uri="http://schemas.openxmlformats.org/drawingml/2006/table">
            <a:tbl>
              <a:tblPr/>
              <a:tblGrid>
                <a:gridCol w="4191000"/>
              </a:tblGrid>
              <a:tr h="3505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Highly opposed by the Anti-Federalists, this required the consent of 9 of the 13 states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16" name="AutoShape 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914400" y="6477000"/>
            <a:ext cx="762000" cy="3810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5400" smtClean="0">
                <a:solidFill>
                  <a:schemeClr val="bg1"/>
                </a:solidFill>
              </a:rPr>
              <a:t>Ratification of the U.S. Constitution (1788)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34200" y="5646738"/>
            <a:ext cx="1752600" cy="830262"/>
          </a:xfrm>
          <a:prstGeom prst="rect">
            <a:avLst/>
          </a:prstGeom>
          <a:noFill/>
          <a:ln cmpd="dbl"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Constituting 400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17" name="Group 13"/>
          <p:cNvGraphicFramePr>
            <a:graphicFrameLocks noGrp="1"/>
          </p:cNvGraphicFramePr>
          <p:nvPr/>
        </p:nvGraphicFramePr>
        <p:xfrm>
          <a:off x="2286000" y="1600200"/>
          <a:ext cx="4343400" cy="3581400"/>
        </p:xfrm>
        <a:graphic>
          <a:graphicData uri="http://schemas.openxmlformats.org/drawingml/2006/table">
            <a:tbl>
              <a:tblPr/>
              <a:tblGrid>
                <a:gridCol w="4343400"/>
              </a:tblGrid>
              <a:tr h="3581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Led by James Madison, Alexander Hamilton, and John Jay; supported ratification of the U.S. Constitution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0" name="AutoShape 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914400" y="6477000"/>
            <a:ext cx="762000" cy="3810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1515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z="5400" smtClean="0">
                <a:solidFill>
                  <a:schemeClr val="bg1"/>
                </a:solidFill>
              </a:rPr>
              <a:t>Federalists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34200" y="5646738"/>
            <a:ext cx="1752600" cy="830262"/>
          </a:xfrm>
          <a:prstGeom prst="rect">
            <a:avLst/>
          </a:prstGeom>
          <a:noFill/>
          <a:ln cmpd="dbl"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Constituting 500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z="5400" smtClean="0">
                <a:solidFill>
                  <a:schemeClr val="bg1"/>
                </a:solidFill>
              </a:rPr>
              <a:t>First Amendment</a:t>
            </a:r>
          </a:p>
        </p:txBody>
      </p:sp>
      <p:graphicFrame>
        <p:nvGraphicFramePr>
          <p:cNvPr id="23564" name="Group 12"/>
          <p:cNvGraphicFramePr>
            <a:graphicFrameLocks noGrp="1"/>
          </p:cNvGraphicFramePr>
          <p:nvPr>
            <p:ph idx="1"/>
          </p:nvPr>
        </p:nvGraphicFramePr>
        <p:xfrm>
          <a:off x="2286000" y="1600200"/>
          <a:ext cx="4572000" cy="3657600"/>
        </p:xfrm>
        <a:graphic>
          <a:graphicData uri="http://schemas.openxmlformats.org/drawingml/2006/table">
            <a:tbl>
              <a:tblPr/>
              <a:tblGrid>
                <a:gridCol w="4572000"/>
              </a:tblGrid>
              <a:tr h="3657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Guarantees basic freedoms: speech, religion, press, petition,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andassembly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65" name="AutoShape 1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914400" y="6477000"/>
            <a:ext cx="762000" cy="3810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934200" y="5646738"/>
            <a:ext cx="1752600" cy="830262"/>
          </a:xfrm>
          <a:prstGeom prst="rect">
            <a:avLst/>
          </a:prstGeom>
          <a:noFill/>
          <a:ln cmpd="dbl"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Where’s it found?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z="5400" smtClean="0">
                <a:solidFill>
                  <a:schemeClr val="bg1"/>
                </a:solidFill>
              </a:rPr>
              <a:t>Fourteenth Amendment</a:t>
            </a:r>
          </a:p>
        </p:txBody>
      </p:sp>
      <p:graphicFrame>
        <p:nvGraphicFramePr>
          <p:cNvPr id="34819" name="Group 3"/>
          <p:cNvGraphicFramePr>
            <a:graphicFrameLocks noGrp="1"/>
          </p:cNvGraphicFramePr>
          <p:nvPr>
            <p:ph idx="1"/>
          </p:nvPr>
        </p:nvGraphicFramePr>
        <p:xfrm>
          <a:off x="2286000" y="1600200"/>
          <a:ext cx="4572000" cy="3657600"/>
        </p:xfrm>
        <a:graphic>
          <a:graphicData uri="http://schemas.openxmlformats.org/drawingml/2006/table">
            <a:tbl>
              <a:tblPr/>
              <a:tblGrid>
                <a:gridCol w="4572000"/>
              </a:tblGrid>
              <a:tr h="3657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Consists of two clauses: Due Process that extends most of the Bill of Rights to states, and Equal Protection that provided the basis for ending discriminating practices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489" name="AutoShape 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914400" y="6477000"/>
            <a:ext cx="762000" cy="3810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6934200" y="5646738"/>
            <a:ext cx="1752600" cy="830262"/>
          </a:xfrm>
          <a:prstGeom prst="rect">
            <a:avLst/>
          </a:prstGeom>
          <a:noFill/>
          <a:ln cmpd="dbl"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Where’s it found? 200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>
                <a:solidFill>
                  <a:schemeClr val="bg1"/>
                </a:solidFill>
              </a:rPr>
              <a:t>Final Jeopardy! Question</a:t>
            </a:r>
            <a:r>
              <a:rPr lang="en-US" altLang="en-US" smtClean="0">
                <a:solidFill>
                  <a:schemeClr val="bg1"/>
                </a:solidFill>
              </a:rPr>
              <a:t/>
            </a:r>
            <a:br>
              <a:rPr lang="en-US" altLang="en-US" smtClean="0">
                <a:solidFill>
                  <a:schemeClr val="bg1"/>
                </a:solidFill>
              </a:rPr>
            </a:br>
            <a:r>
              <a:rPr lang="en-US" altLang="en-US" smtClean="0">
                <a:solidFill>
                  <a:schemeClr val="bg1"/>
                </a:solidFill>
              </a:rPr>
              <a:t>Constitutional Foundations</a:t>
            </a:r>
          </a:p>
        </p:txBody>
      </p:sp>
      <p:graphicFrame>
        <p:nvGraphicFramePr>
          <p:cNvPr id="3091" name="Group 19"/>
          <p:cNvGraphicFramePr>
            <a:graphicFrameLocks noGrp="1"/>
          </p:cNvGraphicFramePr>
          <p:nvPr>
            <p:ph type="tbl" idx="1"/>
          </p:nvPr>
        </p:nvGraphicFramePr>
        <p:xfrm>
          <a:off x="2971800" y="3200400"/>
          <a:ext cx="3200400" cy="1905000"/>
        </p:xfrm>
        <a:graphic>
          <a:graphicData uri="http://schemas.openxmlformats.org/drawingml/2006/table">
            <a:tbl>
              <a:tblPr/>
              <a:tblGrid>
                <a:gridCol w="3200400"/>
              </a:tblGrid>
              <a:tr h="190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" action="ppaction://hlinksldjump"/>
                        </a:rPr>
                        <a:t>Federalism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1" name="AutoShape 1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914400" y="6477000"/>
            <a:ext cx="762000" cy="3810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82" name="AutoShape 1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905000" y="6477000"/>
            <a:ext cx="762000" cy="3810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z="5400" smtClean="0">
                <a:solidFill>
                  <a:schemeClr val="bg1"/>
                </a:solidFill>
              </a:rPr>
              <a:t>Full Faith and Credit Clause</a:t>
            </a:r>
          </a:p>
        </p:txBody>
      </p:sp>
      <p:graphicFrame>
        <p:nvGraphicFramePr>
          <p:cNvPr id="35843" name="Group 3"/>
          <p:cNvGraphicFramePr>
            <a:graphicFrameLocks noGrp="1"/>
          </p:cNvGraphicFramePr>
          <p:nvPr>
            <p:ph idx="1"/>
          </p:nvPr>
        </p:nvGraphicFramePr>
        <p:xfrm>
          <a:off x="2286000" y="1600200"/>
          <a:ext cx="4572000" cy="3657600"/>
        </p:xfrm>
        <a:graphic>
          <a:graphicData uri="http://schemas.openxmlformats.org/drawingml/2006/table">
            <a:tbl>
              <a:tblPr/>
              <a:tblGrid>
                <a:gridCol w="4572000"/>
              </a:tblGrid>
              <a:tr h="3657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States are required to recognize the laws and legal documents of other states (Article IV)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Ex: birth certificates, marriage licenses, drivers’ licenses, wills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13" name="AutoShape 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914400" y="6477000"/>
            <a:ext cx="762000" cy="3810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934200" y="5646738"/>
            <a:ext cx="1752600" cy="830262"/>
          </a:xfrm>
          <a:prstGeom prst="rect">
            <a:avLst/>
          </a:prstGeom>
          <a:noFill/>
          <a:ln cmpd="dbl"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Where’s it found? 300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z="5400" smtClean="0">
                <a:solidFill>
                  <a:schemeClr val="bg1"/>
                </a:solidFill>
              </a:rPr>
              <a:t>Supremacy Clause</a:t>
            </a:r>
          </a:p>
        </p:txBody>
      </p:sp>
      <p:graphicFrame>
        <p:nvGraphicFramePr>
          <p:cNvPr id="36867" name="Group 3"/>
          <p:cNvGraphicFramePr>
            <a:graphicFrameLocks noGrp="1"/>
          </p:cNvGraphicFramePr>
          <p:nvPr>
            <p:ph idx="1"/>
          </p:nvPr>
        </p:nvGraphicFramePr>
        <p:xfrm>
          <a:off x="2286000" y="1600200"/>
          <a:ext cx="4572000" cy="3657600"/>
        </p:xfrm>
        <a:graphic>
          <a:graphicData uri="http://schemas.openxmlformats.org/drawingml/2006/table">
            <a:tbl>
              <a:tblPr/>
              <a:tblGrid>
                <a:gridCol w="4572000"/>
              </a:tblGrid>
              <a:tr h="3657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States laws are invalid if they contradict the U.S. Constitution, federal laws, or treaties (Article VI) – Strengthened in </a:t>
                      </a: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McCulloch v. Maryland 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and </a:t>
                      </a: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Gibbons v. Ogden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37" name="AutoShape 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914400" y="6477000"/>
            <a:ext cx="762000" cy="3810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934200" y="5646738"/>
            <a:ext cx="1752600" cy="830262"/>
          </a:xfrm>
          <a:prstGeom prst="rect">
            <a:avLst/>
          </a:prstGeom>
          <a:noFill/>
          <a:ln cmpd="dbl"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Where’s it found? 400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z="5400" smtClean="0">
                <a:solidFill>
                  <a:schemeClr val="bg1"/>
                </a:solidFill>
              </a:rPr>
              <a:t>Commerce Clause</a:t>
            </a:r>
          </a:p>
        </p:txBody>
      </p:sp>
      <p:graphicFrame>
        <p:nvGraphicFramePr>
          <p:cNvPr id="37891" name="Group 3"/>
          <p:cNvGraphicFramePr>
            <a:graphicFrameLocks noGrp="1"/>
          </p:cNvGraphicFramePr>
          <p:nvPr>
            <p:ph idx="1"/>
          </p:nvPr>
        </p:nvGraphicFramePr>
        <p:xfrm>
          <a:off x="2286000" y="1600200"/>
          <a:ext cx="4572000" cy="3657600"/>
        </p:xfrm>
        <a:graphic>
          <a:graphicData uri="http://schemas.openxmlformats.org/drawingml/2006/table">
            <a:tbl>
              <a:tblPr/>
              <a:tblGrid>
                <a:gridCol w="4572000"/>
              </a:tblGrid>
              <a:tr h="3657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Basis for federal legislation regarding civil rights, labor relations, and other areas only indirectly related to trade between the states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61" name="AutoShape 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914400" y="6477000"/>
            <a:ext cx="762000" cy="3810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934200" y="5646738"/>
            <a:ext cx="1752600" cy="830262"/>
          </a:xfrm>
          <a:prstGeom prst="rect">
            <a:avLst/>
          </a:prstGeom>
          <a:noFill/>
          <a:ln cmpd="dbl"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Where’s it found? 500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z="5400" smtClean="0">
                <a:solidFill>
                  <a:schemeClr val="bg1"/>
                </a:solidFill>
              </a:rPr>
              <a:t>Dual federalism</a:t>
            </a:r>
          </a:p>
        </p:txBody>
      </p:sp>
      <p:graphicFrame>
        <p:nvGraphicFramePr>
          <p:cNvPr id="40963" name="Group 3"/>
          <p:cNvGraphicFramePr>
            <a:graphicFrameLocks noGrp="1"/>
          </p:cNvGraphicFramePr>
          <p:nvPr>
            <p:ph idx="1"/>
          </p:nvPr>
        </p:nvGraphicFramePr>
        <p:xfrm>
          <a:off x="2286000" y="1600200"/>
          <a:ext cx="4572000" cy="3657600"/>
        </p:xfrm>
        <a:graphic>
          <a:graphicData uri="http://schemas.openxmlformats.org/drawingml/2006/table">
            <a:tbl>
              <a:tblPr/>
              <a:tblGrid>
                <a:gridCol w="4572000"/>
              </a:tblGrid>
              <a:tr h="3657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Concept that national and state governments are each supreme within their own spheres of influence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Ex: U.S. government has sole responsibility for foreign policy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585" name="AutoShape 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914400" y="6477000"/>
            <a:ext cx="762000" cy="3810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934200" y="5646738"/>
            <a:ext cx="1752600" cy="830262"/>
          </a:xfrm>
          <a:prstGeom prst="rect">
            <a:avLst/>
          </a:prstGeom>
          <a:noFill/>
          <a:ln cmpd="dbl"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Federalisms</a:t>
            </a:r>
          </a:p>
          <a:p>
            <a:pPr>
              <a:defRPr/>
            </a:pPr>
            <a:r>
              <a:rPr lang="en-US" dirty="0"/>
              <a:t>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z="5400" smtClean="0">
                <a:solidFill>
                  <a:schemeClr val="bg1"/>
                </a:solidFill>
              </a:rPr>
              <a:t>Cooperative federalism</a:t>
            </a:r>
          </a:p>
        </p:txBody>
      </p:sp>
      <p:graphicFrame>
        <p:nvGraphicFramePr>
          <p:cNvPr id="38915" name="Group 3"/>
          <p:cNvGraphicFramePr>
            <a:graphicFrameLocks noGrp="1"/>
          </p:cNvGraphicFramePr>
          <p:nvPr>
            <p:ph idx="1"/>
          </p:nvPr>
        </p:nvGraphicFramePr>
        <p:xfrm>
          <a:off x="2286000" y="1600200"/>
          <a:ext cx="4572000" cy="4090988"/>
        </p:xfrm>
        <a:graphic>
          <a:graphicData uri="http://schemas.openxmlformats.org/drawingml/2006/table">
            <a:tbl>
              <a:tblPr/>
              <a:tblGrid>
                <a:gridCol w="4572000"/>
              </a:tblGrid>
              <a:tr h="409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Concept that national and state governments share policymaking power in some areas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Ex: Cooperation of state and federal governments in building the interstate highway system</a:t>
                      </a: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09" name="AutoShape 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914400" y="6477000"/>
            <a:ext cx="762000" cy="3810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934200" y="5646738"/>
            <a:ext cx="1752600" cy="830262"/>
          </a:xfrm>
          <a:prstGeom prst="rect">
            <a:avLst/>
          </a:prstGeom>
          <a:noFill/>
          <a:ln cmpd="dbl"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Federalisms</a:t>
            </a:r>
          </a:p>
          <a:p>
            <a:pPr>
              <a:defRPr/>
            </a:pPr>
            <a:r>
              <a:rPr lang="en-US" dirty="0"/>
              <a:t>200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z="5400" smtClean="0">
                <a:solidFill>
                  <a:schemeClr val="bg1"/>
                </a:solidFill>
              </a:rPr>
              <a:t>Devolution </a:t>
            </a:r>
            <a:br>
              <a:rPr lang="en-US" altLang="en-US" sz="5400" smtClean="0">
                <a:solidFill>
                  <a:schemeClr val="bg1"/>
                </a:solidFill>
              </a:rPr>
            </a:br>
            <a:r>
              <a:rPr lang="en-US" altLang="en-US" sz="5400" smtClean="0">
                <a:solidFill>
                  <a:schemeClr val="bg1"/>
                </a:solidFill>
              </a:rPr>
              <a:t>(New Federalism)</a:t>
            </a:r>
          </a:p>
        </p:txBody>
      </p:sp>
      <p:graphicFrame>
        <p:nvGraphicFramePr>
          <p:cNvPr id="41987" name="Group 3"/>
          <p:cNvGraphicFramePr>
            <a:graphicFrameLocks noGrp="1"/>
          </p:cNvGraphicFramePr>
          <p:nvPr>
            <p:ph idx="1"/>
          </p:nvPr>
        </p:nvGraphicFramePr>
        <p:xfrm>
          <a:off x="2286000" y="1600200"/>
          <a:ext cx="4572000" cy="3657600"/>
        </p:xfrm>
        <a:graphic>
          <a:graphicData uri="http://schemas.openxmlformats.org/drawingml/2006/table">
            <a:tbl>
              <a:tblPr/>
              <a:tblGrid>
                <a:gridCol w="4572000"/>
              </a:tblGrid>
              <a:tr h="3657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Giving states more authority over use of federal grants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Ex: Welfare reform legislation dismantled a federal program and gave the power to the states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33" name="AutoShape 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914400" y="6477000"/>
            <a:ext cx="762000" cy="3810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934200" y="5646738"/>
            <a:ext cx="1752600" cy="830262"/>
          </a:xfrm>
          <a:prstGeom prst="rect">
            <a:avLst/>
          </a:prstGeom>
          <a:noFill/>
          <a:ln cmpd="dbl"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Federalisms</a:t>
            </a:r>
          </a:p>
          <a:p>
            <a:pPr>
              <a:defRPr/>
            </a:pPr>
            <a:r>
              <a:rPr lang="en-US" dirty="0"/>
              <a:t> 300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z="5400" smtClean="0">
                <a:solidFill>
                  <a:schemeClr val="bg1"/>
                </a:solidFill>
              </a:rPr>
              <a:t>Fiscal federalism</a:t>
            </a:r>
          </a:p>
        </p:txBody>
      </p:sp>
      <p:graphicFrame>
        <p:nvGraphicFramePr>
          <p:cNvPr id="39939" name="Group 3"/>
          <p:cNvGraphicFramePr>
            <a:graphicFrameLocks noGrp="1"/>
          </p:cNvGraphicFramePr>
          <p:nvPr>
            <p:ph idx="1"/>
          </p:nvPr>
        </p:nvGraphicFramePr>
        <p:xfrm>
          <a:off x="2286000" y="1600200"/>
          <a:ext cx="4572000" cy="3657600"/>
        </p:xfrm>
        <a:graphic>
          <a:graphicData uri="http://schemas.openxmlformats.org/drawingml/2006/table">
            <a:tbl>
              <a:tblPr/>
              <a:tblGrid>
                <a:gridCol w="4572000"/>
              </a:tblGrid>
              <a:tr h="3657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National government grant money is used to influence and fund state and local policies and programs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57" name="AutoShape 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914400" y="6477000"/>
            <a:ext cx="762000" cy="3810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934200" y="5646738"/>
            <a:ext cx="1752600" cy="830262"/>
          </a:xfrm>
          <a:prstGeom prst="rect">
            <a:avLst/>
          </a:prstGeom>
          <a:noFill/>
          <a:ln cmpd="dbl"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Federalisms 400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z="5400" smtClean="0">
                <a:solidFill>
                  <a:schemeClr val="bg1"/>
                </a:solidFill>
              </a:rPr>
              <a:t>Mandates</a:t>
            </a:r>
          </a:p>
        </p:txBody>
      </p:sp>
      <p:graphicFrame>
        <p:nvGraphicFramePr>
          <p:cNvPr id="43011" name="Group 3"/>
          <p:cNvGraphicFramePr>
            <a:graphicFrameLocks noGrp="1"/>
          </p:cNvGraphicFramePr>
          <p:nvPr>
            <p:ph idx="1"/>
          </p:nvPr>
        </p:nvGraphicFramePr>
        <p:xfrm>
          <a:off x="2286000" y="1600200"/>
          <a:ext cx="4572000" cy="3657600"/>
        </p:xfrm>
        <a:graphic>
          <a:graphicData uri="http://schemas.openxmlformats.org/drawingml/2006/table">
            <a:tbl>
              <a:tblPr/>
              <a:tblGrid>
                <a:gridCol w="4572000"/>
              </a:tblGrid>
              <a:tr h="3657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Requirements imposed by the federal government on state and local governments (sometimes </a:t>
                      </a: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unfunded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681" name="AutoShape 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914400" y="6477000"/>
            <a:ext cx="762000" cy="3810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934200" y="5646738"/>
            <a:ext cx="1752600" cy="830262"/>
          </a:xfrm>
          <a:prstGeom prst="rect">
            <a:avLst/>
          </a:prstGeom>
          <a:noFill/>
          <a:ln cmpd="dbl"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Federalisms 500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z="5400" smtClean="0">
                <a:solidFill>
                  <a:schemeClr val="bg1"/>
                </a:solidFill>
              </a:rPr>
              <a:t>Separation of powers</a:t>
            </a:r>
          </a:p>
        </p:txBody>
      </p:sp>
      <p:graphicFrame>
        <p:nvGraphicFramePr>
          <p:cNvPr id="43011" name="Group 3"/>
          <p:cNvGraphicFramePr>
            <a:graphicFrameLocks noGrp="1"/>
          </p:cNvGraphicFramePr>
          <p:nvPr>
            <p:ph idx="1"/>
          </p:nvPr>
        </p:nvGraphicFramePr>
        <p:xfrm>
          <a:off x="2286000" y="1600200"/>
          <a:ext cx="4572000" cy="3657600"/>
        </p:xfrm>
        <a:graphic>
          <a:graphicData uri="http://schemas.openxmlformats.org/drawingml/2006/table">
            <a:tbl>
              <a:tblPr/>
              <a:tblGrid>
                <a:gridCol w="4572000"/>
              </a:tblGrid>
              <a:tr h="3657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Principle that powers are divided between three independent branches of government, keeping any one branch from becoming too powerful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05" name="AutoShape 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914400" y="6477000"/>
            <a:ext cx="762000" cy="3810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934200" y="5646738"/>
            <a:ext cx="1752600" cy="1200150"/>
          </a:xfrm>
          <a:prstGeom prst="rect">
            <a:avLst/>
          </a:prstGeom>
          <a:noFill/>
          <a:ln cmpd="dbl"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Feeling “power”-</a:t>
            </a:r>
            <a:r>
              <a:rPr lang="en-US" dirty="0" err="1"/>
              <a:t>ful</a:t>
            </a:r>
            <a:r>
              <a:rPr lang="en-US" dirty="0"/>
              <a:t>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z="5400" smtClean="0">
                <a:solidFill>
                  <a:schemeClr val="bg1"/>
                </a:solidFill>
              </a:rPr>
              <a:t>Enumerated (Delegated) Powers</a:t>
            </a:r>
          </a:p>
        </p:txBody>
      </p:sp>
      <p:graphicFrame>
        <p:nvGraphicFramePr>
          <p:cNvPr id="43011" name="Group 3"/>
          <p:cNvGraphicFramePr>
            <a:graphicFrameLocks noGrp="1"/>
          </p:cNvGraphicFramePr>
          <p:nvPr>
            <p:ph idx="1"/>
          </p:nvPr>
        </p:nvGraphicFramePr>
        <p:xfrm>
          <a:off x="2286000" y="1600200"/>
          <a:ext cx="4572000" cy="4090988"/>
        </p:xfrm>
        <a:graphic>
          <a:graphicData uri="http://schemas.openxmlformats.org/drawingml/2006/table">
            <a:tbl>
              <a:tblPr/>
              <a:tblGrid>
                <a:gridCol w="4572000"/>
              </a:tblGrid>
              <a:tr h="409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Powers specifically granted to the federal government by the Constitution (Article I, Section 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Ex: Power to raise an army, print money, regulate immigration</a:t>
                      </a: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29" name="AutoShape 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914400" y="6477000"/>
            <a:ext cx="762000" cy="3810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934200" y="5646738"/>
            <a:ext cx="1752600" cy="1200150"/>
          </a:xfrm>
          <a:prstGeom prst="rect">
            <a:avLst/>
          </a:prstGeom>
          <a:noFill/>
          <a:ln cmpd="dbl"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Feeling “power”-</a:t>
            </a:r>
            <a:r>
              <a:rPr lang="en-US" dirty="0" err="1"/>
              <a:t>ful</a:t>
            </a:r>
            <a:r>
              <a:rPr lang="en-US" dirty="0"/>
              <a:t> 200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Group 2"/>
          <p:cNvGraphicFramePr>
            <a:graphicFrameLocks noGrp="1"/>
          </p:cNvGraphicFramePr>
          <p:nvPr/>
        </p:nvGraphicFramePr>
        <p:xfrm>
          <a:off x="2438400" y="1676400"/>
          <a:ext cx="4191000" cy="3505200"/>
        </p:xfrm>
        <a:graphic>
          <a:graphicData uri="http://schemas.openxmlformats.org/drawingml/2006/table">
            <a:tbl>
              <a:tblPr/>
              <a:tblGrid>
                <a:gridCol w="4191000"/>
              </a:tblGrid>
              <a:tr h="3505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Citizens vote to make decisions on public policy, directly making law themselves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Ex: Town meetings, referendums, initiative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04" name="AutoShape 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914400" y="6477000"/>
            <a:ext cx="762000" cy="3810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5400" smtClean="0">
                <a:solidFill>
                  <a:schemeClr val="bg1"/>
                </a:solidFill>
              </a:rPr>
              <a:t>Direct democracy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34200" y="5646738"/>
            <a:ext cx="1752600" cy="830262"/>
          </a:xfrm>
          <a:prstGeom prst="rect">
            <a:avLst/>
          </a:prstGeom>
          <a:noFill/>
          <a:ln cmpd="dbl"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In Theory 100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z="5400" smtClean="0">
                <a:solidFill>
                  <a:schemeClr val="bg1"/>
                </a:solidFill>
              </a:rPr>
              <a:t>Implied Powers</a:t>
            </a:r>
          </a:p>
        </p:txBody>
      </p:sp>
      <p:graphicFrame>
        <p:nvGraphicFramePr>
          <p:cNvPr id="43011" name="Group 3"/>
          <p:cNvGraphicFramePr>
            <a:graphicFrameLocks noGrp="1"/>
          </p:cNvGraphicFramePr>
          <p:nvPr>
            <p:ph idx="1"/>
          </p:nvPr>
        </p:nvGraphicFramePr>
        <p:xfrm>
          <a:off x="2286000" y="1600200"/>
          <a:ext cx="4572000" cy="4090988"/>
        </p:xfrm>
        <a:graphic>
          <a:graphicData uri="http://schemas.openxmlformats.org/drawingml/2006/table">
            <a:tbl>
              <a:tblPr/>
              <a:tblGrid>
                <a:gridCol w="4572000"/>
              </a:tblGrid>
              <a:tr h="409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Powers not specifically granted to the federal government, but “necessary and proper” to carry out listed powers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Ex: Creation of a national bank upheld in </a:t>
                      </a: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McCulloch v. Maryland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53" name="AutoShape 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914400" y="6477000"/>
            <a:ext cx="762000" cy="3810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934200" y="5646738"/>
            <a:ext cx="1752600" cy="1200150"/>
          </a:xfrm>
          <a:prstGeom prst="rect">
            <a:avLst/>
          </a:prstGeom>
          <a:noFill/>
          <a:ln cmpd="dbl"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Feeling “power”-</a:t>
            </a:r>
            <a:r>
              <a:rPr lang="en-US" dirty="0" err="1"/>
              <a:t>ful</a:t>
            </a:r>
            <a:r>
              <a:rPr lang="en-US" dirty="0"/>
              <a:t> 300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z="5400" smtClean="0">
                <a:solidFill>
                  <a:schemeClr val="bg1"/>
                </a:solidFill>
              </a:rPr>
              <a:t>Concurrent powers</a:t>
            </a:r>
          </a:p>
        </p:txBody>
      </p:sp>
      <p:graphicFrame>
        <p:nvGraphicFramePr>
          <p:cNvPr id="43011" name="Group 3"/>
          <p:cNvGraphicFramePr>
            <a:graphicFrameLocks noGrp="1"/>
          </p:cNvGraphicFramePr>
          <p:nvPr>
            <p:ph idx="1"/>
          </p:nvPr>
        </p:nvGraphicFramePr>
        <p:xfrm>
          <a:off x="2286000" y="1600200"/>
          <a:ext cx="4572000" cy="3657600"/>
        </p:xfrm>
        <a:graphic>
          <a:graphicData uri="http://schemas.openxmlformats.org/drawingml/2006/table">
            <a:tbl>
              <a:tblPr/>
              <a:tblGrid>
                <a:gridCol w="4572000"/>
              </a:tblGrid>
              <a:tr h="3657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Powers granted to both the national government and state governments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Ex: Power to levy taxes, borrow money, establish courts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77" name="AutoShape 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914400" y="6477000"/>
            <a:ext cx="762000" cy="3810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934200" y="5646738"/>
            <a:ext cx="1752600" cy="1200150"/>
          </a:xfrm>
          <a:prstGeom prst="rect">
            <a:avLst/>
          </a:prstGeom>
          <a:noFill/>
          <a:ln cmpd="dbl"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Feeling “power”-</a:t>
            </a:r>
            <a:r>
              <a:rPr lang="en-US" dirty="0" err="1"/>
              <a:t>ful</a:t>
            </a:r>
            <a:r>
              <a:rPr lang="en-US" dirty="0"/>
              <a:t> 400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z="5400" smtClean="0">
                <a:solidFill>
                  <a:schemeClr val="bg1"/>
                </a:solidFill>
              </a:rPr>
              <a:t>Reserved powers</a:t>
            </a:r>
          </a:p>
        </p:txBody>
      </p:sp>
      <p:graphicFrame>
        <p:nvGraphicFramePr>
          <p:cNvPr id="43011" name="Group 3"/>
          <p:cNvGraphicFramePr>
            <a:graphicFrameLocks noGrp="1"/>
          </p:cNvGraphicFramePr>
          <p:nvPr>
            <p:ph idx="1"/>
          </p:nvPr>
        </p:nvGraphicFramePr>
        <p:xfrm>
          <a:off x="2286000" y="1600200"/>
          <a:ext cx="4572000" cy="3657600"/>
        </p:xfrm>
        <a:graphic>
          <a:graphicData uri="http://schemas.openxmlformats.org/drawingml/2006/table">
            <a:tbl>
              <a:tblPr/>
              <a:tblGrid>
                <a:gridCol w="4572000"/>
              </a:tblGrid>
              <a:tr h="3657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Powers not specifically granted to the national government, nor denied to the states (10</a:t>
                      </a:r>
                      <a:r>
                        <a:rPr kumimoji="0" lang="en-US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Amendment)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Ex: Administer elections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01" name="AutoShape 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914400" y="6477000"/>
            <a:ext cx="762000" cy="3810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934200" y="5646738"/>
            <a:ext cx="1752600" cy="1200150"/>
          </a:xfrm>
          <a:prstGeom prst="rect">
            <a:avLst/>
          </a:prstGeom>
          <a:noFill/>
          <a:ln cmpd="dbl"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Feeling “power”-</a:t>
            </a:r>
            <a:r>
              <a:rPr lang="en-US" dirty="0" err="1"/>
              <a:t>ful</a:t>
            </a:r>
            <a:r>
              <a:rPr lang="en-US" dirty="0"/>
              <a:t> 500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z="5400" smtClean="0">
                <a:solidFill>
                  <a:schemeClr val="bg1"/>
                </a:solidFill>
              </a:rPr>
              <a:t>Legislative, Judicial, &amp; Judicial</a:t>
            </a:r>
          </a:p>
        </p:txBody>
      </p:sp>
      <p:graphicFrame>
        <p:nvGraphicFramePr>
          <p:cNvPr id="43011" name="Group 3"/>
          <p:cNvGraphicFramePr>
            <a:graphicFrameLocks noGrp="1"/>
          </p:cNvGraphicFramePr>
          <p:nvPr>
            <p:ph idx="1"/>
          </p:nvPr>
        </p:nvGraphicFramePr>
        <p:xfrm>
          <a:off x="2286000" y="1600200"/>
          <a:ext cx="4572000" cy="3657600"/>
        </p:xfrm>
        <a:graphic>
          <a:graphicData uri="http://schemas.openxmlformats.org/drawingml/2006/table">
            <a:tbl>
              <a:tblPr/>
              <a:tblGrid>
                <a:gridCol w="4572000"/>
              </a:tblGrid>
              <a:tr h="3657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The three branches of the U.S. government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25" name="AutoShape 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914400" y="6477000"/>
            <a:ext cx="762000" cy="3810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934200" y="5646738"/>
            <a:ext cx="1752600" cy="830262"/>
          </a:xfrm>
          <a:prstGeom prst="rect">
            <a:avLst/>
          </a:prstGeom>
          <a:noFill/>
          <a:ln cmpd="dbl"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/>
              <a:t>Mis</a:t>
            </a:r>
            <a:r>
              <a:rPr lang="en-US" dirty="0"/>
              <a:t>-cell-any</a:t>
            </a:r>
          </a:p>
          <a:p>
            <a:pPr>
              <a:defRPr/>
            </a:pPr>
            <a:r>
              <a:rPr lang="en-US" dirty="0"/>
              <a:t>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z="5400" smtClean="0">
                <a:solidFill>
                  <a:schemeClr val="bg1"/>
                </a:solidFill>
              </a:rPr>
              <a:t>2/3 of Congress; </a:t>
            </a:r>
            <a:br>
              <a:rPr lang="en-US" altLang="en-US" sz="5400" smtClean="0">
                <a:solidFill>
                  <a:schemeClr val="bg1"/>
                </a:solidFill>
              </a:rPr>
            </a:br>
            <a:r>
              <a:rPr lang="en-US" altLang="en-US" sz="5400" smtClean="0">
                <a:solidFill>
                  <a:schemeClr val="bg1"/>
                </a:solidFill>
              </a:rPr>
              <a:t>3/4 of states</a:t>
            </a:r>
          </a:p>
        </p:txBody>
      </p:sp>
      <p:graphicFrame>
        <p:nvGraphicFramePr>
          <p:cNvPr id="43011" name="Group 3"/>
          <p:cNvGraphicFramePr>
            <a:graphicFrameLocks noGrp="1"/>
          </p:cNvGraphicFramePr>
          <p:nvPr>
            <p:ph idx="1"/>
          </p:nvPr>
        </p:nvGraphicFramePr>
        <p:xfrm>
          <a:off x="2286000" y="1600200"/>
          <a:ext cx="4572000" cy="3657600"/>
        </p:xfrm>
        <a:graphic>
          <a:graphicData uri="http://schemas.openxmlformats.org/drawingml/2006/table">
            <a:tbl>
              <a:tblPr/>
              <a:tblGrid>
                <a:gridCol w="4572000"/>
              </a:tblGrid>
              <a:tr h="3657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Majorities – Congressional initiation AND states ratifying – needed for a  constitutional amendment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49" name="AutoShape 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914400" y="6477000"/>
            <a:ext cx="762000" cy="3810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934200" y="5646738"/>
            <a:ext cx="1752600" cy="830262"/>
          </a:xfrm>
          <a:prstGeom prst="rect">
            <a:avLst/>
          </a:prstGeom>
          <a:noFill/>
          <a:ln cmpd="dbl"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/>
              <a:t>Mis</a:t>
            </a:r>
            <a:r>
              <a:rPr lang="en-US" dirty="0"/>
              <a:t>-cell-any 200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z="5400" smtClean="0">
                <a:solidFill>
                  <a:schemeClr val="bg1"/>
                </a:solidFill>
              </a:rPr>
              <a:t>Block Grants</a:t>
            </a:r>
          </a:p>
        </p:txBody>
      </p:sp>
      <p:graphicFrame>
        <p:nvGraphicFramePr>
          <p:cNvPr id="43011" name="Group 3"/>
          <p:cNvGraphicFramePr>
            <a:graphicFrameLocks noGrp="1"/>
          </p:cNvGraphicFramePr>
          <p:nvPr>
            <p:ph idx="1"/>
          </p:nvPr>
        </p:nvGraphicFramePr>
        <p:xfrm>
          <a:off x="2286000" y="1600200"/>
          <a:ext cx="4572000" cy="3657600"/>
        </p:xfrm>
        <a:graphic>
          <a:graphicData uri="http://schemas.openxmlformats.org/drawingml/2006/table">
            <a:tbl>
              <a:tblPr/>
              <a:tblGrid>
                <a:gridCol w="4572000"/>
              </a:tblGrid>
              <a:tr h="3657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Grants given to states that can be used for a variety of programs in a broad policy area; states have considerable discretion as to how money is spent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873" name="AutoShape 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914400" y="6477000"/>
            <a:ext cx="762000" cy="3810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934200" y="5646738"/>
            <a:ext cx="1752600" cy="830262"/>
          </a:xfrm>
          <a:prstGeom prst="rect">
            <a:avLst/>
          </a:prstGeom>
          <a:noFill/>
          <a:ln cmpd="dbl"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/>
              <a:t>Mis</a:t>
            </a:r>
            <a:r>
              <a:rPr lang="en-US" dirty="0"/>
              <a:t>-cell-any 300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z="5400" smtClean="0">
                <a:solidFill>
                  <a:schemeClr val="bg1"/>
                </a:solidFill>
              </a:rPr>
              <a:t>Categorical grants</a:t>
            </a:r>
          </a:p>
        </p:txBody>
      </p:sp>
      <p:graphicFrame>
        <p:nvGraphicFramePr>
          <p:cNvPr id="43011" name="Group 3"/>
          <p:cNvGraphicFramePr>
            <a:graphicFrameLocks noGrp="1"/>
          </p:cNvGraphicFramePr>
          <p:nvPr>
            <p:ph idx="1"/>
          </p:nvPr>
        </p:nvGraphicFramePr>
        <p:xfrm>
          <a:off x="2286000" y="1600200"/>
          <a:ext cx="4572000" cy="5065774"/>
        </p:xfrm>
        <a:graphic>
          <a:graphicData uri="http://schemas.openxmlformats.org/drawingml/2006/table">
            <a:tbl>
              <a:tblPr/>
              <a:tblGrid>
                <a:gridCol w="4572000"/>
              </a:tblGrid>
              <a:tr h="5065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Grants not for a specific program, but for a specified purpose; state defines program and has some discretion as to how funds are spent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Ex: “drug prevention” funds could be used for law enforcement, education, rehab centers</a:t>
                      </a:r>
                    </a:p>
                  </a:txBody>
                  <a:tcPr marT="45719" marB="45719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897" name="AutoShape 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914400" y="6477000"/>
            <a:ext cx="762000" cy="3810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934200" y="5646738"/>
            <a:ext cx="1752600" cy="830262"/>
          </a:xfrm>
          <a:prstGeom prst="rect">
            <a:avLst/>
          </a:prstGeom>
          <a:noFill/>
          <a:ln cmpd="dbl"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/>
              <a:t>Mis</a:t>
            </a:r>
            <a:r>
              <a:rPr lang="en-US" dirty="0"/>
              <a:t>-cell-any 400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z="5400" smtClean="0">
                <a:solidFill>
                  <a:schemeClr val="bg1"/>
                </a:solidFill>
              </a:rPr>
              <a:t>Grants-in-aid</a:t>
            </a:r>
          </a:p>
        </p:txBody>
      </p:sp>
      <p:graphicFrame>
        <p:nvGraphicFramePr>
          <p:cNvPr id="43011" name="Group 3"/>
          <p:cNvGraphicFramePr>
            <a:graphicFrameLocks noGrp="1"/>
          </p:cNvGraphicFramePr>
          <p:nvPr>
            <p:ph idx="1"/>
          </p:nvPr>
        </p:nvGraphicFramePr>
        <p:xfrm>
          <a:off x="2286000" y="1600200"/>
          <a:ext cx="4572000" cy="3657600"/>
        </p:xfrm>
        <a:graphic>
          <a:graphicData uri="http://schemas.openxmlformats.org/drawingml/2006/table">
            <a:tbl>
              <a:tblPr/>
              <a:tblGrid>
                <a:gridCol w="4572000"/>
              </a:tblGrid>
              <a:tr h="3657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Money provided by the federal government for a specific project or program; state has little discretion as to how funds are spent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21" name="AutoShape 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914400" y="6477000"/>
            <a:ext cx="762000" cy="3810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934200" y="5646738"/>
            <a:ext cx="1752600" cy="830262"/>
          </a:xfrm>
          <a:prstGeom prst="rect">
            <a:avLst/>
          </a:prstGeom>
          <a:noFill/>
          <a:ln cmpd="dbl"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/>
              <a:t>Mis</a:t>
            </a:r>
            <a:r>
              <a:rPr lang="en-US" dirty="0"/>
              <a:t>-cell-any 500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7" name="Group 9"/>
          <p:cNvGraphicFramePr>
            <a:graphicFrameLocks noGrp="1"/>
          </p:cNvGraphicFramePr>
          <p:nvPr/>
        </p:nvGraphicFramePr>
        <p:xfrm>
          <a:off x="1828800" y="1447800"/>
          <a:ext cx="5105400" cy="3213100"/>
        </p:xfrm>
        <a:graphic>
          <a:graphicData uri="http://schemas.openxmlformats.org/drawingml/2006/table">
            <a:tbl>
              <a:tblPr/>
              <a:tblGrid>
                <a:gridCol w="5105400"/>
              </a:tblGrid>
              <a:tr h="3213100">
                <a:tc>
                  <a:txBody>
                    <a:bodyPr/>
                    <a:lstStyle/>
                    <a:p>
                      <a:pPr marL="457200" marR="0" lvl="0" indent="-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Why did the framers choose federalism?</a:t>
                      </a:r>
                    </a:p>
                    <a:p>
                      <a:pPr marL="457200" marR="0" lvl="0" indent="-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List two advantages of federalism.</a:t>
                      </a:r>
                    </a:p>
                    <a:p>
                      <a:pPr marL="457200" marR="0" lvl="0" indent="-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List two disadvantages of federalism.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44" name="AutoShape 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914400" y="6477000"/>
            <a:ext cx="762000" cy="3810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6934200" y="5646738"/>
            <a:ext cx="1752600" cy="830262"/>
          </a:xfrm>
          <a:prstGeom prst="rect">
            <a:avLst/>
          </a:prstGeom>
          <a:noFill/>
          <a:ln cmpd="dbl"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FINAL JEOPARDY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7" name="Group 9"/>
          <p:cNvGraphicFramePr>
            <a:graphicFrameLocks noGrp="1"/>
          </p:cNvGraphicFramePr>
          <p:nvPr/>
        </p:nvGraphicFramePr>
        <p:xfrm>
          <a:off x="685800" y="838200"/>
          <a:ext cx="7696200" cy="4889500"/>
        </p:xfrm>
        <a:graphic>
          <a:graphicData uri="http://schemas.openxmlformats.org/drawingml/2006/table">
            <a:tbl>
              <a:tblPr/>
              <a:tblGrid>
                <a:gridCol w="7696200"/>
              </a:tblGrid>
              <a:tr h="4889500">
                <a:tc>
                  <a:txBody>
                    <a:bodyPr/>
                    <a:lstStyle/>
                    <a:p>
                      <a:pPr marL="457200" marR="0" lvl="0" indent="-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Preserve state government while creating a stronger national government.</a:t>
                      </a:r>
                    </a:p>
                    <a:p>
                      <a:pPr marL="457200" marR="0" lvl="0" indent="-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Avoids concentration of power, keeps government close to people, states as “laboratories of democracy,” allows for regional differences.</a:t>
                      </a:r>
                    </a:p>
                    <a:p>
                      <a:pPr marL="457200" marR="0" lvl="0" indent="-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Complexity and duplication, conflicts of authority, inconsistency in regulations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, education, etc.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968" name="AutoShape 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914400" y="6477000"/>
            <a:ext cx="762000" cy="3810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6934200" y="5799138"/>
            <a:ext cx="1752600" cy="830262"/>
          </a:xfrm>
          <a:prstGeom prst="rect">
            <a:avLst/>
          </a:prstGeom>
          <a:noFill/>
          <a:ln cmpd="dbl"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FINAL JEOPARDY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Group 2"/>
          <p:cNvGraphicFramePr>
            <a:graphicFrameLocks noGrp="1"/>
          </p:cNvGraphicFramePr>
          <p:nvPr/>
        </p:nvGraphicFramePr>
        <p:xfrm>
          <a:off x="2438400" y="1676400"/>
          <a:ext cx="4191000" cy="3505200"/>
        </p:xfrm>
        <a:graphic>
          <a:graphicData uri="http://schemas.openxmlformats.org/drawingml/2006/table">
            <a:tbl>
              <a:tblPr/>
              <a:tblGrid>
                <a:gridCol w="4191000"/>
              </a:tblGrid>
              <a:tr h="3505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Citizens elect representatives who make laws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Ex: U.S. Congress, state legislatures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8" name="AutoShape 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914400" y="6477000"/>
            <a:ext cx="762000" cy="3810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5400" smtClean="0">
                <a:solidFill>
                  <a:schemeClr val="bg1"/>
                </a:solidFill>
              </a:rPr>
              <a:t>Representative democracy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34200" y="5646738"/>
            <a:ext cx="1752600" cy="830262"/>
          </a:xfrm>
          <a:prstGeom prst="rect">
            <a:avLst/>
          </a:prstGeom>
          <a:noFill/>
          <a:ln cmpd="dbl"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In Theory 200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Group 2"/>
          <p:cNvGraphicFramePr>
            <a:graphicFrameLocks noGrp="1"/>
          </p:cNvGraphicFramePr>
          <p:nvPr/>
        </p:nvGraphicFramePr>
        <p:xfrm>
          <a:off x="2438400" y="1676400"/>
          <a:ext cx="4191000" cy="3505200"/>
        </p:xfrm>
        <a:graphic>
          <a:graphicData uri="http://schemas.openxmlformats.org/drawingml/2006/table">
            <a:tbl>
              <a:tblPr/>
              <a:tblGrid>
                <a:gridCol w="4191000"/>
              </a:tblGrid>
              <a:tr h="3505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A small group of people, identified by wealth or political power, rule in their self-interest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52" name="AutoShape 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914400" y="6477000"/>
            <a:ext cx="762000" cy="3810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5400" smtClean="0">
                <a:solidFill>
                  <a:schemeClr val="bg1"/>
                </a:solidFill>
              </a:rPr>
              <a:t>Elite Theory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34200" y="5646738"/>
            <a:ext cx="1752600" cy="830262"/>
          </a:xfrm>
          <a:prstGeom prst="rect">
            <a:avLst/>
          </a:prstGeom>
          <a:noFill/>
          <a:ln cmpd="dbl"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In Theory 300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5400" smtClean="0">
                <a:solidFill>
                  <a:schemeClr val="bg1"/>
                </a:solidFill>
              </a:rPr>
              <a:t>Pluralism</a:t>
            </a:r>
          </a:p>
        </p:txBody>
      </p:sp>
      <p:graphicFrame>
        <p:nvGraphicFramePr>
          <p:cNvPr id="7183" name="Group 15"/>
          <p:cNvGraphicFramePr>
            <a:graphicFrameLocks noGrp="1"/>
          </p:cNvGraphicFramePr>
          <p:nvPr>
            <p:ph type="tbl" idx="1"/>
          </p:nvPr>
        </p:nvGraphicFramePr>
        <p:xfrm>
          <a:off x="2438400" y="1676400"/>
          <a:ext cx="4191000" cy="3992872"/>
        </p:xfrm>
        <a:graphic>
          <a:graphicData uri="http://schemas.openxmlformats.org/drawingml/2006/table">
            <a:tbl>
              <a:tblPr/>
              <a:tblGrid>
                <a:gridCol w="4191000"/>
              </a:tblGrid>
              <a:tr h="399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In a political culture with multiple interest groups, no one group can gain ascendency to govern, requiring bargaining and compromise among groups</a:t>
                      </a:r>
                    </a:p>
                  </a:txBody>
                  <a:tcPr marT="45716" marB="45716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77" name="AutoShape 10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914400" y="6477000"/>
            <a:ext cx="762000" cy="3810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934200" y="5646738"/>
            <a:ext cx="1752600" cy="830262"/>
          </a:xfrm>
          <a:prstGeom prst="rect">
            <a:avLst/>
          </a:prstGeom>
          <a:noFill/>
          <a:ln cmpd="dbl"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In Theory 400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Group 2"/>
          <p:cNvGraphicFramePr>
            <a:graphicFrameLocks noGrp="1"/>
          </p:cNvGraphicFramePr>
          <p:nvPr/>
        </p:nvGraphicFramePr>
        <p:xfrm>
          <a:off x="2438400" y="1676400"/>
          <a:ext cx="4191000" cy="3505200"/>
        </p:xfrm>
        <a:graphic>
          <a:graphicData uri="http://schemas.openxmlformats.org/drawingml/2006/table">
            <a:tbl>
              <a:tblPr/>
              <a:tblGrid>
                <a:gridCol w="4191000"/>
              </a:tblGrid>
              <a:tr h="3505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A situation in which interest groups block one another, creating stalemate and inaction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00" name="AutoShape 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914400" y="6477000"/>
            <a:ext cx="762000" cy="3810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5400" smtClean="0">
                <a:solidFill>
                  <a:schemeClr val="bg1"/>
                </a:solidFill>
              </a:rPr>
              <a:t>Hyperpluralism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34200" y="5646738"/>
            <a:ext cx="1752600" cy="830262"/>
          </a:xfrm>
          <a:prstGeom prst="rect">
            <a:avLst/>
          </a:prstGeom>
          <a:noFill/>
          <a:ln cmpd="dbl"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In Theory 500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Group 2"/>
          <p:cNvGraphicFramePr>
            <a:graphicFrameLocks noGrp="1"/>
          </p:cNvGraphicFramePr>
          <p:nvPr/>
        </p:nvGraphicFramePr>
        <p:xfrm>
          <a:off x="2438400" y="1676400"/>
          <a:ext cx="4191000" cy="3992872"/>
        </p:xfrm>
        <a:graphic>
          <a:graphicData uri="http://schemas.openxmlformats.org/drawingml/2006/table">
            <a:tbl>
              <a:tblPr/>
              <a:tblGrid>
                <a:gridCol w="4191000"/>
              </a:tblGrid>
              <a:tr h="399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3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concept that people are born with and entitled</a:t>
                      </a:r>
                      <a:r>
                        <a:rPr lang="en-GB" sz="32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certain rights; championed by John Locke who included life, liberty, and property ownership among these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24" name="AutoShape 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914400" y="6477000"/>
            <a:ext cx="762000" cy="3810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5400" smtClean="0">
                <a:solidFill>
                  <a:schemeClr val="bg1"/>
                </a:solidFill>
              </a:rPr>
              <a:t>Natural rights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34200" y="5646738"/>
            <a:ext cx="1752600" cy="830262"/>
          </a:xfrm>
          <a:prstGeom prst="rect">
            <a:avLst/>
          </a:prstGeom>
          <a:noFill/>
          <a:ln cmpd="dbl"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Philo-</a:t>
            </a:r>
          </a:p>
          <a:p>
            <a:pPr>
              <a:defRPr/>
            </a:pPr>
            <a:r>
              <a:rPr lang="en-US" dirty="0" err="1"/>
              <a:t>sophical</a:t>
            </a:r>
            <a:r>
              <a:rPr lang="en-US" dirty="0"/>
              <a:t> 100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Group 2"/>
          <p:cNvGraphicFramePr>
            <a:graphicFrameLocks noGrp="1"/>
          </p:cNvGraphicFramePr>
          <p:nvPr/>
        </p:nvGraphicFramePr>
        <p:xfrm>
          <a:off x="2438400" y="1676400"/>
          <a:ext cx="4191000" cy="3505200"/>
        </p:xfrm>
        <a:graphic>
          <a:graphicData uri="http://schemas.openxmlformats.org/drawingml/2006/table">
            <a:tbl>
              <a:tblPr/>
              <a:tblGrid>
                <a:gridCol w="4191000"/>
              </a:tblGrid>
              <a:tr h="3505200">
                <a:tc>
                  <a:txBody>
                    <a:bodyPr/>
                    <a:lstStyle/>
                    <a:p>
                      <a:pPr lvl="0" algn="ctr"/>
                      <a:r>
                        <a:rPr lang="en-US" sz="3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en-US" sz="32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idea that governmental authority is derived from an implicit understanding with the governed that imposes responsibilities on both parties</a:t>
                      </a:r>
                      <a:endParaRPr lang="en-US" sz="32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48" name="AutoShape 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914400" y="6477000"/>
            <a:ext cx="762000" cy="3810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5400" smtClean="0">
                <a:solidFill>
                  <a:schemeClr val="bg1"/>
                </a:solidFill>
              </a:rPr>
              <a:t>Social contract theory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34200" y="5646738"/>
            <a:ext cx="1752600" cy="830262"/>
          </a:xfrm>
          <a:prstGeom prst="rect">
            <a:avLst/>
          </a:prstGeom>
          <a:noFill/>
          <a:ln cmpd="dbl"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Philo-</a:t>
            </a:r>
            <a:r>
              <a:rPr lang="en-US" dirty="0" err="1"/>
              <a:t>sophical</a:t>
            </a:r>
            <a:r>
              <a:rPr lang="en-US" dirty="0"/>
              <a:t> 200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8F8F8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BFBFB"/>
      </a:accent3>
      <a:accent4>
        <a:srgbClr val="000000"/>
      </a:accent4>
      <a:accent5>
        <a:srgbClr val="AAE2CA"/>
      </a:accent5>
      <a:accent6>
        <a:srgbClr val="2D2DB9"/>
      </a:accent6>
      <a:hlink>
        <a:srgbClr val="F8F8F8"/>
      </a:hlink>
      <a:folHlink>
        <a:srgbClr val="33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5728</TotalTime>
  <Words>1149</Words>
  <Application>Microsoft Office PowerPoint</Application>
  <PresentationFormat>On-screen Show (4:3)</PresentationFormat>
  <Paragraphs>179</Paragraphs>
  <Slides>39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Calibri</vt:lpstr>
      <vt:lpstr>Times New Roman</vt:lpstr>
      <vt:lpstr>Default Design</vt:lpstr>
      <vt:lpstr>PowerPoint Presentation</vt:lpstr>
      <vt:lpstr>Final Jeopardy! Question Constitutional Foundations</vt:lpstr>
      <vt:lpstr>Direct democracy</vt:lpstr>
      <vt:lpstr>Representative democracy</vt:lpstr>
      <vt:lpstr>Elite Theory</vt:lpstr>
      <vt:lpstr>Pluralism</vt:lpstr>
      <vt:lpstr>Hyperpluralism</vt:lpstr>
      <vt:lpstr>Natural rights</vt:lpstr>
      <vt:lpstr>Social contract theory</vt:lpstr>
      <vt:lpstr>Limited government</vt:lpstr>
      <vt:lpstr>Popular sovereignty</vt:lpstr>
      <vt:lpstr>Checks and Balances</vt:lpstr>
      <vt:lpstr>Articles of Confederation</vt:lpstr>
      <vt:lpstr>Constitutional Convention</vt:lpstr>
      <vt:lpstr>Great (Connecticut) Compromise</vt:lpstr>
      <vt:lpstr>Ratification of the U.S. Constitution (1788)</vt:lpstr>
      <vt:lpstr>Federalists</vt:lpstr>
      <vt:lpstr>First Amendment</vt:lpstr>
      <vt:lpstr>Fourteenth Amendment</vt:lpstr>
      <vt:lpstr>Full Faith and Credit Clause</vt:lpstr>
      <vt:lpstr>Supremacy Clause</vt:lpstr>
      <vt:lpstr>Commerce Clause</vt:lpstr>
      <vt:lpstr>Dual federalism</vt:lpstr>
      <vt:lpstr>Cooperative federalism</vt:lpstr>
      <vt:lpstr>Devolution  (New Federalism)</vt:lpstr>
      <vt:lpstr>Fiscal federalism</vt:lpstr>
      <vt:lpstr>Mandates</vt:lpstr>
      <vt:lpstr>Separation of powers</vt:lpstr>
      <vt:lpstr>Enumerated (Delegated) Powers</vt:lpstr>
      <vt:lpstr>Implied Powers</vt:lpstr>
      <vt:lpstr>Concurrent powers</vt:lpstr>
      <vt:lpstr>Reserved powers</vt:lpstr>
      <vt:lpstr>Legislative, Judicial, &amp; Judicial</vt:lpstr>
      <vt:lpstr>2/3 of Congress;  3/4 of states</vt:lpstr>
      <vt:lpstr>Block Grants</vt:lpstr>
      <vt:lpstr>Categorical grants</vt:lpstr>
      <vt:lpstr>Grants-in-aid</vt:lpstr>
      <vt:lpstr>PowerPoint Presentation</vt:lpstr>
      <vt:lpstr>PowerPoint Presentation</vt:lpstr>
    </vt:vector>
  </TitlesOfParts>
  <Company>Dallas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 “American Revolution”</dc:title>
  <dc:creator>dmccorkle</dc:creator>
  <cp:lastModifiedBy>Phelan, James</cp:lastModifiedBy>
  <cp:revision>69</cp:revision>
  <dcterms:created xsi:type="dcterms:W3CDTF">2004-01-05T18:37:27Z</dcterms:created>
  <dcterms:modified xsi:type="dcterms:W3CDTF">2017-01-30T16:05:58Z</dcterms:modified>
</cp:coreProperties>
</file>