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301" r:id="rId2"/>
    <p:sldId id="302" r:id="rId3"/>
    <p:sldId id="300" r:id="rId4"/>
    <p:sldId id="303" r:id="rId5"/>
    <p:sldId id="304" r:id="rId6"/>
    <p:sldId id="305" r:id="rId7"/>
    <p:sldId id="306" r:id="rId8"/>
    <p:sldId id="307" r:id="rId9"/>
    <p:sldId id="308" r:id="rId10"/>
    <p:sldId id="309" r:id="rId11"/>
    <p:sldId id="310"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4" autoAdjust="0"/>
  </p:normalViewPr>
  <p:slideViewPr>
    <p:cSldViewPr>
      <p:cViewPr varScale="1">
        <p:scale>
          <a:sx n="67" d="100"/>
          <a:sy n="67" d="100"/>
        </p:scale>
        <p:origin x="600" y="7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620" y="118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2AF7336-11F8-4F8B-A7A2-44A5725098BE}" type="datetimeFigureOut">
              <a:rPr lang="en-US" smtClean="0"/>
              <a:t>7/16/2019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01E5B27-4F7A-4757-93F8-7C627476A50A}" type="slidenum">
              <a:rPr lang="en-US" smtClean="0"/>
              <a:t>‹#›</a:t>
            </a:fld>
            <a:endParaRPr lang="en-US"/>
          </a:p>
        </p:txBody>
      </p:sp>
    </p:spTree>
    <p:extLst>
      <p:ext uri="{BB962C8B-B14F-4D97-AF65-F5344CB8AC3E}">
        <p14:creationId xmlns:p14="http://schemas.microsoft.com/office/powerpoint/2010/main" val="1694494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4E99F20-E8CE-4368-A8AE-C7C389E0B789}" type="datetimeFigureOut">
              <a:rPr lang="en-US" smtClean="0"/>
              <a:t>7/16/2019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A60029-694B-4343-B33B-1127069C47B6}" type="slidenum">
              <a:rPr lang="en-US" smtClean="0"/>
              <a:t>‹#›</a:t>
            </a:fld>
            <a:endParaRPr lang="en-US"/>
          </a:p>
        </p:txBody>
      </p:sp>
    </p:spTree>
    <p:extLst>
      <p:ext uri="{BB962C8B-B14F-4D97-AF65-F5344CB8AC3E}">
        <p14:creationId xmlns:p14="http://schemas.microsoft.com/office/powerpoint/2010/main" val="208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a:t>
            </a:fld>
            <a:endParaRPr lang="en-US"/>
          </a:p>
        </p:txBody>
      </p:sp>
    </p:spTree>
    <p:extLst>
      <p:ext uri="{BB962C8B-B14F-4D97-AF65-F5344CB8AC3E}">
        <p14:creationId xmlns:p14="http://schemas.microsoft.com/office/powerpoint/2010/main" val="1554488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10</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11</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Unlike Jews, Christians, and often, Zoroastrians, as well, the Baha'i are not considered People of the Book by Muslims and thus they aren't in the "protected category." The Baha'i in fact are considered Islamic heretics in Iran. Iran, also says the Baha'i are agents of the "notorious" Zionists. They point to the fact that their faith is today headquartered in Haifa and has pretty good relations with the Israelis, so there. There is also the troublesome fact that the Baha'i have no priests and place "the responsibility for spiritual interpretation entirely in the hands of individuals." </a:t>
            </a:r>
            <a:r>
              <a:rPr lang="en-US" sz="1200" i="0" kern="1200" dirty="0" err="1" smtClean="0">
                <a:solidFill>
                  <a:schemeClr val="tx1"/>
                </a:solidFill>
                <a:effectLst/>
                <a:latin typeface="+mn-lt"/>
                <a:ea typeface="+mn-ea"/>
                <a:cs typeface="+mn-cs"/>
              </a:rPr>
              <a:t>Ooops</a:t>
            </a:r>
            <a:r>
              <a:rPr lang="en-US" sz="1200" i="0" kern="1200" dirty="0" smtClean="0">
                <a:solidFill>
                  <a:schemeClr val="tx1"/>
                </a:solidFill>
                <a:effectLst/>
                <a:latin typeface="+mn-lt"/>
                <a:ea typeface="+mn-ea"/>
                <a:cs typeface="+mn-cs"/>
              </a:rPr>
              <a:t>, this doesn't fit in real well with a State run by Mullahs and the like...whose "responsibility" is apparently to tell everyone else how to live and what to believe.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A report released in March by the Baha'i International Community documented hundreds of incidents of torture, assault, arson, vandalism, abuse of schoolchildren, etc. against Baha'i since 2005 in Iran.</a:t>
            </a:r>
          </a:p>
          <a:p>
            <a:r>
              <a:rPr lang="en-US" sz="1200" i="0" kern="1200" dirty="0" smtClean="0">
                <a:solidFill>
                  <a:schemeClr val="tx1"/>
                </a:solidFill>
                <a:effectLst/>
                <a:latin typeface="+mn-lt"/>
                <a:ea typeface="+mn-ea"/>
                <a:cs typeface="+mn-cs"/>
              </a:rPr>
              <a:t>Source:  http://oreaddaily.blogspot.com/2013/05/iran-free-bahai-seven-now.html </a:t>
            </a:r>
          </a:p>
          <a:p>
            <a:endParaRPr lang="en-US" sz="120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2</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3</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4</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5</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6</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7</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8</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9</a:t>
            </a:fld>
            <a:endParaRPr lang="en-US"/>
          </a:p>
        </p:txBody>
      </p:sp>
    </p:spTree>
    <p:extLst>
      <p:ext uri="{BB962C8B-B14F-4D97-AF65-F5344CB8AC3E}">
        <p14:creationId xmlns:p14="http://schemas.microsoft.com/office/powerpoint/2010/main" val="43156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F8B829-D395-4259-9DFB-68B08025CFF0}" type="datetimeFigureOut">
              <a:rPr lang="en-US" smtClean="0"/>
              <a:t>7/16/2019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9C029A9-F959-467B-B70E-DC67773EFC7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9F8B829-D395-4259-9DFB-68B08025CFF0}" type="datetimeFigureOut">
              <a:rPr lang="en-US" smtClean="0"/>
              <a:t>7/16/2019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9C029A9-F959-467B-B70E-DC67773EFC7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8B829-D395-4259-9DFB-68B08025CFF0}"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F8B829-D395-4259-9DFB-68B08025CFF0}" type="datetimeFigureOut">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29A9-F959-467B-B70E-DC67773EFC7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F8B829-D395-4259-9DFB-68B08025CFF0}" type="datetimeFigureOut">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29A9-F959-467B-B70E-DC67773EFC7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8B829-D395-4259-9DFB-68B08025CFF0}" type="datetimeFigureOut">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29A9-F959-467B-B70E-DC67773EFC7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9F8B829-D395-4259-9DFB-68B08025CFF0}" type="datetimeFigureOut">
              <a:rPr lang="en-US" smtClean="0"/>
              <a:t>7/16/2019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9C029A9-F959-467B-B70E-DC67773EFC7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6600" dirty="0" smtClean="0">
                <a:solidFill>
                  <a:srgbClr val="00CC00"/>
                </a:solidFill>
                <a:effectLst>
                  <a:outerShdw blurRad="38100" dist="38100" dir="2700000" algn="tl">
                    <a:srgbClr val="000000"/>
                  </a:outerShdw>
                </a:effectLst>
                <a:latin typeface="Tw Cen MT Condensed Extra Bold" pitchFamily="34" charset="0"/>
              </a:rPr>
              <a:t>IRAN</a:t>
            </a:r>
            <a:r>
              <a:rPr lang="en-US" sz="6600" dirty="0">
                <a:solidFill>
                  <a:srgbClr val="FF0000"/>
                </a:solidFill>
                <a:effectLst>
                  <a:outerShdw blurRad="38100" dist="38100" dir="2700000" algn="tl">
                    <a:srgbClr val="000000"/>
                  </a:outerShdw>
                </a:effectLst>
                <a:latin typeface="Tw Cen MT Condensed Extra Bold" pitchFamily="34" charset="0"/>
              </a:rPr>
              <a:t/>
            </a:r>
            <a:br>
              <a:rPr lang="en-US" sz="6600" dirty="0">
                <a:solidFill>
                  <a:srgbClr val="FF0000"/>
                </a:solidFill>
                <a:effectLst>
                  <a:outerShdw blurRad="38100" dist="38100" dir="2700000" algn="tl">
                    <a:srgbClr val="000000"/>
                  </a:outerShdw>
                </a:effectLst>
                <a:latin typeface="Tw Cen MT Condensed Extra Bold" pitchFamily="34" charset="0"/>
              </a:rPr>
            </a:br>
            <a:endParaRPr lang="en-US" sz="6600" dirty="0">
              <a:solidFill>
                <a:srgbClr val="FF0000"/>
              </a:solidFill>
            </a:endParaRPr>
          </a:p>
        </p:txBody>
      </p:sp>
      <p:sp>
        <p:nvSpPr>
          <p:cNvPr id="8" name="Subtitle 7"/>
          <p:cNvSpPr>
            <a:spLocks noGrp="1"/>
          </p:cNvSpPr>
          <p:nvPr>
            <p:ph type="subTitle" idx="1"/>
          </p:nvPr>
        </p:nvSpPr>
        <p:spPr>
          <a:xfrm>
            <a:off x="533400" y="5124450"/>
            <a:ext cx="7543800" cy="590550"/>
          </a:xfrm>
        </p:spPr>
        <p:txBody>
          <a:bodyPr>
            <a:normAutofit fontScale="70000" lnSpcReduction="20000"/>
          </a:bodyPr>
          <a:lstStyle/>
          <a:p>
            <a:r>
              <a:rPr lang="en-US" sz="2400" dirty="0" smtClean="0">
                <a:solidFill>
                  <a:srgbClr val="FF0000"/>
                </a:solidFill>
                <a:effectLst>
                  <a:outerShdw blurRad="38100" dist="38100" dir="2700000" algn="tl">
                    <a:srgbClr val="000000"/>
                  </a:outerShdw>
                </a:effectLst>
                <a:latin typeface="Segoe Print" pitchFamily="2" charset="0"/>
              </a:rPr>
              <a:t>Part 3:</a:t>
            </a:r>
          </a:p>
          <a:p>
            <a:r>
              <a:rPr lang="en-US" sz="2400" dirty="0" smtClean="0">
                <a:solidFill>
                  <a:srgbClr val="FF0000"/>
                </a:solidFill>
                <a:effectLst>
                  <a:outerShdw blurRad="38100" dist="38100" dir="2700000" algn="tl">
                    <a:srgbClr val="000000"/>
                  </a:outerShdw>
                </a:effectLst>
                <a:latin typeface="Segoe Print" pitchFamily="2" charset="0"/>
              </a:rPr>
              <a:t>Citizens, Society, &amp; the State</a:t>
            </a:r>
            <a:endParaRPr lang="en-US" sz="2400" dirty="0">
              <a:solidFill>
                <a:srgbClr val="FF0000"/>
              </a:solidFill>
              <a:latin typeface="Segoe Print" pitchFamily="2" charset="0"/>
            </a:endParaRPr>
          </a:p>
          <a:p>
            <a:endParaRPr lang="en-US" dirty="0"/>
          </a:p>
        </p:txBody>
      </p:sp>
      <p:pic>
        <p:nvPicPr>
          <p:cNvPr id="1030" name="Picture 6" descr="http://rack.1.mshcdn.com/media/ZgkyMDEzLzAyLzA3L2I5L2lyYW5mbGFnLjhjN2I5LmpwZwpwCXRodW1iCTk1MHg1MzQjCmUJanBn/d2e4c280/84c/iran-fla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81000"/>
            <a:ext cx="5291951" cy="297180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026" name="Picture 2" descr="http://img.timeinc.net/time/photoessays/2009/iran_protests/iran_protests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233" y="381000"/>
            <a:ext cx="4494478" cy="297180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525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Women &amp; the Political System</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219200"/>
            <a:ext cx="8153400" cy="4953000"/>
          </a:xfrm>
        </p:spPr>
        <p:txBody>
          <a:bodyPr>
            <a:normAutofit lnSpcReduction="10000"/>
          </a:bodyPr>
          <a:lstStyle/>
          <a:p>
            <a:r>
              <a:rPr lang="en-US" dirty="0"/>
              <a:t>Granted the right to vote in 1963</a:t>
            </a:r>
          </a:p>
          <a:p>
            <a:r>
              <a:rPr lang="en-US" dirty="0"/>
              <a:t>First admitted into Iranian universities in 1937</a:t>
            </a:r>
          </a:p>
          <a:p>
            <a:pPr lvl="1"/>
            <a:r>
              <a:rPr lang="en-US" dirty="0"/>
              <a:t>Now account for over half of Iran's university students </a:t>
            </a:r>
            <a:endParaRPr lang="en-US" dirty="0" smtClean="0"/>
          </a:p>
          <a:p>
            <a:r>
              <a:rPr lang="en-US" dirty="0"/>
              <a:t>Women can run for seats in </a:t>
            </a:r>
            <a:r>
              <a:rPr lang="en-US" dirty="0" err="1" smtClean="0"/>
              <a:t>Majles</a:t>
            </a:r>
            <a:r>
              <a:rPr lang="en-US" dirty="0" smtClean="0"/>
              <a:t> (about 3%), </a:t>
            </a:r>
            <a:r>
              <a:rPr lang="en-US" dirty="0"/>
              <a:t>but are constitutionally barred for the presidency</a:t>
            </a:r>
          </a:p>
          <a:p>
            <a:pPr lvl="1"/>
            <a:r>
              <a:rPr lang="en-US" dirty="0"/>
              <a:t>The constitution states that “the president will be elected from religious-political men, or "</a:t>
            </a:r>
            <a:r>
              <a:rPr lang="en-US" dirty="0" err="1"/>
              <a:t>rijal</a:t>
            </a:r>
            <a:r>
              <a:rPr lang="en-US" dirty="0"/>
              <a:t>," a plural for man in Arabic” </a:t>
            </a:r>
          </a:p>
          <a:p>
            <a:r>
              <a:rPr lang="en-US" dirty="0"/>
              <a:t>Well represented in some areas: doctors and government employees</a:t>
            </a:r>
          </a:p>
          <a:p>
            <a:r>
              <a:rPr lang="en-US" dirty="0" smtClean="0"/>
              <a:t>But very </a:t>
            </a:r>
            <a:r>
              <a:rPr lang="en-US" dirty="0"/>
              <a:t>difficult to get hired – represent 33% of labor force</a:t>
            </a:r>
          </a:p>
          <a:p>
            <a:endParaRPr lang="en-US" dirty="0"/>
          </a:p>
        </p:txBody>
      </p:sp>
    </p:spTree>
    <p:extLst>
      <p:ext uri="{BB962C8B-B14F-4D97-AF65-F5344CB8AC3E}">
        <p14:creationId xmlns:p14="http://schemas.microsoft.com/office/powerpoint/2010/main" val="384248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Women &amp; the Political System</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219200"/>
            <a:ext cx="8153400" cy="4953000"/>
          </a:xfrm>
        </p:spPr>
        <p:txBody>
          <a:bodyPr>
            <a:normAutofit fontScale="85000" lnSpcReduction="20000"/>
          </a:bodyPr>
          <a:lstStyle/>
          <a:p>
            <a:r>
              <a:rPr lang="en-US" dirty="0" smtClean="0"/>
              <a:t>The Islamic Republic calls its policy toward women </a:t>
            </a:r>
            <a:r>
              <a:rPr lang="en-US" b="1" dirty="0" smtClean="0"/>
              <a:t>“equality-with-difference”</a:t>
            </a:r>
          </a:p>
          <a:p>
            <a:r>
              <a:rPr lang="en-US" dirty="0" smtClean="0"/>
              <a:t>Means divorce and custody laws follow Islamic standards that favor males</a:t>
            </a:r>
          </a:p>
          <a:p>
            <a:r>
              <a:rPr lang="en-US" dirty="0" smtClean="0"/>
              <a:t>Women must wear scarves and long coats in public</a:t>
            </a:r>
          </a:p>
          <a:p>
            <a:pPr lvl="1"/>
            <a:r>
              <a:rPr lang="en-US" dirty="0"/>
              <a:t>Must wear </a:t>
            </a:r>
            <a:r>
              <a:rPr lang="en-US" dirty="0" smtClean="0"/>
              <a:t>hijab; “</a:t>
            </a:r>
            <a:r>
              <a:rPr lang="en-US" dirty="0"/>
              <a:t>bad hijab” is the exposure of any body part except for the hands or </a:t>
            </a:r>
            <a:r>
              <a:rPr lang="en-US" dirty="0" smtClean="0"/>
              <a:t>face; Punishable </a:t>
            </a:r>
            <a:r>
              <a:rPr lang="en-US" dirty="0"/>
              <a:t>by either 70 lashes or 60 days in prison </a:t>
            </a:r>
          </a:p>
          <a:p>
            <a:r>
              <a:rPr lang="en-US" dirty="0" smtClean="0"/>
              <a:t>Women cannot leave the                                                        country without the consent of                                                       male relatives</a:t>
            </a:r>
          </a:p>
          <a:p>
            <a:r>
              <a:rPr lang="en-US" dirty="0" smtClean="0"/>
              <a:t>Occasional stoning of women for                                                   adultery has taken place, though gov’t                                                     recently issued a ban on them</a:t>
            </a:r>
          </a:p>
          <a:p>
            <a:r>
              <a:rPr lang="en-US" dirty="0"/>
              <a:t>Ban on public discussion of </a:t>
            </a:r>
            <a:r>
              <a:rPr lang="en-US" dirty="0" smtClean="0"/>
              <a:t>women’s                                                         </a:t>
            </a:r>
            <a:r>
              <a:rPr lang="en-US" dirty="0"/>
              <a:t>issues in a way that </a:t>
            </a:r>
            <a:r>
              <a:rPr lang="en-US" dirty="0" smtClean="0"/>
              <a:t>contradicts                                                    </a:t>
            </a:r>
            <a:r>
              <a:rPr lang="en-US" dirty="0"/>
              <a:t>Islamic law</a:t>
            </a:r>
          </a:p>
          <a:p>
            <a:endParaRPr lang="en-US" dirty="0"/>
          </a:p>
        </p:txBody>
      </p:sp>
      <p:pic>
        <p:nvPicPr>
          <p:cNvPr id="1026" name="Picture 2" descr="http://womenfound.files.wordpress.com/2010/11/iranian-women-d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5096" y="3429000"/>
            <a:ext cx="3690784" cy="272415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35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CC00"/>
                </a:solidFill>
                <a:latin typeface="Segoe Print" pitchFamily="2" charset="0"/>
              </a:rPr>
              <a:t>Cleavages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088923"/>
            <a:ext cx="8153400" cy="5678129"/>
          </a:xfrm>
        </p:spPr>
        <p:txBody>
          <a:bodyPr>
            <a:normAutofit/>
          </a:bodyPr>
          <a:lstStyle/>
          <a:p>
            <a:r>
              <a:rPr lang="en-US" dirty="0" smtClean="0"/>
              <a:t>Religion</a:t>
            </a:r>
          </a:p>
          <a:p>
            <a:pPr lvl="1"/>
            <a:r>
              <a:rPr lang="en-US" dirty="0" smtClean="0"/>
              <a:t>90% are Shia Muslim</a:t>
            </a:r>
          </a:p>
          <a:p>
            <a:pPr lvl="1"/>
            <a:r>
              <a:rPr lang="en-US" dirty="0" smtClean="0"/>
              <a:t>10% are Sunni Muslim</a:t>
            </a:r>
          </a:p>
          <a:p>
            <a:pPr lvl="1"/>
            <a:r>
              <a:rPr lang="en-US" dirty="0" smtClean="0"/>
              <a:t>1% = Jews, Christians, Zoroastrian,  </a:t>
            </a:r>
            <a:r>
              <a:rPr lang="en-US" dirty="0" err="1" smtClean="0"/>
              <a:t>Ba’hai</a:t>
            </a:r>
            <a:r>
              <a:rPr lang="en-US" dirty="0" smtClean="0"/>
              <a:t> </a:t>
            </a:r>
          </a:p>
          <a:p>
            <a:pPr lvl="1"/>
            <a:r>
              <a:rPr lang="en-US" dirty="0" smtClean="0"/>
              <a:t>Although the constitution recognizes religious minorities (not Sunnis) and protects their rights, many fled the country since the founding of the Islamic Republic in 1979</a:t>
            </a:r>
          </a:p>
          <a:p>
            <a:r>
              <a:rPr lang="en-US" dirty="0" smtClean="0"/>
              <a:t>The </a:t>
            </a:r>
            <a:r>
              <a:rPr lang="en-US" dirty="0" err="1" smtClean="0"/>
              <a:t>Ba’hai</a:t>
            </a:r>
            <a:r>
              <a:rPr lang="en-US" dirty="0" smtClean="0"/>
              <a:t> faith has suffered persecution</a:t>
            </a:r>
          </a:p>
          <a:p>
            <a:pPr lvl="1"/>
            <a:r>
              <a:rPr lang="en-US" dirty="0" smtClean="0"/>
              <a:t>Seen as an unholy offshoot of Islam</a:t>
            </a:r>
          </a:p>
          <a:p>
            <a:pPr lvl="1"/>
            <a:r>
              <a:rPr lang="en-US" dirty="0" smtClean="0"/>
              <a:t>Leaders have been executed, imprisoned, tortured</a:t>
            </a:r>
          </a:p>
          <a:p>
            <a:pPr lvl="1"/>
            <a:r>
              <a:rPr lang="en-US" dirty="0" smtClean="0"/>
              <a:t>Their schools have been closed and their community property taken by the state</a:t>
            </a:r>
            <a:endParaRPr lang="en-US" dirty="0"/>
          </a:p>
        </p:txBody>
      </p:sp>
      <p:pic>
        <p:nvPicPr>
          <p:cNvPr id="1026" name="Picture 2" descr="http://www.designthefaith.com/wp-content/uploads/2010/01/freeyar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34461"/>
            <a:ext cx="3258548" cy="2168769"/>
          </a:xfrm>
          <a:prstGeom prst="rect">
            <a:avLst/>
          </a:prstGeom>
          <a:noFill/>
          <a:ln w="28575">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47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Cleavages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088923"/>
            <a:ext cx="8153400" cy="5678129"/>
          </a:xfrm>
        </p:spPr>
        <p:txBody>
          <a:bodyPr>
            <a:normAutofit/>
          </a:bodyPr>
          <a:lstStyle/>
          <a:p>
            <a:r>
              <a:rPr lang="en-US" dirty="0" smtClean="0"/>
              <a:t>Ethnicity</a:t>
            </a:r>
          </a:p>
          <a:p>
            <a:pPr lvl="1"/>
            <a:r>
              <a:rPr lang="en-US" dirty="0" smtClean="0"/>
              <a:t>51% Persian</a:t>
            </a:r>
          </a:p>
          <a:p>
            <a:pPr lvl="1"/>
            <a:r>
              <a:rPr lang="en-US" dirty="0" smtClean="0"/>
              <a:t>24% Azeri</a:t>
            </a:r>
          </a:p>
          <a:p>
            <a:pPr lvl="1"/>
            <a:r>
              <a:rPr lang="en-US" dirty="0" smtClean="0"/>
              <a:t>8% </a:t>
            </a:r>
            <a:r>
              <a:rPr lang="en-US" dirty="0" err="1" smtClean="0"/>
              <a:t>Gilaki</a:t>
            </a:r>
            <a:r>
              <a:rPr lang="en-US" dirty="0" smtClean="0"/>
              <a:t> and Mazandarani</a:t>
            </a:r>
          </a:p>
          <a:p>
            <a:pPr lvl="1"/>
            <a:r>
              <a:rPr lang="en-US" dirty="0" smtClean="0"/>
              <a:t>7% Kurds;  3% </a:t>
            </a:r>
            <a:r>
              <a:rPr lang="en-US" dirty="0" err="1" smtClean="0"/>
              <a:t>Arabi</a:t>
            </a:r>
            <a:endParaRPr lang="en-US" dirty="0" smtClean="0"/>
          </a:p>
          <a:p>
            <a:r>
              <a:rPr lang="en-US" dirty="0" err="1" smtClean="0"/>
              <a:t>Azeris</a:t>
            </a:r>
            <a:r>
              <a:rPr lang="en-US" dirty="0" smtClean="0"/>
              <a:t> live in NW close to Azerbaijan</a:t>
            </a:r>
          </a:p>
          <a:p>
            <a:pPr lvl="1"/>
            <a:r>
              <a:rPr lang="en-US" dirty="0" smtClean="0"/>
              <a:t>Iran worries </a:t>
            </a:r>
            <a:r>
              <a:rPr lang="en-US" dirty="0" err="1" smtClean="0"/>
              <a:t>Azeris</a:t>
            </a:r>
            <a:r>
              <a:rPr lang="en-US" dirty="0" smtClean="0"/>
              <a:t> will want to form larger state by taking away territory from Iran</a:t>
            </a:r>
          </a:p>
          <a:p>
            <a:pPr lvl="1"/>
            <a:r>
              <a:rPr lang="en-US" dirty="0" err="1" smtClean="0"/>
              <a:t>Azeris</a:t>
            </a:r>
            <a:r>
              <a:rPr lang="en-US" dirty="0" smtClean="0"/>
              <a:t> do not speak Persian, BUT are strongly Shiite;  (Supreme Leader is Azeri)</a:t>
            </a:r>
          </a:p>
          <a:p>
            <a:pPr lvl="1"/>
            <a:r>
              <a:rPr lang="en-US" dirty="0" smtClean="0"/>
              <a:t>Coinciding or Cross-Cutting?</a:t>
            </a:r>
          </a:p>
          <a:p>
            <a:r>
              <a:rPr lang="en-US" dirty="0" smtClean="0"/>
              <a:t>Kurds &amp; Arabs tend to be Sunni Muslim</a:t>
            </a:r>
          </a:p>
          <a:p>
            <a:pPr lvl="1"/>
            <a:r>
              <a:rPr lang="en-US" dirty="0" smtClean="0"/>
              <a:t>Coinciding or Cross-Cutting?</a:t>
            </a:r>
          </a:p>
          <a:p>
            <a:endParaRPr lang="en-US" dirty="0" smtClean="0"/>
          </a:p>
        </p:txBody>
      </p:sp>
      <p:pic>
        <p:nvPicPr>
          <p:cNvPr id="2050" name="Picture 2" descr="https://wondersofpakistan.files.wordpress.com/2010/02/iran-ethnic-ma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0"/>
            <a:ext cx="4038600" cy="3250382"/>
          </a:xfrm>
          <a:prstGeom prst="rect">
            <a:avLst/>
          </a:prstGeom>
          <a:noFill/>
          <a:ln w="28575">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42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Cleavages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smtClean="0"/>
              <a:t>Social Class</a:t>
            </a:r>
          </a:p>
          <a:p>
            <a:pPr lvl="1"/>
            <a:r>
              <a:rPr lang="en-US" dirty="0" smtClean="0"/>
              <a:t>Peasantry and lower middle class are sources of support for the regime</a:t>
            </a:r>
          </a:p>
          <a:p>
            <a:pPr lvl="1"/>
            <a:r>
              <a:rPr lang="en-US" dirty="0" smtClean="0"/>
              <a:t>Partly b/c they have benefitted from the government’s special programs that have provided them with electricity &amp; paved roads</a:t>
            </a:r>
          </a:p>
          <a:p>
            <a:r>
              <a:rPr lang="en-US" dirty="0" smtClean="0"/>
              <a:t>Middle and upper-middle class are largely secularized</a:t>
            </a:r>
          </a:p>
          <a:p>
            <a:pPr lvl="1"/>
            <a:r>
              <a:rPr lang="en-US" dirty="0" smtClean="0"/>
              <a:t>Tend to be critical of clerics and their control of society</a:t>
            </a:r>
          </a:p>
          <a:p>
            <a:pPr lvl="1"/>
            <a:r>
              <a:rPr lang="en-US" dirty="0" smtClean="0"/>
              <a:t>Reinforced by the fact that many middle class people have not fared well economically since founding of Republic</a:t>
            </a:r>
          </a:p>
        </p:txBody>
      </p:sp>
    </p:spTree>
    <p:extLst>
      <p:ext uri="{BB962C8B-B14F-4D97-AF65-F5344CB8AC3E}">
        <p14:creationId xmlns:p14="http://schemas.microsoft.com/office/powerpoint/2010/main" val="378377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Cleavages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smtClean="0"/>
              <a:t>Reformers v. Conservatives</a:t>
            </a:r>
          </a:p>
          <a:p>
            <a:r>
              <a:rPr lang="en-US" u="sng" dirty="0" smtClean="0"/>
              <a:t>Conservatives:</a:t>
            </a:r>
          </a:p>
          <a:p>
            <a:pPr lvl="1"/>
            <a:r>
              <a:rPr lang="en-US" dirty="0" smtClean="0"/>
              <a:t>Want to keep the regime under control of clerics/sharia law </a:t>
            </a:r>
          </a:p>
          <a:p>
            <a:endParaRPr lang="en-US" u="sng" dirty="0" smtClean="0"/>
          </a:p>
          <a:p>
            <a:r>
              <a:rPr lang="en-US" u="sng" dirty="0" smtClean="0"/>
              <a:t>Reformers:</a:t>
            </a:r>
          </a:p>
          <a:p>
            <a:pPr lvl="1"/>
            <a:r>
              <a:rPr lang="en-US" dirty="0" smtClean="0"/>
              <a:t>Want to see more secularization and democracy</a:t>
            </a:r>
          </a:p>
          <a:p>
            <a:pPr lvl="1"/>
            <a:r>
              <a:rPr lang="en-US" dirty="0" smtClean="0"/>
              <a:t>Most reformers do NOT want to do away with basic principles of an Islamic state; but vary on how much and where secularization &amp; democracy should be infused into system</a:t>
            </a:r>
          </a:p>
        </p:txBody>
      </p:sp>
    </p:spTree>
    <p:extLst>
      <p:ext uri="{BB962C8B-B14F-4D97-AF65-F5344CB8AC3E}">
        <p14:creationId xmlns:p14="http://schemas.microsoft.com/office/powerpoint/2010/main" val="109439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Cleavages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088923"/>
            <a:ext cx="8153400" cy="5083277"/>
          </a:xfrm>
        </p:spPr>
        <p:txBody>
          <a:bodyPr>
            <a:normAutofit/>
          </a:bodyPr>
          <a:lstStyle/>
          <a:p>
            <a:r>
              <a:rPr lang="en-US" dirty="0" smtClean="0"/>
              <a:t>Pragmatic Conservatives v. Radical Clerics</a:t>
            </a:r>
          </a:p>
          <a:p>
            <a:pPr marL="0" indent="0">
              <a:buNone/>
            </a:pPr>
            <a:endParaRPr lang="en-US" dirty="0" smtClean="0"/>
          </a:p>
          <a:p>
            <a:r>
              <a:rPr lang="en-US" u="sng" dirty="0" smtClean="0"/>
              <a:t>Pragmatic Conservatives:</a:t>
            </a:r>
          </a:p>
          <a:p>
            <a:pPr lvl="1"/>
            <a:r>
              <a:rPr lang="en-US" dirty="0" smtClean="0"/>
              <a:t>Clergy that favor liberal economic policies that encourage free markets</a:t>
            </a:r>
          </a:p>
          <a:p>
            <a:endParaRPr lang="en-US" u="sng" dirty="0" smtClean="0"/>
          </a:p>
          <a:p>
            <a:r>
              <a:rPr lang="en-US" u="sng" dirty="0" smtClean="0"/>
              <a:t>Radical Clerics:</a:t>
            </a:r>
          </a:p>
          <a:p>
            <a:pPr lvl="1"/>
            <a:r>
              <a:rPr lang="en-US" dirty="0" smtClean="0"/>
              <a:t>Call for measures to enhance social justice, </a:t>
            </a:r>
            <a:r>
              <a:rPr lang="en-US" dirty="0" err="1" smtClean="0"/>
              <a:t>esp</a:t>
            </a:r>
            <a:r>
              <a:rPr lang="en-US" dirty="0" smtClean="0"/>
              <a:t> in terms of providing welfare benefits in Iran’s poor</a:t>
            </a:r>
          </a:p>
        </p:txBody>
      </p:sp>
    </p:spTree>
    <p:extLst>
      <p:ext uri="{BB962C8B-B14F-4D97-AF65-F5344CB8AC3E}">
        <p14:creationId xmlns:p14="http://schemas.microsoft.com/office/powerpoint/2010/main" val="47739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Civil Society</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219200"/>
            <a:ext cx="8153400" cy="4953000"/>
          </a:xfrm>
        </p:spPr>
        <p:txBody>
          <a:bodyPr>
            <a:normAutofit/>
          </a:bodyPr>
          <a:lstStyle/>
          <a:p>
            <a:r>
              <a:rPr lang="en-US" dirty="0" smtClean="0"/>
              <a:t>Suppressed under Pahlavi shahs and still under Republic</a:t>
            </a:r>
          </a:p>
          <a:p>
            <a:r>
              <a:rPr lang="en-US" dirty="0" smtClean="0"/>
              <a:t>Under presidency of </a:t>
            </a:r>
            <a:r>
              <a:rPr lang="en-US" u="sng" dirty="0" smtClean="0"/>
              <a:t>Khatami</a:t>
            </a:r>
            <a:r>
              <a:rPr lang="en-US" dirty="0" smtClean="0"/>
              <a:t>, Iranians experienced some loosening of freedom of speech and press, but didn’t last long</a:t>
            </a:r>
          </a:p>
          <a:p>
            <a:r>
              <a:rPr lang="en-US" dirty="0" smtClean="0"/>
              <a:t>Under </a:t>
            </a:r>
            <a:r>
              <a:rPr lang="en-US" u="sng" dirty="0" smtClean="0"/>
              <a:t>Ahmadinejad</a:t>
            </a:r>
            <a:r>
              <a:rPr lang="en-US" dirty="0" smtClean="0"/>
              <a:t>, gov’t closed down newspapers, banned/censored books &amp; websites and did no tolerate peaceful demonstrations and protests</a:t>
            </a:r>
          </a:p>
          <a:p>
            <a:r>
              <a:rPr lang="en-US" dirty="0" smtClean="0"/>
              <a:t>Currently, some indication of minimal civil society may be found among Iran’s growing number of young people</a:t>
            </a:r>
          </a:p>
          <a:p>
            <a:pPr lvl="1"/>
            <a:r>
              <a:rPr lang="en-US" dirty="0" smtClean="0"/>
              <a:t>Many are sons/daughters of disillusioned middle-class professionals; are very attracted to western popular culture</a:t>
            </a:r>
          </a:p>
          <a:p>
            <a:pPr marL="0" indent="0">
              <a:buNone/>
            </a:pPr>
            <a:endParaRPr lang="en-US" dirty="0" smtClean="0"/>
          </a:p>
        </p:txBody>
      </p:sp>
    </p:spTree>
    <p:extLst>
      <p:ext uri="{BB962C8B-B14F-4D97-AF65-F5344CB8AC3E}">
        <p14:creationId xmlns:p14="http://schemas.microsoft.com/office/powerpoint/2010/main" val="169330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Protests &amp; Demonstrations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219200"/>
            <a:ext cx="8153400" cy="4953000"/>
          </a:xfrm>
        </p:spPr>
        <p:txBody>
          <a:bodyPr>
            <a:normAutofit/>
          </a:bodyPr>
          <a:lstStyle/>
          <a:p>
            <a:r>
              <a:rPr lang="en-US" dirty="0" smtClean="0"/>
              <a:t>1999 – protests erupted in universities all across the country when the gov’t shut down a reformist newspaper</a:t>
            </a:r>
          </a:p>
          <a:p>
            <a:r>
              <a:rPr lang="en-US" dirty="0" smtClean="0"/>
              <a:t>2002 – demonstrations by students when courts ruled a death sentence for a reformist academic</a:t>
            </a:r>
          </a:p>
          <a:p>
            <a:r>
              <a:rPr lang="en-US" dirty="0" smtClean="0"/>
              <a:t>2003 – student mass protests over privatization of university system</a:t>
            </a:r>
          </a:p>
          <a:p>
            <a:r>
              <a:rPr lang="en-US" dirty="0" smtClean="0"/>
              <a:t>2007 – security forces attacked striking bus drivers in Tehran/arrested hundreds</a:t>
            </a:r>
          </a:p>
          <a:p>
            <a:r>
              <a:rPr lang="en-US" dirty="0" smtClean="0"/>
              <a:t>2007 – police beat hundreds of men/women who assembled to commemorate International Women’s Day</a:t>
            </a:r>
          </a:p>
        </p:txBody>
      </p:sp>
    </p:spTree>
    <p:extLst>
      <p:ext uri="{BB962C8B-B14F-4D97-AF65-F5344CB8AC3E}">
        <p14:creationId xmlns:p14="http://schemas.microsoft.com/office/powerpoint/2010/main" val="366467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lstStyle/>
          <a:p>
            <a:r>
              <a:rPr lang="en-US" b="1" dirty="0" smtClean="0">
                <a:solidFill>
                  <a:srgbClr val="00CC00"/>
                </a:solidFill>
                <a:latin typeface="Segoe Print" pitchFamily="2" charset="0"/>
              </a:rPr>
              <a:t>Protests &amp; Demonstrations</a:t>
            </a:r>
            <a:endParaRPr lang="en-US" b="1" dirty="0">
              <a:solidFill>
                <a:srgbClr val="00CC00"/>
              </a:solidFill>
              <a:latin typeface="Segoe Print" pitchFamily="2" charset="0"/>
            </a:endParaRPr>
          </a:p>
        </p:txBody>
      </p:sp>
      <p:sp>
        <p:nvSpPr>
          <p:cNvPr id="3" name="Content Placeholder 2"/>
          <p:cNvSpPr>
            <a:spLocks noGrp="1"/>
          </p:cNvSpPr>
          <p:nvPr>
            <p:ph sz="quarter" idx="1"/>
          </p:nvPr>
        </p:nvSpPr>
        <p:spPr>
          <a:xfrm>
            <a:off x="457200" y="1219200"/>
            <a:ext cx="8153400" cy="4953000"/>
          </a:xfrm>
        </p:spPr>
        <p:txBody>
          <a:bodyPr>
            <a:normAutofit lnSpcReduction="10000"/>
          </a:bodyPr>
          <a:lstStyle/>
          <a:p>
            <a:r>
              <a:rPr lang="en-US" dirty="0"/>
              <a:t>The 2009–10 Iranian </a:t>
            </a:r>
            <a:r>
              <a:rPr lang="en-US" dirty="0" smtClean="0"/>
              <a:t>Election Protests </a:t>
            </a:r>
          </a:p>
          <a:p>
            <a:pPr lvl="1"/>
            <a:r>
              <a:rPr lang="en-US" dirty="0" smtClean="0"/>
              <a:t>A </a:t>
            </a:r>
            <a:r>
              <a:rPr lang="en-US" dirty="0"/>
              <a:t>series of protests following the 2009 Iranian presidential election against the disputed victory of Iranian President Mahmoud Ahmadinejad and in support of opposition candidates Mir-Hossein Mousavi and Mehdi </a:t>
            </a:r>
            <a:r>
              <a:rPr lang="en-US" dirty="0" smtClean="0"/>
              <a:t>Karroubi</a:t>
            </a:r>
          </a:p>
          <a:p>
            <a:r>
              <a:rPr lang="en-US" dirty="0" smtClean="0"/>
              <a:t>Called the Green Movement after Mousavi’s campaign colors</a:t>
            </a:r>
          </a:p>
          <a:p>
            <a:r>
              <a:rPr lang="en-US" dirty="0" smtClean="0"/>
              <a:t>Gov’t sent tens of thousands of                                          Revolutionary Guards and </a:t>
            </a:r>
            <a:r>
              <a:rPr lang="en-US" dirty="0" err="1" smtClean="0"/>
              <a:t>Basij</a:t>
            </a:r>
            <a:r>
              <a:rPr lang="en-US" dirty="0" smtClean="0"/>
              <a:t> to                                          disperse crowds; violence followed;                                               death toll disputed</a:t>
            </a:r>
          </a:p>
          <a:p>
            <a:r>
              <a:rPr lang="en-US" dirty="0" smtClean="0"/>
              <a:t>Ayatollah Khamenei declared that                                      society had been “vaccinated” against these “germs”</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376" y="3505200"/>
            <a:ext cx="3096736" cy="2056030"/>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9506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2">
      <a:dk1>
        <a:sysClr val="windowText" lastClr="000000"/>
      </a:dk1>
      <a:lt1>
        <a:sysClr val="window" lastClr="FFFFFF"/>
      </a:lt1>
      <a:dk2>
        <a:srgbClr val="464653"/>
      </a:dk2>
      <a:lt2>
        <a:srgbClr val="DDE9EC"/>
      </a:lt2>
      <a:accent1>
        <a:srgbClr val="5BCA10"/>
      </a:accent1>
      <a:accent2>
        <a:srgbClr val="FF0000"/>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6410</TotalTime>
  <Words>937</Words>
  <Application>Microsoft Office PowerPoint</Application>
  <PresentationFormat>On-screen Show (4:3)</PresentationFormat>
  <Paragraphs>95</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Bookman Old Style</vt:lpstr>
      <vt:lpstr>Calibri</vt:lpstr>
      <vt:lpstr>Gill Sans MT</vt:lpstr>
      <vt:lpstr>Segoe Print</vt:lpstr>
      <vt:lpstr>Tw Cen MT Condensed Extra Bold</vt:lpstr>
      <vt:lpstr>Wingdings</vt:lpstr>
      <vt:lpstr>Wingdings 3</vt:lpstr>
      <vt:lpstr>Origin</vt:lpstr>
      <vt:lpstr>IRAN </vt:lpstr>
      <vt:lpstr>Cleavages</vt:lpstr>
      <vt:lpstr>Cleavages</vt:lpstr>
      <vt:lpstr>Cleavages</vt:lpstr>
      <vt:lpstr>Cleavages</vt:lpstr>
      <vt:lpstr>Cleavages</vt:lpstr>
      <vt:lpstr>Civil Society</vt:lpstr>
      <vt:lpstr>Protests &amp; Demonstrations</vt:lpstr>
      <vt:lpstr>Protests &amp; Demonstrations</vt:lpstr>
      <vt:lpstr>Women &amp; the Political System</vt:lpstr>
      <vt:lpstr>Women &amp; the Political System</vt:lpstr>
    </vt:vector>
  </TitlesOfParts>
  <Company>Lausanne Collegiate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Kingdom</dc:title>
  <dc:creator>James Wehrli</dc:creator>
  <cp:lastModifiedBy>Phelan, James</cp:lastModifiedBy>
  <cp:revision>529</cp:revision>
  <cp:lastPrinted>2013-04-15T12:12:06Z</cp:lastPrinted>
  <dcterms:created xsi:type="dcterms:W3CDTF">2011-12-23T02:33:30Z</dcterms:created>
  <dcterms:modified xsi:type="dcterms:W3CDTF">2019-07-16T16:01:48Z</dcterms:modified>
</cp:coreProperties>
</file>