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98" r:id="rId2"/>
    <p:sldId id="300" r:id="rId3"/>
    <p:sldId id="304" r:id="rId4"/>
    <p:sldId id="301" r:id="rId5"/>
    <p:sldId id="302" r:id="rId6"/>
    <p:sldId id="303" r:id="rId7"/>
    <p:sldId id="305" r:id="rId8"/>
    <p:sldId id="308" r:id="rId9"/>
    <p:sldId id="309" r:id="rId10"/>
    <p:sldId id="310" r:id="rId11"/>
    <p:sldId id="311" r:id="rId12"/>
    <p:sldId id="312" r:id="rId13"/>
    <p:sldId id="315" r:id="rId14"/>
    <p:sldId id="316" r:id="rId15"/>
    <p:sldId id="313" r:id="rId16"/>
    <p:sldId id="314" r:id="rId17"/>
    <p:sldId id="317" r:id="rId18"/>
    <p:sldId id="319" r:id="rId19"/>
    <p:sldId id="321" r:id="rId20"/>
    <p:sldId id="322" r:id="rId21"/>
    <p:sldId id="318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956" autoAdjust="0"/>
  </p:normalViewPr>
  <p:slideViewPr>
    <p:cSldViewPr>
      <p:cViewPr varScale="1">
        <p:scale>
          <a:sx n="55" d="100"/>
          <a:sy n="55" d="100"/>
        </p:scale>
        <p:origin x="9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620" y="118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F7336-11F8-4F8B-A7A2-44A5725098B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5B27-4F7A-4757-93F8-7C627476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President</a:t>
            </a:r>
            <a:r>
              <a:rPr lang="en-US" baseline="0" dirty="0" smtClean="0"/>
              <a:t> must demonstrate “administrative capacity and resourcefulness” and have a “good past record”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Can be overruled, even dismissed, by the Supreme Leader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Has</a:t>
            </a:r>
            <a:r>
              <a:rPr lang="en-US" baseline="0" dirty="0" smtClean="0"/>
              <a:t> no single vice-president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President may select “presidential deputies” to help with “</a:t>
            </a:r>
            <a:r>
              <a:rPr lang="en-US" baseline="0" dirty="0" err="1" smtClean="0"/>
              <a:t>consitutional</a:t>
            </a:r>
            <a:r>
              <a:rPr lang="en-US" baseline="0" dirty="0" smtClean="0"/>
              <a:t> duties”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Currently 10 vice presidents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One is designated as the “first vice president”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Others have specific responsibilities, such as presiding over atomic energy or veterans affairs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One is a woman – she has a </a:t>
            </a:r>
            <a:r>
              <a:rPr lang="en-US" baseline="0" dirty="0" err="1" smtClean="0"/>
              <a:t>Phd</a:t>
            </a:r>
            <a:r>
              <a:rPr lang="en-US" baseline="0" dirty="0" smtClean="0"/>
              <a:t> in geology and is in charge of environmental policy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Campaign period only one week long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Campaign literature 4 by 6 inches maximum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37% drop in clerics elected to </a:t>
            </a:r>
            <a:r>
              <a:rPr lang="en-US" dirty="0" err="1" smtClean="0"/>
              <a:t>Majles</a:t>
            </a:r>
            <a:r>
              <a:rPr lang="en-US" dirty="0" smtClean="0"/>
              <a:t> between 1980 and 2000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Guardian</a:t>
            </a:r>
            <a:r>
              <a:rPr lang="en-US" b="1" baseline="0" dirty="0" smtClean="0"/>
              <a:t> Council:</a:t>
            </a:r>
            <a:endParaRPr lang="en-US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 1992 and 1996, kept 1/3 off ballot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 2000, kept only 11% off the ballot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 2004, almost 3,000 kept off ballot</a:t>
            </a:r>
          </a:p>
          <a:p>
            <a:r>
              <a:rPr lang="en-US" b="1" dirty="0" smtClean="0"/>
              <a:t>Qualifications:</a:t>
            </a:r>
          </a:p>
          <a:p>
            <a:r>
              <a:rPr lang="en-US" dirty="0" smtClean="0"/>
              <a:t>Must have a “belief in and commitment in practice to Islam and the sacred system of the Islamic Republic of Iran”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Regime</a:t>
            </a:r>
            <a:r>
              <a:rPr lang="en-US" baseline="0" dirty="0" smtClean="0"/>
              <a:t> gradually has broadened interpretation of the sharia.  Adopted modern method of punishment – imprisonment – rather than  traditional corporal public punishment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Although those found guilty of serious crimes, </a:t>
            </a:r>
            <a:r>
              <a:rPr lang="en-US" baseline="0" dirty="0" err="1" smtClean="0"/>
              <a:t>esp</a:t>
            </a:r>
            <a:r>
              <a:rPr lang="en-US" baseline="0" dirty="0" smtClean="0"/>
              <a:t> murder, armed violence, terrorism, and drug smuggling were often hanged.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Iran, after China, has the highest number of executions per year &amp; highest per capita in the world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Local government elections more</a:t>
            </a:r>
            <a:r>
              <a:rPr lang="en-US" baseline="0" dirty="0" smtClean="0"/>
              <a:t> democratic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16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1989 change from qualification to be supreme leader of being highest-ranking Shi’ite cleric to whoever was an established member of the clergy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Faqih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Fah</a:t>
            </a:r>
            <a:r>
              <a:rPr lang="en-US" baseline="0" dirty="0" smtClean="0"/>
              <a:t>-key)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1989 change from qualification to be supreme leader of being highest-ranking Shi’ite cleric to whoever was an established member of the clergy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6 lawyers vote mainly on question of constitutionality of legislation &amp; clerical members consider the conformity of legislation to Islamic principles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Council operates like</a:t>
            </a:r>
            <a:r>
              <a:rPr lang="en-US" baseline="0" dirty="0" smtClean="0"/>
              <a:t> an upper house of parliament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Assembly of Experts for the Leadership (</a:t>
            </a:r>
            <a:r>
              <a:rPr lang="en-US" i="1" dirty="0" err="1" smtClean="0"/>
              <a:t>Majles</a:t>
            </a:r>
            <a:r>
              <a:rPr lang="en-US" i="1" dirty="0" smtClean="0"/>
              <a:t>-e </a:t>
            </a:r>
            <a:r>
              <a:rPr lang="en-US" i="1" dirty="0" err="1" smtClean="0"/>
              <a:t>Khobragan</a:t>
            </a:r>
            <a:r>
              <a:rPr lang="en-US" i="1" dirty="0" smtClean="0"/>
              <a:t> </a:t>
            </a:r>
            <a:r>
              <a:rPr lang="en-US" i="1" dirty="0" err="1" smtClean="0"/>
              <a:t>Rahbari</a:t>
            </a:r>
            <a:r>
              <a:rPr lang="en-US" dirty="0" smtClean="0"/>
              <a:t>) is Iran’s only constitutional body with the authority to appoint and dismiss the supreme leader.</a:t>
            </a:r>
          </a:p>
          <a:p>
            <a:r>
              <a:rPr lang="en-US" dirty="0" smtClean="0"/>
              <a:t>The 86 members are popularly elected every eight years. But candidates, all Islamic scholars and jurists, have been vetted to </a:t>
            </a:r>
            <a:r>
              <a:rPr lang="en-US" b="1" dirty="0" smtClean="0"/>
              <a:t>exclude reformers or critics since 1991.</a:t>
            </a:r>
          </a:p>
          <a:p>
            <a:r>
              <a:rPr lang="en-US" dirty="0" smtClean="0"/>
              <a:t>For all its powers, the assembly has served as a </a:t>
            </a:r>
            <a:r>
              <a:rPr lang="en-US" b="1" dirty="0" smtClean="0"/>
              <a:t>rubber stamp organization </a:t>
            </a:r>
            <a:r>
              <a:rPr lang="en-US" dirty="0" smtClean="0"/>
              <a:t>that has never seriously questioned the actions of either of the two supreme leaders who have led Iran since the 1979 revolution.</a:t>
            </a:r>
          </a:p>
          <a:p>
            <a:r>
              <a:rPr lang="en-US" dirty="0" smtClean="0"/>
              <a:t>The absence of a real check has allowed the office of leadership, even under Ayatollah Khamenei who began as a relatively weak political and religious figure, to become increasingly powerful.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</a:rPr>
              <a:t>Government screened; candidates must pass a religious examination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</a:rPr>
              <a:t>Meets for at least two days twice</a:t>
            </a:r>
            <a:r>
              <a:rPr lang="en-US" baseline="0" dirty="0" smtClean="0">
                <a:latin typeface="Arial" charset="0"/>
              </a:rPr>
              <a:t> a year</a:t>
            </a:r>
            <a:endParaRPr lang="en-US" dirty="0" smtClean="0">
              <a:latin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Collectively</a:t>
            </a:r>
            <a:r>
              <a:rPr lang="en-US" baseline="0" dirty="0" smtClean="0"/>
              <a:t> the most powerful men in Iran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iran+legislature+chart&amp;source=images&amp;cd=&amp;cad=rja&amp;docid=ffTU6JvDD7c8aM&amp;tbnid=iS06ekvRs9ZKUM:&amp;ved=0CAUQjRw&amp;url=http://nicolasrapp.com/portfolio/?p=223&amp;ei=WUlKUd-4Aue20AHGg4GQDA&amp;psig=AFQjCNEId86Yl3Sr1JwOskLOlPPD3vSTCg&amp;ust=136390909624402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6989763" y="2133600"/>
            <a:ext cx="2154237" cy="990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>IRAN</a:t>
            </a:r>
            <a:r>
              <a:rPr 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/>
            </a:r>
            <a:br>
              <a:rPr 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4294967295"/>
          </p:nvPr>
        </p:nvSpPr>
        <p:spPr>
          <a:xfrm>
            <a:off x="6553200" y="2209800"/>
            <a:ext cx="2590800" cy="2514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Part 2:  Governance &amp; Policymaking</a:t>
            </a:r>
            <a:endParaRPr lang="en-US" sz="2400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en-US" dirty="0"/>
          </a:p>
        </p:txBody>
      </p:sp>
      <p:pic>
        <p:nvPicPr>
          <p:cNvPr id="4098" name="Picture 2" descr="http://i.kdcdn.com/6/2/oidrb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6532984" cy="6049911"/>
          </a:xfrm>
          <a:prstGeom prst="rect">
            <a:avLst/>
          </a:prstGeom>
          <a:noFill/>
          <a:ln w="38100">
            <a:solidFill>
              <a:srgbClr val="00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.telegraph.co.uk/multimedia/archive/02641/Hassan-Rouhani_2641568b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42" b="89922" l="43710" r="937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522"/>
          <a:stretch/>
        </p:blipFill>
        <p:spPr bwMode="auto">
          <a:xfrm rot="1039728">
            <a:off x="4930295" y="1125948"/>
            <a:ext cx="2189584" cy="218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President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Qualifications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Between ages of 25 and 75</a:t>
            </a:r>
          </a:p>
          <a:p>
            <a:pPr lvl="1"/>
            <a:r>
              <a:rPr lang="en-US" dirty="0"/>
              <a:t>“Well-known personality clause” i</a:t>
            </a:r>
            <a:r>
              <a:rPr lang="en-US" dirty="0" smtClean="0"/>
              <a:t>n </a:t>
            </a:r>
            <a:r>
              <a:rPr lang="en-US" dirty="0"/>
              <a:t>constitution allows Guardian </a:t>
            </a:r>
            <a:r>
              <a:rPr lang="en-US" dirty="0" smtClean="0"/>
              <a:t>Council </a:t>
            </a:r>
            <a:r>
              <a:rPr lang="en-US" dirty="0"/>
              <a:t>to bar women</a:t>
            </a:r>
          </a:p>
          <a:p>
            <a:pPr lvl="1"/>
            <a:r>
              <a:rPr lang="en-US" dirty="0"/>
              <a:t>“Shi’ite sect” qualification bars Sunni Muslims, Christians, Jews,  Zoroastrians and other religious </a:t>
            </a:r>
            <a:r>
              <a:rPr lang="en-US" dirty="0" smtClean="0"/>
              <a:t>minorities</a:t>
            </a:r>
          </a:p>
          <a:p>
            <a:pPr lvl="2"/>
            <a:r>
              <a:rPr lang="en-US" dirty="0"/>
              <a:t>Historically a cleric, but not Ahmadinejad</a:t>
            </a:r>
          </a:p>
          <a:p>
            <a:r>
              <a:rPr lang="en-US" dirty="0" smtClean="0"/>
              <a:t>Powers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Selects </a:t>
            </a:r>
            <a:r>
              <a:rPr lang="en-US" dirty="0" smtClean="0"/>
              <a:t>vice presidents &amp; cabinet </a:t>
            </a:r>
            <a:r>
              <a:rPr lang="en-US" dirty="0"/>
              <a:t>members</a:t>
            </a:r>
          </a:p>
          <a:p>
            <a:pPr lvl="1"/>
            <a:r>
              <a:rPr lang="en-US" dirty="0" smtClean="0"/>
              <a:t>Devises budget  &amp; presents </a:t>
            </a:r>
            <a:r>
              <a:rPr lang="en-US" dirty="0"/>
              <a:t>legislation to parliament</a:t>
            </a:r>
          </a:p>
          <a:p>
            <a:pPr lvl="1"/>
            <a:r>
              <a:rPr lang="en-US" dirty="0" smtClean="0"/>
              <a:t>Signs treaties, laws &amp; agreements</a:t>
            </a:r>
          </a:p>
          <a:p>
            <a:pPr lvl="1"/>
            <a:r>
              <a:rPr lang="en-US" dirty="0" smtClean="0"/>
              <a:t>Chairs National Security Council</a:t>
            </a:r>
          </a:p>
          <a:p>
            <a:pPr lvl="1"/>
            <a:r>
              <a:rPr lang="en-US" dirty="0" smtClean="0"/>
              <a:t>Appoints provincial governors, town mayors &amp; ambassadors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5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Bureaucracy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Headed by President</a:t>
            </a:r>
          </a:p>
          <a:p>
            <a:r>
              <a:rPr lang="en-US" dirty="0" smtClean="0"/>
              <a:t>Grown since the revolution</a:t>
            </a:r>
          </a:p>
          <a:p>
            <a:r>
              <a:rPr lang="en-US" dirty="0" smtClean="0"/>
              <a:t>Dominated by clergy</a:t>
            </a:r>
          </a:p>
          <a:p>
            <a:r>
              <a:rPr lang="en-US" dirty="0" smtClean="0"/>
              <a:t>Most important ministries:</a:t>
            </a:r>
          </a:p>
          <a:p>
            <a:pPr lvl="1"/>
            <a:r>
              <a:rPr lang="en-US" dirty="0" smtClean="0"/>
              <a:t>Culture and Islamic Guidance (controls media and enforces “proper conduct” in </a:t>
            </a:r>
            <a:r>
              <a:rPr lang="en-US" smtClean="0"/>
              <a:t>public life)</a:t>
            </a:r>
            <a:endParaRPr lang="en-US" dirty="0" smtClean="0"/>
          </a:p>
          <a:p>
            <a:pPr lvl="1"/>
            <a:r>
              <a:rPr lang="en-US" dirty="0" smtClean="0"/>
              <a:t>Intelligence (replaced shah’s SAVAK)</a:t>
            </a:r>
          </a:p>
          <a:p>
            <a:pPr lvl="1"/>
            <a:r>
              <a:rPr lang="en-US" dirty="0" smtClean="0"/>
              <a:t>Heavy Industries (manages nationalized factories)</a:t>
            </a:r>
          </a:p>
          <a:p>
            <a:pPr lvl="1"/>
            <a:r>
              <a:rPr lang="en-US" dirty="0" smtClean="0"/>
              <a:t>Reconstruction (expands social services and takes “true Islam” to countryside)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4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Legislature/</a:t>
            </a:r>
            <a:r>
              <a:rPr lang="en-US" b="1" dirty="0" err="1" smtClean="0">
                <a:solidFill>
                  <a:srgbClr val="00CC00"/>
                </a:solidFill>
                <a:latin typeface="Segoe Print" pitchFamily="2" charset="0"/>
              </a:rPr>
              <a:t>Majles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/>
              <a:t>290 </a:t>
            </a:r>
            <a:r>
              <a:rPr lang="en-US" dirty="0" smtClean="0"/>
              <a:t>deputies, 4 year terms, SMD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Five guaranteed seats for recognized religious minorities</a:t>
            </a:r>
            <a:r>
              <a:rPr lang="en-US" dirty="0"/>
              <a:t>: Christians, Jews, and Zoroastrians</a:t>
            </a:r>
          </a:p>
          <a:p>
            <a:pPr lvl="1"/>
            <a:r>
              <a:rPr lang="en-US" dirty="0" err="1"/>
              <a:t>Nonrecognized</a:t>
            </a:r>
            <a:r>
              <a:rPr lang="en-US" dirty="0"/>
              <a:t> religious minorities (e.g., Baha’is) cannot run </a:t>
            </a:r>
          </a:p>
          <a:p>
            <a:r>
              <a:rPr lang="en-US" dirty="0" smtClean="0"/>
              <a:t>Direct Elections</a:t>
            </a:r>
          </a:p>
          <a:p>
            <a:pPr lvl="1"/>
            <a:r>
              <a:rPr lang="en-US" dirty="0"/>
              <a:t>Elections held on a nonpartisan basis (ballots do not have party identification or philosophy)</a:t>
            </a:r>
          </a:p>
          <a:p>
            <a:pPr lvl="1"/>
            <a:r>
              <a:rPr lang="en-US" dirty="0"/>
              <a:t>28 multimember districts (based on population size)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Two round voting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Candidate must receive at least 25% on first ballot </a:t>
            </a:r>
          </a:p>
          <a:p>
            <a:pPr lvl="2"/>
            <a:r>
              <a:rPr lang="en-US" dirty="0"/>
              <a:t>If more candidates clear this threshold to fill a district’s seats: second round held several months later for top two candidates with the most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Legislature/</a:t>
            </a:r>
            <a:r>
              <a:rPr lang="en-US" b="1" dirty="0" err="1" smtClean="0">
                <a:solidFill>
                  <a:srgbClr val="00CC00"/>
                </a:solidFill>
                <a:latin typeface="Segoe Print" pitchFamily="2" charset="0"/>
              </a:rPr>
              <a:t>Majles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Qualifications</a:t>
            </a:r>
          </a:p>
          <a:p>
            <a:pPr lvl="1"/>
            <a:r>
              <a:rPr lang="en-US" dirty="0" smtClean="0"/>
              <a:t>Candidates </a:t>
            </a:r>
            <a:r>
              <a:rPr lang="en-US" dirty="0"/>
              <a:t>submit their names to subcommittee of Guardian Council, which determines who can run</a:t>
            </a:r>
          </a:p>
          <a:p>
            <a:pPr lvl="1"/>
            <a:r>
              <a:rPr lang="en-US" dirty="0"/>
              <a:t>Age 30-75</a:t>
            </a:r>
          </a:p>
          <a:p>
            <a:pPr lvl="1"/>
            <a:r>
              <a:rPr lang="en-US" dirty="0"/>
              <a:t>Those running for first time must have equivalent of university </a:t>
            </a:r>
            <a:r>
              <a:rPr lang="en-US" dirty="0" smtClean="0"/>
              <a:t>degree</a:t>
            </a:r>
            <a:endParaRPr lang="en-US" dirty="0"/>
          </a:p>
          <a:p>
            <a:endParaRPr lang="en-US" dirty="0"/>
          </a:p>
        </p:txBody>
      </p:sp>
      <p:pic>
        <p:nvPicPr>
          <p:cNvPr id="8194" name="Picture 2" descr="http://www.iranchamber.com/government/articles/images/majles138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0"/>
            <a:ext cx="6286500" cy="3524251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5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Legislature/</a:t>
            </a:r>
            <a:r>
              <a:rPr lang="en-US" b="1" dirty="0" err="1" smtClean="0">
                <a:solidFill>
                  <a:srgbClr val="00CC00"/>
                </a:solidFill>
                <a:latin typeface="Segoe Print" pitchFamily="2" charset="0"/>
              </a:rPr>
              <a:t>Majles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NOT a </a:t>
            </a:r>
            <a:r>
              <a:rPr lang="en-US" dirty="0"/>
              <a:t>rubber-stamp institution </a:t>
            </a:r>
            <a:endParaRPr lang="en-US" dirty="0" smtClean="0"/>
          </a:p>
          <a:p>
            <a:r>
              <a:rPr lang="en-US" dirty="0" smtClean="0"/>
              <a:t>Powers</a:t>
            </a:r>
            <a:endParaRPr lang="en-US" dirty="0"/>
          </a:p>
          <a:p>
            <a:pPr lvl="1"/>
            <a:r>
              <a:rPr lang="en-US" dirty="0" smtClean="0"/>
              <a:t>Enact/Change laws (with approval of Guardian Council)</a:t>
            </a:r>
          </a:p>
          <a:p>
            <a:pPr lvl="1"/>
            <a:r>
              <a:rPr lang="en-US" dirty="0" smtClean="0"/>
              <a:t>Appoint 6 of 12 members of Guardian Council, chosen from a list drawn up by chief judge</a:t>
            </a:r>
          </a:p>
          <a:p>
            <a:pPr lvl="1"/>
            <a:r>
              <a:rPr lang="en-US" dirty="0" smtClean="0"/>
              <a:t>Investigate cabinet ministers and public complaints against executive and judiciary</a:t>
            </a:r>
          </a:p>
          <a:p>
            <a:pPr lvl="1"/>
            <a:r>
              <a:rPr lang="en-US" dirty="0" smtClean="0"/>
              <a:t>Remove cabinet members (not president)</a:t>
            </a:r>
          </a:p>
          <a:p>
            <a:pPr lvl="1"/>
            <a:r>
              <a:rPr lang="en-US" dirty="0" smtClean="0"/>
              <a:t>Approve budget, cabinet appointments, treaties &amp; loans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Judiciary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/>
              <a:t>Based on </a:t>
            </a:r>
            <a:r>
              <a:rPr lang="en-US" b="1" dirty="0" smtClean="0">
                <a:solidFill>
                  <a:srgbClr val="FF0000"/>
                </a:solidFill>
              </a:rPr>
              <a:t>Sharia (Islamic) Law </a:t>
            </a:r>
            <a:r>
              <a:rPr lang="en-US" dirty="0" smtClean="0"/>
              <a:t>– supersedes all other</a:t>
            </a:r>
            <a:endParaRPr lang="en-US" dirty="0"/>
          </a:p>
          <a:p>
            <a:r>
              <a:rPr lang="en-US" b="1" dirty="0" err="1" smtClean="0">
                <a:solidFill>
                  <a:srgbClr val="FF0000"/>
                </a:solidFill>
              </a:rPr>
              <a:t>Qanun</a:t>
            </a:r>
            <a:r>
              <a:rPr lang="en-US" dirty="0" smtClean="0"/>
              <a:t> – law passed by the </a:t>
            </a:r>
            <a:r>
              <a:rPr lang="en-US" dirty="0" err="1" smtClean="0"/>
              <a:t>Majles</a:t>
            </a:r>
            <a:r>
              <a:rPr lang="en-US" dirty="0" smtClean="0"/>
              <a:t> – may not contradict Sharia Law</a:t>
            </a:r>
          </a:p>
          <a:p>
            <a:r>
              <a:rPr lang="en-US" dirty="0" smtClean="0"/>
              <a:t>Not </a:t>
            </a:r>
            <a:r>
              <a:rPr lang="en-US" dirty="0"/>
              <a:t>independent</a:t>
            </a:r>
          </a:p>
          <a:p>
            <a:r>
              <a:rPr lang="en-US" dirty="0"/>
              <a:t>Supreme leader appoints head of judiciary who appoints senior judges</a:t>
            </a:r>
          </a:p>
          <a:p>
            <a:r>
              <a:rPr lang="en-US" dirty="0" smtClean="0"/>
              <a:t>Penal </a:t>
            </a:r>
            <a:r>
              <a:rPr lang="en-US" dirty="0"/>
              <a:t>Code (Retribution Law)—very strict/harsh </a:t>
            </a:r>
            <a:endParaRPr lang="en-US" dirty="0" smtClean="0"/>
          </a:p>
          <a:p>
            <a:pPr lvl="1"/>
            <a:r>
              <a:rPr lang="en-US" dirty="0" smtClean="0"/>
              <a:t>Stoning</a:t>
            </a:r>
            <a:r>
              <a:rPr lang="en-US" dirty="0"/>
              <a:t>, death penalty for many “crimes” (adultery, homosexuality, habitual drinking)</a:t>
            </a:r>
          </a:p>
          <a:p>
            <a:pPr lvl="1"/>
            <a:r>
              <a:rPr lang="en-US" dirty="0"/>
              <a:t>Evidence of one male Muslim = evidence of two female </a:t>
            </a:r>
            <a:r>
              <a:rPr lang="en-US" dirty="0" smtClean="0"/>
              <a:t>Muslims</a:t>
            </a:r>
          </a:p>
          <a:p>
            <a:pPr lvl="1"/>
            <a:r>
              <a:rPr lang="en-US" dirty="0" smtClean="0"/>
              <a:t>Modernized penalties, but high rate of executions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Military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Regular army of 370,000</a:t>
            </a:r>
          </a:p>
          <a:p>
            <a:r>
              <a:rPr lang="en-US" dirty="0"/>
              <a:t>According to Constitution, </a:t>
            </a:r>
            <a:r>
              <a:rPr lang="en-US" dirty="0" smtClean="0"/>
              <a:t>                                                                    regular </a:t>
            </a:r>
            <a:r>
              <a:rPr lang="en-US" dirty="0"/>
              <a:t>army defends the borders, while the Revolutionary Guards protect the republic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Revolutionary Guards </a:t>
            </a:r>
            <a:r>
              <a:rPr lang="en-US" dirty="0" smtClean="0"/>
              <a:t>(</a:t>
            </a:r>
            <a:r>
              <a:rPr lang="en-US" dirty="0" err="1" smtClean="0"/>
              <a:t>est</a:t>
            </a:r>
            <a:r>
              <a:rPr lang="en-US" dirty="0" smtClean="0"/>
              <a:t> after 1979)</a:t>
            </a:r>
          </a:p>
          <a:p>
            <a:pPr lvl="1"/>
            <a:r>
              <a:rPr lang="en-US" dirty="0"/>
              <a:t>125,000 active </a:t>
            </a:r>
            <a:r>
              <a:rPr lang="en-US" dirty="0" smtClean="0"/>
              <a:t>troops, commanders appointed by Supreme Leader</a:t>
            </a:r>
            <a:endParaRPr lang="en-US" dirty="0"/>
          </a:p>
          <a:p>
            <a:pPr lvl="1"/>
            <a:r>
              <a:rPr lang="en-US" dirty="0"/>
              <a:t>Has its own ground forces, navy and air force, and oversees Iran's strategic weapons. </a:t>
            </a:r>
          </a:p>
          <a:p>
            <a:pPr lvl="1"/>
            <a:r>
              <a:rPr lang="en-US" dirty="0"/>
              <a:t>Controls the </a:t>
            </a:r>
            <a:r>
              <a:rPr lang="en-US" dirty="0" smtClean="0"/>
              <a:t>volunteer paramilitary </a:t>
            </a:r>
            <a:r>
              <a:rPr lang="en-US" b="1" dirty="0" err="1">
                <a:solidFill>
                  <a:srgbClr val="FF0000"/>
                </a:solidFill>
              </a:rPr>
              <a:t>Basij</a:t>
            </a:r>
            <a:r>
              <a:rPr lang="en-US" dirty="0"/>
              <a:t> Resistance Force 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around a third of Iran's economy through a series of subsidiaries and </a:t>
            </a:r>
            <a:r>
              <a:rPr lang="en-US" dirty="0" smtClean="0"/>
              <a:t>trusts</a:t>
            </a:r>
          </a:p>
        </p:txBody>
      </p:sp>
      <p:pic>
        <p:nvPicPr>
          <p:cNvPr id="4" name="Picture 2" descr="http://www.gingpac.org/wp-content/uploads/2012/09/iran-revolutionary_guar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"/>
            <a:ext cx="3323494" cy="1778002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59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CC00"/>
                </a:solidFill>
                <a:latin typeface="Segoe Print" pitchFamily="2" charset="0"/>
              </a:rPr>
              <a:t>Bonyads</a:t>
            </a:r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 (Charitable Foundations)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9871"/>
            <a:ext cx="8153400" cy="5678129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400" b="1" dirty="0" smtClean="0"/>
              <a:t>Autonomous (directed by clerics/appointed by Supreme Leader) tax exempt charity organizations that control large amounts of money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Foundation for the Oppressed &amp; Disabled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Martyrs Foundation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400" b="1" dirty="0" smtClean="0"/>
              <a:t>Most supervise property and state owned businesses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400" b="1" dirty="0" smtClean="0"/>
              <a:t>After </a:t>
            </a:r>
            <a:r>
              <a:rPr lang="en-US" sz="2400" b="1" dirty="0"/>
              <a:t>the Revolution, they were nationalized</a:t>
            </a:r>
          </a:p>
          <a:p>
            <a:pPr marL="445770" lvl="1" indent="-171450">
              <a:buFont typeface="Arial" pitchFamily="34" charset="0"/>
              <a:buChar char="•"/>
            </a:pPr>
            <a:r>
              <a:rPr lang="en-US" dirty="0"/>
              <a:t>Supposed to redistribute income to poor and families of martyrs (i.e. those killed in the service of the country)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Over 100; Monopolize </a:t>
            </a:r>
            <a:r>
              <a:rPr lang="en-US" dirty="0"/>
              <a:t>many sectors of the economy (e.g., cement, sugar</a:t>
            </a:r>
            <a:r>
              <a:rPr lang="en-US" dirty="0" smtClean="0"/>
              <a:t>)</a:t>
            </a: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Patronage-oriented holding companies that ensure the channeling of revenues to groups and milieus supporting the regime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154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Linkage Institutions – Political Parties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9871"/>
            <a:ext cx="8153400" cy="4839929"/>
          </a:xfrm>
        </p:spPr>
        <p:txBody>
          <a:bodyPr>
            <a:normAutofit/>
          </a:bodyPr>
          <a:lstStyle/>
          <a:p>
            <a:r>
              <a:rPr lang="en-US" dirty="0" smtClean="0"/>
              <a:t>Constitution gives citizens the right to organize/assemble</a:t>
            </a:r>
          </a:p>
          <a:p>
            <a:r>
              <a:rPr lang="en-US" dirty="0" smtClean="0"/>
              <a:t>Constitution allows political parties, but they did not emerge until after 1997 election of Khatami</a:t>
            </a:r>
          </a:p>
          <a:p>
            <a:pPr lvl="1"/>
            <a:r>
              <a:rPr lang="en-US" dirty="0" smtClean="0"/>
              <a:t>Weak parties have formed – organized around personalities</a:t>
            </a:r>
          </a:p>
          <a:p>
            <a:pPr lvl="1"/>
            <a:r>
              <a:rPr lang="en-US" dirty="0" smtClean="0"/>
              <a:t>Parties are unstable &amp; change from election to election</a:t>
            </a:r>
          </a:p>
          <a:p>
            <a:r>
              <a:rPr lang="en-US" dirty="0" smtClean="0"/>
              <a:t>Two major coalitions:  Conservative vs Reformist</a:t>
            </a:r>
          </a:p>
          <a:p>
            <a:r>
              <a:rPr lang="en-US" dirty="0" smtClean="0"/>
              <a:t>Parties led by former dissidents (leaders are in exile)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5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Linkage Institutions – Interest Groups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9871"/>
            <a:ext cx="8153400" cy="4839929"/>
          </a:xfrm>
        </p:spPr>
        <p:txBody>
          <a:bodyPr>
            <a:normAutofit/>
          </a:bodyPr>
          <a:lstStyle/>
          <a:p>
            <a:r>
              <a:rPr lang="en-US" dirty="0" smtClean="0"/>
              <a:t>Very weak</a:t>
            </a:r>
          </a:p>
          <a:p>
            <a:r>
              <a:rPr lang="en-US" dirty="0" smtClean="0"/>
              <a:t>Workers House – one of the few prominent interest groups in Iran </a:t>
            </a:r>
          </a:p>
          <a:p>
            <a:pPr lvl="1"/>
            <a:r>
              <a:rPr lang="en-US" dirty="0" smtClean="0"/>
              <a:t>Factory workers</a:t>
            </a:r>
          </a:p>
          <a:p>
            <a:pPr lvl="1"/>
            <a:r>
              <a:rPr lang="en-US" dirty="0" smtClean="0"/>
              <a:t>Reform minded</a:t>
            </a:r>
          </a:p>
          <a:p>
            <a:r>
              <a:rPr lang="en-US" dirty="0" smtClean="0"/>
              <a:t>Few business interest groups have formed – the Iranian government controls between 65%-80% of the economy</a:t>
            </a:r>
          </a:p>
        </p:txBody>
      </p:sp>
    </p:spTree>
    <p:extLst>
      <p:ext uri="{BB962C8B-B14F-4D97-AF65-F5344CB8AC3E}">
        <p14:creationId xmlns:p14="http://schemas.microsoft.com/office/powerpoint/2010/main" val="407354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Basics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Theocratic Republic</a:t>
            </a:r>
          </a:p>
          <a:p>
            <a:pPr lvl="1"/>
            <a:r>
              <a:rPr lang="en-US" dirty="0" smtClean="0"/>
              <a:t>Theocracy with democratic elements</a:t>
            </a:r>
          </a:p>
          <a:p>
            <a:r>
              <a:rPr lang="en-US" dirty="0"/>
              <a:t>Theocratic Institutions:</a:t>
            </a:r>
          </a:p>
          <a:p>
            <a:pPr lvl="1"/>
            <a:r>
              <a:rPr lang="en-US" dirty="0"/>
              <a:t>Supreme Leader</a:t>
            </a:r>
          </a:p>
          <a:p>
            <a:pPr lvl="1"/>
            <a:r>
              <a:rPr lang="en-US" dirty="0"/>
              <a:t>Guardian Council</a:t>
            </a:r>
          </a:p>
          <a:p>
            <a:pPr lvl="1"/>
            <a:r>
              <a:rPr lang="en-US" dirty="0"/>
              <a:t>Assembly of Religious Experts</a:t>
            </a:r>
          </a:p>
          <a:p>
            <a:pPr lvl="1"/>
            <a:r>
              <a:rPr lang="en-US" dirty="0"/>
              <a:t>Expediency Council</a:t>
            </a:r>
          </a:p>
          <a:p>
            <a:r>
              <a:rPr lang="en-US" dirty="0" smtClean="0"/>
              <a:t>Highly Centralized Unitary State</a:t>
            </a:r>
          </a:p>
          <a:p>
            <a:pPr lvl="1"/>
            <a:r>
              <a:rPr lang="en-US" dirty="0" smtClean="0"/>
              <a:t>But is divided administratively into provinces, districts, sub-districts, and local areas (local elections allowed since 1999)</a:t>
            </a:r>
          </a:p>
          <a:p>
            <a:r>
              <a:rPr lang="en-US" dirty="0" smtClean="0"/>
              <a:t>Dual Executive 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HOS</a:t>
            </a:r>
            <a:r>
              <a:rPr lang="en-US" sz="2400" dirty="0" smtClean="0"/>
              <a:t>, Supreme Leader; </a:t>
            </a:r>
            <a:r>
              <a:rPr lang="en-US" sz="2400" b="1" dirty="0" smtClean="0">
                <a:solidFill>
                  <a:srgbClr val="FF0000"/>
                </a:solidFill>
              </a:rPr>
              <a:t>HOG</a:t>
            </a:r>
            <a:r>
              <a:rPr lang="en-US" sz="2400" dirty="0" smtClean="0"/>
              <a:t>, President)</a:t>
            </a:r>
          </a:p>
          <a:p>
            <a:r>
              <a:rPr lang="en-US" dirty="0" smtClean="0"/>
              <a:t>Unicameral Legislature</a:t>
            </a:r>
          </a:p>
          <a:p>
            <a:r>
              <a:rPr lang="en-US" dirty="0" smtClean="0"/>
              <a:t>Judiciary not independent; Based on Sharia Law</a:t>
            </a:r>
          </a:p>
        </p:txBody>
      </p:sp>
      <p:pic>
        <p:nvPicPr>
          <p:cNvPr id="4" name="Picture 2" descr="http://www.hopi-ireland.org/sites/default/files/cartoon%20cleric%20and%20presid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252" y="517266"/>
            <a:ext cx="3429000" cy="2883159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42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Linkage Institutions – Mass Media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9871"/>
            <a:ext cx="8153400" cy="51447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Speech against the government was a criminal offense after the 1979 revolution</a:t>
            </a:r>
          </a:p>
          <a:p>
            <a:pPr lvl="1"/>
            <a:r>
              <a:rPr lang="en-US" dirty="0" smtClean="0"/>
              <a:t>Some of these have been lifted over time</a:t>
            </a:r>
          </a:p>
          <a:p>
            <a:pPr lvl="1"/>
            <a:r>
              <a:rPr lang="en-US" dirty="0" smtClean="0"/>
              <a:t>Still a major issue between conservatives &amp; reformers (in terms of access to media/what info is shared by media,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Major radio and TV is gov’t-run by the Islamic Republic of Iran Broadcasting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newspapers and magazines are privately owned</a:t>
            </a:r>
          </a:p>
          <a:p>
            <a:pPr lvl="1"/>
            <a:r>
              <a:rPr lang="en-US" dirty="0"/>
              <a:t>Most are non-political (more scholarly)</a:t>
            </a:r>
          </a:p>
          <a:p>
            <a:r>
              <a:rPr lang="en-US" dirty="0" smtClean="0"/>
              <a:t>All publications must have licenses from gov’t – can be revoked at any time; every website must be registered</a:t>
            </a:r>
          </a:p>
          <a:p>
            <a:r>
              <a:rPr lang="en-US" dirty="0" smtClean="0"/>
              <a:t>Since 2010, the gov’t has been building a national network as a substitute for the Internet</a:t>
            </a:r>
          </a:p>
          <a:p>
            <a:r>
              <a:rPr lang="en-US" dirty="0" smtClean="0"/>
              <a:t>Social </a:t>
            </a:r>
            <a:r>
              <a:rPr lang="en-US" smtClean="0"/>
              <a:t>Media sites </a:t>
            </a:r>
            <a:r>
              <a:rPr lang="en-US" dirty="0" smtClean="0"/>
              <a:t>from outside of Iran are normally not accessible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402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Review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9871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Discussion Question:  </a:t>
            </a:r>
            <a:r>
              <a:rPr lang="en-US" sz="2000" dirty="0" smtClean="0">
                <a:latin typeface="Segoe Print" panose="02000600000000000000" pitchFamily="2" charset="0"/>
              </a:rPr>
              <a:t>What elements of Iran’s political system make it theocratic?  Which elements make it democratic?</a:t>
            </a:r>
            <a:endParaRPr lang="en-US" sz="2000" dirty="0"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5775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Theocratic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027057" y="225775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Democratic</a:t>
            </a:r>
            <a:endParaRPr lang="en-US" b="1" u="sng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43400" y="2257754"/>
            <a:ext cx="0" cy="39144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3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835836-478C-44D5-ADC4-DED90049688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4819" name="Picture 2" descr="http://nicolasrapp.com/portfolio/wp-content/uploads/2011/03/iran_power_system1-590x418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42875"/>
            <a:ext cx="8597900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i.telegraph.co.uk/multimedia/archive/02641/Hassan-Rouhani_2641568b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42" b="89922" l="43710" r="937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522"/>
          <a:stretch/>
        </p:blipFill>
        <p:spPr bwMode="auto">
          <a:xfrm rot="970652">
            <a:off x="7085783" y="780526"/>
            <a:ext cx="1404913" cy="14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76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Supreme Leader (Head </a:t>
            </a:r>
            <a:r>
              <a:rPr lang="en-US" b="1" smtClean="0">
                <a:solidFill>
                  <a:srgbClr val="00CC00"/>
                </a:solidFill>
                <a:latin typeface="Segoe Print" pitchFamily="2" charset="0"/>
              </a:rPr>
              <a:t>of State)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8463" y="1187245"/>
            <a:ext cx="8905537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Currently:  </a:t>
            </a:r>
            <a:r>
              <a:rPr lang="en-US" b="1" dirty="0" smtClean="0">
                <a:solidFill>
                  <a:srgbClr val="FF0000"/>
                </a:solidFill>
              </a:rPr>
              <a:t>Ayatollah Ali Khamenei</a:t>
            </a:r>
          </a:p>
          <a:p>
            <a:r>
              <a:rPr lang="en-US" i="1" dirty="0" smtClean="0"/>
              <a:t>Most powerful political figure</a:t>
            </a:r>
          </a:p>
          <a:p>
            <a:r>
              <a:rPr lang="en-US" dirty="0"/>
              <a:t>Chosen by the clerics who make up the Assembly of Experts</a:t>
            </a:r>
          </a:p>
          <a:p>
            <a:r>
              <a:rPr lang="en-US" dirty="0" smtClean="0"/>
              <a:t>Appointed for </a:t>
            </a:r>
            <a:r>
              <a:rPr lang="en-US" b="1" dirty="0" smtClean="0">
                <a:solidFill>
                  <a:srgbClr val="FF0000"/>
                </a:solidFill>
              </a:rPr>
              <a:t>Life</a:t>
            </a:r>
          </a:p>
          <a:p>
            <a:r>
              <a:rPr lang="en-US" dirty="0"/>
              <a:t>Expected to act as a trustee of community by supervising politics and ensuring laws conform </a:t>
            </a:r>
            <a:r>
              <a:rPr lang="en-US" dirty="0" smtClean="0"/>
              <a:t>                                                   to </a:t>
            </a:r>
            <a:r>
              <a:rPr lang="en-US" dirty="0"/>
              <a:t>Islam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400" b="1" dirty="0" err="1">
                <a:solidFill>
                  <a:srgbClr val="FF0000"/>
                </a:solidFill>
              </a:rPr>
              <a:t>Faqih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– leading Islamic jurist to </a:t>
            </a:r>
            <a:r>
              <a:rPr lang="en-US" sz="2400" dirty="0" smtClean="0"/>
              <a:t>                                                                         interpret  the </a:t>
            </a:r>
            <a:r>
              <a:rPr lang="en-US" sz="2400" dirty="0"/>
              <a:t>meaning of religious </a:t>
            </a:r>
            <a:r>
              <a:rPr lang="en-US" sz="2400" dirty="0" smtClean="0"/>
              <a:t>                                                                   documents/sharia </a:t>
            </a:r>
            <a:r>
              <a:rPr lang="en-US" sz="2400" dirty="0"/>
              <a:t>law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Ayatollah Khamene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33800"/>
            <a:ext cx="3342937" cy="2514600"/>
          </a:xfrm>
          <a:prstGeom prst="rect">
            <a:avLst/>
          </a:prstGeom>
          <a:noFill/>
          <a:ln w="38100">
            <a:solidFill>
              <a:srgbClr val="00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79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Supreme Leader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He links 3 branches of gov’t together</a:t>
            </a:r>
          </a:p>
          <a:p>
            <a:r>
              <a:rPr lang="en-US" dirty="0" smtClean="0"/>
              <a:t>Powers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Limit Presidential candidates</a:t>
            </a:r>
          </a:p>
          <a:p>
            <a:pPr lvl="1"/>
            <a:r>
              <a:rPr lang="en-US" dirty="0" smtClean="0"/>
              <a:t>Authority </a:t>
            </a:r>
            <a:r>
              <a:rPr lang="en-US" dirty="0"/>
              <a:t>to overrule/dismiss president</a:t>
            </a:r>
          </a:p>
          <a:p>
            <a:pPr lvl="1"/>
            <a:r>
              <a:rPr lang="en-US" dirty="0" smtClean="0"/>
              <a:t>Command of armed forces</a:t>
            </a:r>
          </a:p>
          <a:p>
            <a:pPr lvl="1"/>
            <a:r>
              <a:rPr lang="en-US" dirty="0" smtClean="0"/>
              <a:t>Declaration of war and peace</a:t>
            </a:r>
          </a:p>
          <a:p>
            <a:pPr lvl="1"/>
            <a:r>
              <a:rPr lang="en-US" dirty="0" smtClean="0"/>
              <a:t>Issue decrees for national referenda</a:t>
            </a:r>
          </a:p>
          <a:p>
            <a:pPr lvl="1"/>
            <a:r>
              <a:rPr lang="en-US" dirty="0" smtClean="0"/>
              <a:t>Appoint </a:t>
            </a:r>
            <a:r>
              <a:rPr lang="en-US" dirty="0"/>
              <a:t>head of judiciary</a:t>
            </a:r>
          </a:p>
          <a:p>
            <a:pPr lvl="1"/>
            <a:r>
              <a:rPr lang="en-US" dirty="0"/>
              <a:t>Appoint half of the members of the Guardian </a:t>
            </a:r>
            <a:r>
              <a:rPr lang="en-US" dirty="0" smtClean="0"/>
              <a:t>Council</a:t>
            </a:r>
          </a:p>
          <a:p>
            <a:pPr lvl="1"/>
            <a:r>
              <a:rPr lang="en-GB" dirty="0" smtClean="0"/>
              <a:t>Appoint Friday </a:t>
            </a:r>
            <a:r>
              <a:rPr lang="en-GB" dirty="0"/>
              <a:t>prayer leaders and the head of radio and TV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http://i.huffpost.com/gen/978995/thumbs/s-AYATOLLAH-ALI-KHAMENEI-large.jpg?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35220"/>
            <a:ext cx="2819400" cy="2060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5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Guardian Council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79871"/>
            <a:ext cx="83820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12 (all male) member </a:t>
            </a:r>
            <a:r>
              <a:rPr lang="en-US" dirty="0"/>
              <a:t>council, </a:t>
            </a:r>
            <a:r>
              <a:rPr lang="en-US" dirty="0" smtClean="0"/>
              <a:t>                                                        serve </a:t>
            </a:r>
            <a:r>
              <a:rPr lang="en-US" dirty="0"/>
              <a:t>6 year </a:t>
            </a:r>
            <a:r>
              <a:rPr lang="en-US" dirty="0" smtClean="0"/>
              <a:t>terms</a:t>
            </a:r>
            <a:endParaRPr lang="en-US" dirty="0"/>
          </a:p>
          <a:p>
            <a:pPr lvl="1"/>
            <a:r>
              <a:rPr lang="en-US" dirty="0" smtClean="0"/>
              <a:t>6 </a:t>
            </a:r>
            <a:r>
              <a:rPr lang="en-US" dirty="0"/>
              <a:t>clerical </a:t>
            </a:r>
            <a:r>
              <a:rPr lang="en-US" dirty="0" smtClean="0"/>
              <a:t>members </a:t>
            </a:r>
            <a:r>
              <a:rPr lang="en-US" dirty="0"/>
              <a:t>appointed by </a:t>
            </a:r>
            <a:r>
              <a:rPr lang="en-US" dirty="0" smtClean="0"/>
              <a:t>                                                                                       supreme leader</a:t>
            </a:r>
          </a:p>
          <a:p>
            <a:pPr lvl="1"/>
            <a:r>
              <a:rPr lang="en-US" dirty="0" smtClean="0"/>
              <a:t>6 </a:t>
            </a:r>
            <a:r>
              <a:rPr lang="en-US" dirty="0"/>
              <a:t>lay members (lawyers) </a:t>
            </a:r>
            <a:r>
              <a:rPr lang="en-US" dirty="0" smtClean="0"/>
              <a:t>                                                    recommended </a:t>
            </a:r>
            <a:r>
              <a:rPr lang="en-US" dirty="0"/>
              <a:t>by head of judiciary, subject to approval of parliament</a:t>
            </a:r>
          </a:p>
          <a:p>
            <a:r>
              <a:rPr lang="en-US" dirty="0" smtClean="0"/>
              <a:t>Council has power to </a:t>
            </a:r>
            <a:r>
              <a:rPr lang="en-US" b="1" dirty="0">
                <a:solidFill>
                  <a:srgbClr val="FF0000"/>
                </a:solidFill>
              </a:rPr>
              <a:t>veto any legislation </a:t>
            </a:r>
            <a:r>
              <a:rPr lang="en-US" dirty="0"/>
              <a:t>passed by parliament that is at odds with basic tenants of Islam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Vetting Power</a:t>
            </a:r>
          </a:p>
          <a:p>
            <a:pPr lvl="1"/>
            <a:r>
              <a:rPr lang="en-US" dirty="0" smtClean="0"/>
              <a:t>Has </a:t>
            </a:r>
            <a:r>
              <a:rPr lang="en-US" dirty="0"/>
              <a:t>right to determine who </a:t>
            </a:r>
            <a:r>
              <a:rPr lang="en-US" dirty="0" smtClean="0"/>
              <a:t>can </a:t>
            </a:r>
            <a:r>
              <a:rPr lang="en-US" dirty="0"/>
              <a:t>run in local, presidential, parliamentary, and Assembly of Religious Experts </a:t>
            </a:r>
            <a:r>
              <a:rPr lang="en-US" dirty="0" smtClean="0"/>
              <a:t>elections</a:t>
            </a:r>
          </a:p>
          <a:p>
            <a:pPr lvl="1"/>
            <a:r>
              <a:rPr lang="en-US" dirty="0" smtClean="0"/>
              <a:t>2012/13: they disqualified thousands of candidates for </a:t>
            </a:r>
            <a:r>
              <a:rPr lang="en-US" dirty="0" err="1" smtClean="0"/>
              <a:t>Majles</a:t>
            </a:r>
            <a:r>
              <a:rPr lang="en-US" dirty="0" smtClean="0"/>
              <a:t>/Presidential elections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6146" name="Picture 2" descr="http://bobcargill.files.wordpress.com/2010/09/img-hp-main-guardian-council-fraud_2205292681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"/>
            <a:ext cx="3781425" cy="2876550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Assembly of Religious Experts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86 members (no females)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Directly elected </a:t>
            </a:r>
            <a:r>
              <a:rPr lang="en-US" dirty="0" smtClean="0"/>
              <a:t>by people for 8 year terms</a:t>
            </a:r>
          </a:p>
          <a:p>
            <a:r>
              <a:rPr lang="en-US" dirty="0" smtClean="0"/>
              <a:t>Elects Supreme Leader &amp; has right to dismiss him</a:t>
            </a:r>
          </a:p>
          <a:p>
            <a:r>
              <a:rPr lang="en-US" dirty="0" smtClean="0"/>
              <a:t>Candidates are subject to approval by Guardian Council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122" name="Picture 2" descr="http://t1.gstatic.com/images?q=tbn:ANd9GcR0n-3Qn56hD6LeT5G2_2S0XVSYDhnKM_Ik-dfZKzIYLSa3wjZLHtvlWUhGV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4876800" cy="320425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00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Expediency Council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32 members </a:t>
            </a:r>
            <a:r>
              <a:rPr lang="en-US" b="1" dirty="0" smtClean="0">
                <a:solidFill>
                  <a:srgbClr val="FF0000"/>
                </a:solidFill>
              </a:rPr>
              <a:t>appointed by Supreme Leader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Includes President, chief judge, speaker of the </a:t>
            </a:r>
            <a:r>
              <a:rPr lang="en-US" dirty="0" err="1" smtClean="0"/>
              <a:t>Majles</a:t>
            </a:r>
            <a:r>
              <a:rPr lang="en-US" dirty="0" smtClean="0"/>
              <a:t>, jurists from Guardian Council</a:t>
            </a:r>
            <a:endParaRPr lang="en-US" dirty="0"/>
          </a:p>
          <a:p>
            <a:r>
              <a:rPr lang="en-US" dirty="0" smtClean="0"/>
              <a:t>Serve 5 year terms</a:t>
            </a:r>
          </a:p>
          <a:p>
            <a:r>
              <a:rPr lang="en-US" dirty="0" smtClean="0"/>
              <a:t>Designed to </a:t>
            </a:r>
            <a:r>
              <a:rPr lang="en-US" b="1" dirty="0" smtClean="0">
                <a:solidFill>
                  <a:srgbClr val="FF0000"/>
                </a:solidFill>
              </a:rPr>
              <a:t>settle disputes </a:t>
            </a:r>
            <a:r>
              <a:rPr lang="en-US" dirty="0" smtClean="0"/>
              <a:t>between </a:t>
            </a:r>
            <a:r>
              <a:rPr lang="en-US" dirty="0" err="1" smtClean="0"/>
              <a:t>Majles</a:t>
            </a:r>
            <a:r>
              <a:rPr lang="en-US" dirty="0" smtClean="0"/>
              <a:t> and Guardian Council</a:t>
            </a:r>
          </a:p>
          <a:p>
            <a:r>
              <a:rPr lang="en-US" dirty="0" smtClean="0"/>
              <a:t>May originate its </a:t>
            </a:r>
            <a:r>
              <a:rPr lang="en-US" b="1" dirty="0" smtClean="0">
                <a:solidFill>
                  <a:srgbClr val="FF0000"/>
                </a:solidFill>
              </a:rPr>
              <a:t>own legislation</a:t>
            </a:r>
          </a:p>
          <a:p>
            <a:endParaRPr lang="en-US" b="1" dirty="0" smtClean="0">
              <a:latin typeface="Segoe Print" panose="02000600000000000000" pitchFamily="2" charset="0"/>
            </a:endParaRPr>
          </a:p>
          <a:p>
            <a:endParaRPr lang="en-US" b="1" dirty="0">
              <a:latin typeface="Segoe Print" panose="02000600000000000000" pitchFamily="2" charset="0"/>
            </a:endParaRPr>
          </a:p>
          <a:p>
            <a:r>
              <a:rPr lang="en-US" b="1" dirty="0" smtClean="0">
                <a:latin typeface="Segoe Print" panose="02000600000000000000" pitchFamily="2" charset="0"/>
              </a:rPr>
              <a:t>Why might this be a concern??</a:t>
            </a:r>
            <a:endParaRPr lang="en-US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2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latin typeface="Segoe Print" pitchFamily="2" charset="0"/>
              </a:rPr>
              <a:t>The President</a:t>
            </a:r>
            <a:endParaRPr lang="en-US" b="1" dirty="0">
              <a:solidFill>
                <a:srgbClr val="00CC0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Head of Government</a:t>
            </a:r>
          </a:p>
          <a:p>
            <a:r>
              <a:rPr lang="en-US" dirty="0" smtClean="0"/>
              <a:t>Currently:  </a:t>
            </a:r>
            <a:r>
              <a:rPr lang="en-US" b="1" dirty="0" smtClean="0">
                <a:solidFill>
                  <a:srgbClr val="FF0000"/>
                </a:solidFill>
              </a:rPr>
              <a:t>Hassan </a:t>
            </a:r>
            <a:r>
              <a:rPr lang="en-US" b="1" dirty="0" err="1" smtClean="0">
                <a:solidFill>
                  <a:srgbClr val="FF0000"/>
                </a:solidFill>
              </a:rPr>
              <a:t>Rouhani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/>
              <a:t>4 year </a:t>
            </a:r>
            <a:r>
              <a:rPr lang="en-US" dirty="0" smtClean="0"/>
              <a:t>term</a:t>
            </a:r>
          </a:p>
          <a:p>
            <a:r>
              <a:rPr lang="en-US" dirty="0" smtClean="0"/>
              <a:t>8-year </a:t>
            </a:r>
            <a:r>
              <a:rPr lang="en-US" dirty="0"/>
              <a:t>consecutive term limit</a:t>
            </a:r>
          </a:p>
          <a:p>
            <a:r>
              <a:rPr lang="en-US" dirty="0" smtClean="0"/>
              <a:t>Directly </a:t>
            </a:r>
            <a:r>
              <a:rPr lang="en-US" dirty="0"/>
              <a:t>elected by the people</a:t>
            </a:r>
          </a:p>
          <a:p>
            <a:pPr lvl="1"/>
            <a:r>
              <a:rPr lang="en-US" dirty="0"/>
              <a:t>Universal suffrage (18 or older)</a:t>
            </a:r>
          </a:p>
          <a:p>
            <a:pPr lvl="1"/>
            <a:r>
              <a:rPr lang="en-US" dirty="0"/>
              <a:t>Absolute majority of votes</a:t>
            </a:r>
          </a:p>
          <a:p>
            <a:pPr lvl="1"/>
            <a:r>
              <a:rPr lang="en-US" dirty="0"/>
              <a:t>Top two run a week later</a:t>
            </a:r>
          </a:p>
          <a:p>
            <a:r>
              <a:rPr lang="en-US" dirty="0" smtClean="0"/>
              <a:t>Candidates </a:t>
            </a:r>
            <a:r>
              <a:rPr lang="en-US" dirty="0"/>
              <a:t>approved by </a:t>
            </a:r>
            <a:r>
              <a:rPr lang="en-US" dirty="0" smtClean="0"/>
              <a:t>Guardian Council</a:t>
            </a:r>
          </a:p>
          <a:p>
            <a:pPr lvl="1"/>
            <a:r>
              <a:rPr lang="en-US" dirty="0" smtClean="0"/>
              <a:t>2005 Election disqualified 1,000 candidates (left only 7 to run)</a:t>
            </a:r>
          </a:p>
          <a:p>
            <a:pPr lvl="1"/>
            <a:r>
              <a:rPr lang="en-US" dirty="0" smtClean="0"/>
              <a:t>2009 Election – Accusations/Protests about voter fraud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http://i.telegraph.co.uk/multimedia/archive/02641/Hassan-Rouhani_2641568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2"/>
          <a:stretch/>
        </p:blipFill>
        <p:spPr bwMode="auto">
          <a:xfrm>
            <a:off x="5351205" y="381000"/>
            <a:ext cx="3689657" cy="3686176"/>
          </a:xfrm>
          <a:prstGeom prst="rect">
            <a:avLst/>
          </a:prstGeom>
          <a:noFill/>
          <a:ln>
            <a:solidFill>
              <a:srgbClr val="00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5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5BCA10"/>
      </a:accent1>
      <a:accent2>
        <a:srgbClr val="FF0000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6021</TotalTime>
  <Words>1767</Words>
  <Application>Microsoft Office PowerPoint</Application>
  <PresentationFormat>On-screen Show (4:3)</PresentationFormat>
  <Paragraphs>227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Bookman Old Style</vt:lpstr>
      <vt:lpstr>Calibri</vt:lpstr>
      <vt:lpstr>Gill Sans MT</vt:lpstr>
      <vt:lpstr>Segoe Print</vt:lpstr>
      <vt:lpstr>Tw Cen MT Condensed Extra Bold</vt:lpstr>
      <vt:lpstr>Wingdings</vt:lpstr>
      <vt:lpstr>Wingdings 3</vt:lpstr>
      <vt:lpstr>Origin</vt:lpstr>
      <vt:lpstr>IRAN </vt:lpstr>
      <vt:lpstr>The Basics</vt:lpstr>
      <vt:lpstr>PowerPoint Presentation</vt:lpstr>
      <vt:lpstr>The Supreme Leader (Head of State)</vt:lpstr>
      <vt:lpstr>The Supreme Leader</vt:lpstr>
      <vt:lpstr>The Guardian Council</vt:lpstr>
      <vt:lpstr>The Assembly of Religious Experts</vt:lpstr>
      <vt:lpstr>The Expediency Council</vt:lpstr>
      <vt:lpstr>The President</vt:lpstr>
      <vt:lpstr>The President</vt:lpstr>
      <vt:lpstr>The Bureaucracy</vt:lpstr>
      <vt:lpstr>The Legislature/Majles</vt:lpstr>
      <vt:lpstr>The Legislature/Majles</vt:lpstr>
      <vt:lpstr>The Legislature/Majles</vt:lpstr>
      <vt:lpstr>The Judiciary</vt:lpstr>
      <vt:lpstr>The Military</vt:lpstr>
      <vt:lpstr>Bonyads (Charitable Foundations)</vt:lpstr>
      <vt:lpstr>Linkage Institutions – Political Parties</vt:lpstr>
      <vt:lpstr>Linkage Institutions – Interest Groups</vt:lpstr>
      <vt:lpstr>Linkage Institutions – Mass Media</vt:lpstr>
      <vt:lpstr>Review</vt:lpstr>
    </vt:vector>
  </TitlesOfParts>
  <Company>Lausanne Collegiate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Phelan, James</cp:lastModifiedBy>
  <cp:revision>514</cp:revision>
  <cp:lastPrinted>2015-11-11T13:32:25Z</cp:lastPrinted>
  <dcterms:created xsi:type="dcterms:W3CDTF">2011-12-23T02:33:30Z</dcterms:created>
  <dcterms:modified xsi:type="dcterms:W3CDTF">2019-07-16T16:01:30Z</dcterms:modified>
</cp:coreProperties>
</file>