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98" r:id="rId2"/>
    <p:sldId id="299" r:id="rId3"/>
    <p:sldId id="301" r:id="rId4"/>
    <p:sldId id="302" r:id="rId5"/>
    <p:sldId id="303" r:id="rId6"/>
    <p:sldId id="304" r:id="rId7"/>
    <p:sldId id="329" r:id="rId8"/>
    <p:sldId id="307" r:id="rId9"/>
    <p:sldId id="306" r:id="rId10"/>
    <p:sldId id="309" r:id="rId11"/>
    <p:sldId id="310" r:id="rId12"/>
    <p:sldId id="311" r:id="rId13"/>
    <p:sldId id="312" r:id="rId14"/>
    <p:sldId id="328" r:id="rId15"/>
    <p:sldId id="313" r:id="rId16"/>
    <p:sldId id="314" r:id="rId17"/>
    <p:sldId id="317" r:id="rId18"/>
    <p:sldId id="320" r:id="rId19"/>
    <p:sldId id="318" r:id="rId20"/>
    <p:sldId id="321" r:id="rId21"/>
    <p:sldId id="322" r:id="rId22"/>
    <p:sldId id="323" r:id="rId23"/>
    <p:sldId id="324" r:id="rId24"/>
    <p:sldId id="331" r:id="rId25"/>
    <p:sldId id="326" r:id="rId26"/>
    <p:sldId id="325" r:id="rId27"/>
    <p:sldId id="327" r:id="rId28"/>
    <p:sldId id="330"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74" autoAdjust="0"/>
  </p:normalViewPr>
  <p:slideViewPr>
    <p:cSldViewPr>
      <p:cViewPr varScale="1">
        <p:scale>
          <a:sx n="58" d="100"/>
          <a:sy n="58" d="100"/>
        </p:scale>
        <p:origin x="870" y="7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620" y="118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2AF7336-11F8-4F8B-A7A2-44A5725098BE}" type="datetimeFigureOut">
              <a:rPr lang="en-US" smtClean="0"/>
              <a:t>7/16/2019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01E5B27-4F7A-4757-93F8-7C627476A50A}" type="slidenum">
              <a:rPr lang="en-US" smtClean="0"/>
              <a:t>‹#›</a:t>
            </a:fld>
            <a:endParaRPr lang="en-US"/>
          </a:p>
        </p:txBody>
      </p:sp>
    </p:spTree>
    <p:extLst>
      <p:ext uri="{BB962C8B-B14F-4D97-AF65-F5344CB8AC3E}">
        <p14:creationId xmlns:p14="http://schemas.microsoft.com/office/powerpoint/2010/main" val="169449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4E99F20-E8CE-4368-A8AE-C7C389E0B789}" type="datetimeFigureOut">
              <a:rPr lang="en-US" smtClean="0"/>
              <a:t>7/16/2019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CA60029-694B-4343-B33B-1127069C47B6}" type="slidenum">
              <a:rPr lang="en-US" smtClean="0"/>
              <a:t>‹#›</a:t>
            </a:fld>
            <a:endParaRPr lang="en-US"/>
          </a:p>
        </p:txBody>
      </p:sp>
    </p:spTree>
    <p:extLst>
      <p:ext uri="{BB962C8B-B14F-4D97-AF65-F5344CB8AC3E}">
        <p14:creationId xmlns:p14="http://schemas.microsoft.com/office/powerpoint/2010/main" val="2089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twitter.com/persiankiwi"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twitter.com/iran09" TargetMode="External"/><Relationship Id="rId5" Type="http://schemas.openxmlformats.org/officeDocument/2006/relationships/hyperlink" Target="http://www.twitter.com/y_shar" TargetMode="External"/><Relationship Id="rId4" Type="http://schemas.openxmlformats.org/officeDocument/2006/relationships/hyperlink" Target="http://www.twitter.com/tehranbureau"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Arial" pitchFamily="34" charset="0"/>
              <a:buNone/>
            </a:pPr>
            <a:r>
              <a:rPr lang="en-US" sz="1200" b="1" dirty="0" smtClean="0">
                <a:latin typeface="Arial" pitchFamily="34" charset="0"/>
              </a:rPr>
              <a:t>Quote:</a:t>
            </a:r>
          </a:p>
          <a:p>
            <a:pPr marL="171450" indent="-171450" eaLnBrk="1" hangingPunct="1">
              <a:spcBef>
                <a:spcPct val="0"/>
              </a:spcBef>
              <a:buFont typeface="Arial" pitchFamily="34" charset="0"/>
              <a:buChar char="•"/>
            </a:pPr>
            <a:r>
              <a:rPr lang="en-US" sz="1200" dirty="0" smtClean="0">
                <a:latin typeface="Arial" pitchFamily="34" charset="0"/>
              </a:rPr>
              <a:t>This announcement</a:t>
            </a:r>
            <a:r>
              <a:rPr lang="en-US" sz="1200" baseline="0" dirty="0" smtClean="0">
                <a:latin typeface="Arial" pitchFamily="34" charset="0"/>
              </a:rPr>
              <a:t> came on Iran’s national radio the first evening after the </a:t>
            </a:r>
            <a:r>
              <a:rPr lang="en-US" sz="1200" baseline="0" smtClean="0">
                <a:latin typeface="Arial" pitchFamily="34" charset="0"/>
              </a:rPr>
              <a:t>coup d'état </a:t>
            </a:r>
            <a:r>
              <a:rPr lang="en-US" sz="1200" baseline="0" dirty="0" smtClean="0">
                <a:latin typeface="Arial" pitchFamily="34" charset="0"/>
              </a:rPr>
              <a:t>that deposed Muhammad Reza Shah, who had followed his father in ruling Iran with an iron first for more than a half a century</a:t>
            </a:r>
          </a:p>
          <a:p>
            <a:pPr marL="171450" indent="-171450" eaLnBrk="1" hangingPunct="1">
              <a:spcBef>
                <a:spcPct val="0"/>
              </a:spcBef>
              <a:buFont typeface="Arial" pitchFamily="34" charset="0"/>
              <a:buChar char="•"/>
            </a:pPr>
            <a:r>
              <a:rPr lang="en-US" sz="1200" baseline="0" dirty="0" smtClean="0">
                <a:latin typeface="Arial" pitchFamily="34" charset="0"/>
              </a:rPr>
              <a:t>The announcement struck fear into hearts of many westerners who today see the 1979 Revolution as the beginning of a great conflict between the West and Islamic civilizations</a:t>
            </a:r>
            <a:endParaRPr lang="en-US" sz="1200" dirty="0" smtClean="0">
              <a:latin typeface="Arial" pitchFamily="34" charset="0"/>
            </a:endParaRPr>
          </a:p>
          <a:p>
            <a:pPr marL="0" indent="0" eaLnBrk="1" hangingPunct="1">
              <a:spcBef>
                <a:spcPct val="0"/>
              </a:spcBef>
              <a:buFont typeface="Arial" pitchFamily="34" charset="0"/>
              <a:buNone/>
            </a:pPr>
            <a:r>
              <a:rPr lang="en-US" sz="1200" b="1" dirty="0" smtClean="0">
                <a:latin typeface="Arial" pitchFamily="34" charset="0"/>
              </a:rPr>
              <a:t>Flag:</a:t>
            </a:r>
          </a:p>
          <a:p>
            <a:pPr marL="171450" indent="-171450" eaLnBrk="1" hangingPunct="1">
              <a:spcBef>
                <a:spcPct val="0"/>
              </a:spcBef>
              <a:buFont typeface="Arial" pitchFamily="34" charset="0"/>
              <a:buChar char="•"/>
            </a:pPr>
            <a:r>
              <a:rPr lang="en-US" sz="1200" dirty="0" smtClean="0">
                <a:latin typeface="Arial" pitchFamily="34" charset="0"/>
              </a:rPr>
              <a:t>3 equal horizontal bands of green (top), white, and red</a:t>
            </a:r>
          </a:p>
          <a:p>
            <a:pPr marL="171450" indent="-171450" eaLnBrk="1" hangingPunct="1">
              <a:spcBef>
                <a:spcPct val="0"/>
              </a:spcBef>
              <a:buFont typeface="Arial" pitchFamily="34" charset="0"/>
              <a:buChar char="•"/>
            </a:pPr>
            <a:r>
              <a:rPr lang="en-US" sz="1200" dirty="0" smtClean="0">
                <a:latin typeface="Arial" pitchFamily="34" charset="0"/>
              </a:rPr>
              <a:t>National emblem (a stylized representation of the word Allah in the shape of a tulip, a symbol of martyrdom) in red is centered in the white band; </a:t>
            </a:r>
          </a:p>
          <a:p>
            <a:pPr marL="171450" indent="-171450" eaLnBrk="1" hangingPunct="1">
              <a:spcBef>
                <a:spcPct val="0"/>
              </a:spcBef>
              <a:buFont typeface="Arial" pitchFamily="34" charset="0"/>
              <a:buChar char="•"/>
            </a:pPr>
            <a:r>
              <a:rPr lang="en-US" sz="1200" dirty="0" smtClean="0">
                <a:latin typeface="Arial" pitchFamily="34" charset="0"/>
              </a:rPr>
              <a:t>ALLAH AKBAR (God is Great) in white Arabic script is repeated 11 times along the bottom edge of the green band and 11 times along the top edge of the red band</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a:t>
            </a:fld>
            <a:endParaRPr lang="en-US"/>
          </a:p>
        </p:txBody>
      </p:sp>
    </p:spTree>
    <p:extLst>
      <p:ext uri="{BB962C8B-B14F-4D97-AF65-F5344CB8AC3E}">
        <p14:creationId xmlns:p14="http://schemas.microsoft.com/office/powerpoint/2010/main" val="155448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Constitutional Revolution:</a:t>
            </a:r>
          </a:p>
          <a:p>
            <a:pPr marL="171450" indent="-171450">
              <a:buFont typeface="Arial" pitchFamily="34" charset="0"/>
              <a:buChar char="•"/>
            </a:pPr>
            <a:r>
              <a:rPr lang="en-US" dirty="0" smtClean="0"/>
              <a:t>Merchants and local industrialists demanded constitution</a:t>
            </a:r>
          </a:p>
          <a:p>
            <a:pPr marL="171450" indent="-171450">
              <a:buFont typeface="Arial" pitchFamily="34" charset="0"/>
              <a:buChar char="•"/>
            </a:pPr>
            <a:r>
              <a:rPr lang="en-US" dirty="0" smtClean="0"/>
              <a:t>Shah (king) agreed</a:t>
            </a:r>
          </a:p>
          <a:p>
            <a:endParaRPr lang="en-US"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10</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1200" b="1" dirty="0" smtClean="0">
                <a:latin typeface="Arial" charset="0"/>
              </a:rPr>
              <a:t>Reza Shah</a:t>
            </a:r>
          </a:p>
          <a:p>
            <a:pPr marL="171450" indent="-171450" eaLnBrk="1" hangingPunct="1">
              <a:lnSpc>
                <a:spcPct val="90000"/>
              </a:lnSpc>
              <a:buFont typeface="Arial" pitchFamily="34" charset="0"/>
              <a:buChar char="•"/>
            </a:pPr>
            <a:r>
              <a:rPr lang="en-US" sz="1200" dirty="0" smtClean="0">
                <a:latin typeface="Arial" charset="0"/>
              </a:rPr>
              <a:t>Military officer seized power in 1921</a:t>
            </a:r>
          </a:p>
          <a:p>
            <a:pPr marL="171450" indent="-171450" eaLnBrk="1" hangingPunct="1">
              <a:lnSpc>
                <a:spcPct val="90000"/>
              </a:lnSpc>
              <a:buFont typeface="Arial" pitchFamily="34" charset="0"/>
              <a:buChar char="•"/>
            </a:pPr>
            <a:r>
              <a:rPr lang="en-US" sz="1200" dirty="0" smtClean="0">
                <a:latin typeface="Arial" charset="0"/>
              </a:rPr>
              <a:t>Abolished </a:t>
            </a:r>
            <a:r>
              <a:rPr lang="en-US" sz="1200" dirty="0" err="1" smtClean="0">
                <a:latin typeface="Arial" charset="0"/>
              </a:rPr>
              <a:t>Qajar</a:t>
            </a:r>
            <a:r>
              <a:rPr lang="en-US" sz="1200" dirty="0" smtClean="0">
                <a:latin typeface="Arial" charset="0"/>
              </a:rPr>
              <a:t> dynasty and declared himself king (shah) in 1926 of Pahlavi dynasty</a:t>
            </a:r>
          </a:p>
          <a:p>
            <a:pPr marL="171450" indent="-171450" eaLnBrk="1" hangingPunct="1">
              <a:lnSpc>
                <a:spcPct val="90000"/>
              </a:lnSpc>
              <a:buFont typeface="Arial" pitchFamily="34" charset="0"/>
              <a:buChar char="•"/>
            </a:pPr>
            <a:r>
              <a:rPr lang="en-US" sz="1200" dirty="0" smtClean="0">
                <a:latin typeface="Arial" charset="0"/>
              </a:rPr>
              <a:t>Created centralized bureaucratic state by modernizing economy and secularizing political life of the country (built first national railroads, first modern factories, and took land from rural elites)</a:t>
            </a:r>
          </a:p>
          <a:p>
            <a:pPr marL="171450" indent="-171450" eaLnBrk="1" hangingPunct="1">
              <a:lnSpc>
                <a:spcPct val="90000"/>
              </a:lnSpc>
              <a:buFont typeface="Arial" pitchFamily="34" charset="0"/>
              <a:buChar char="•"/>
            </a:pPr>
            <a:r>
              <a:rPr lang="en-US" sz="1200" dirty="0" smtClean="0">
                <a:latin typeface="Arial" charset="0"/>
              </a:rPr>
              <a:t>Women did not have to wear veil</a:t>
            </a:r>
          </a:p>
          <a:p>
            <a:pPr marL="171450" indent="-171450" eaLnBrk="1" hangingPunct="1">
              <a:lnSpc>
                <a:spcPct val="90000"/>
              </a:lnSpc>
              <a:buFont typeface="Arial" pitchFamily="34" charset="0"/>
              <a:buChar char="•"/>
            </a:pPr>
            <a:r>
              <a:rPr lang="en-US" sz="1200" dirty="0" smtClean="0">
                <a:latin typeface="Arial" charset="0"/>
              </a:rPr>
              <a:t>Men had to shave their beards</a:t>
            </a:r>
          </a:p>
          <a:p>
            <a:pPr marL="171450" indent="-171450" eaLnBrk="1" hangingPunct="1">
              <a:lnSpc>
                <a:spcPct val="90000"/>
              </a:lnSpc>
              <a:buFont typeface="Arial" pitchFamily="34" charset="0"/>
              <a:buChar char="•"/>
            </a:pPr>
            <a:r>
              <a:rPr lang="en-US" sz="1200" dirty="0" smtClean="0">
                <a:latin typeface="Arial" charset="0"/>
              </a:rPr>
              <a:t>Closed religious schools</a:t>
            </a:r>
          </a:p>
          <a:p>
            <a:pPr marL="171450" indent="-171450" eaLnBrk="1" hangingPunct="1">
              <a:lnSpc>
                <a:spcPct val="90000"/>
              </a:lnSpc>
              <a:buFont typeface="Arial" pitchFamily="34" charset="0"/>
              <a:buChar char="•"/>
            </a:pPr>
            <a:r>
              <a:rPr lang="en-US" sz="1200" dirty="0" smtClean="0">
                <a:latin typeface="Arial" charset="0"/>
              </a:rPr>
              <a:t>Replaced with free, state-run institutions that stressed science and other modern topics</a:t>
            </a:r>
          </a:p>
          <a:p>
            <a:pPr marL="171450" indent="-171450" eaLnBrk="1" hangingPunct="1">
              <a:buFont typeface="Arial" pitchFamily="34" charset="0"/>
              <a:buChar char="•"/>
            </a:pPr>
            <a:r>
              <a:rPr lang="en-US" dirty="0" smtClean="0">
                <a:latin typeface="Arial" charset="0"/>
              </a:rPr>
              <a:t>Forced to abdicate in 1941 because of his pro-German sympathies</a:t>
            </a:r>
          </a:p>
          <a:p>
            <a:pPr marL="171450" indent="-171450" eaLnBrk="1" hangingPunct="1">
              <a:buFont typeface="Arial" pitchFamily="34" charset="0"/>
              <a:buChar char="•"/>
            </a:pPr>
            <a:r>
              <a:rPr lang="en-US" dirty="0" smtClean="0">
                <a:latin typeface="Arial" charset="0"/>
              </a:rPr>
              <a:t>Allied forces recognized his son, Muhammad Reza Pahlavi as new monarch</a:t>
            </a:r>
          </a:p>
          <a:p>
            <a:pPr eaLnBrk="1" hangingPunct="1"/>
            <a:r>
              <a:rPr lang="en-US" b="1" dirty="0" smtClean="0">
                <a:latin typeface="Arial" charset="0"/>
              </a:rPr>
              <a:t>Muhammad Reza Shah:</a:t>
            </a:r>
          </a:p>
          <a:p>
            <a:pPr marL="171450" indent="-171450">
              <a:buFont typeface="Arial" pitchFamily="34" charset="0"/>
              <a:buChar char="•"/>
            </a:pPr>
            <a:r>
              <a:rPr lang="en-US" dirty="0">
                <a:latin typeface="Arial" charset="0"/>
              </a:rPr>
              <a:t>Centralized power (e.g., Interior Ministry appointed provincial governors, town mayors, district superintendents and village headmen)</a:t>
            </a:r>
          </a:p>
          <a:p>
            <a:pPr marL="171450" indent="-171450">
              <a:buFont typeface="Arial" pitchFamily="34" charset="0"/>
              <a:buChar char="•"/>
            </a:pPr>
            <a:r>
              <a:rPr lang="en-US" dirty="0">
                <a:latin typeface="Arial" charset="0"/>
              </a:rPr>
              <a:t>Built up military </a:t>
            </a:r>
            <a:r>
              <a:rPr lang="en-US" dirty="0" smtClean="0">
                <a:latin typeface="Arial" charset="0"/>
              </a:rPr>
              <a:t>– 5</a:t>
            </a:r>
            <a:r>
              <a:rPr lang="en-US" baseline="30000" dirty="0" smtClean="0">
                <a:latin typeface="Arial" charset="0"/>
              </a:rPr>
              <a:t>th</a:t>
            </a:r>
            <a:r>
              <a:rPr lang="en-US" dirty="0" smtClean="0">
                <a:latin typeface="Arial" charset="0"/>
              </a:rPr>
              <a:t> largest in world by 1979</a:t>
            </a:r>
            <a:endParaRPr lang="en-US" dirty="0">
              <a:latin typeface="Arial" charset="0"/>
            </a:endParaRPr>
          </a:p>
          <a:p>
            <a:pPr marL="171450" indent="-171450">
              <a:buFont typeface="Arial" pitchFamily="34" charset="0"/>
              <a:buChar char="•"/>
            </a:pPr>
            <a:r>
              <a:rPr lang="en-US" dirty="0">
                <a:latin typeface="Arial" charset="0"/>
              </a:rPr>
              <a:t>Formed SAVAK: arrested, tortured, killed dissidents at home and abroad</a:t>
            </a:r>
          </a:p>
          <a:p>
            <a:pPr marL="171450" indent="-171450">
              <a:buFont typeface="Arial" pitchFamily="34" charset="0"/>
              <a:buChar char="•"/>
            </a:pPr>
            <a:r>
              <a:rPr lang="en-US" dirty="0">
                <a:latin typeface="Arial" charset="0"/>
              </a:rPr>
              <a:t>Secularized legal system (supplanted </a:t>
            </a:r>
            <a:r>
              <a:rPr lang="en-US" dirty="0" err="1">
                <a:latin typeface="Arial" charset="0"/>
              </a:rPr>
              <a:t>shari’a</a:t>
            </a:r>
            <a:r>
              <a:rPr lang="en-US" dirty="0">
                <a:latin typeface="Arial" charset="0"/>
              </a:rPr>
              <a:t>)</a:t>
            </a:r>
          </a:p>
          <a:p>
            <a:pPr marL="171450" indent="-171450">
              <a:buFont typeface="Arial" pitchFamily="34" charset="0"/>
              <a:buChar char="•"/>
            </a:pPr>
            <a:r>
              <a:rPr lang="en-US" dirty="0">
                <a:latin typeface="Arial" charset="0"/>
              </a:rPr>
              <a:t>Close ally with United States (puppet)</a:t>
            </a:r>
          </a:p>
          <a:p>
            <a:pPr marL="171450" indent="-171450">
              <a:buFont typeface="Arial" pitchFamily="34" charset="0"/>
              <a:buChar char="•"/>
            </a:pPr>
            <a:r>
              <a:rPr lang="en-US" dirty="0">
                <a:latin typeface="Arial" charset="0"/>
              </a:rPr>
              <a:t>Improved infrastructure</a:t>
            </a:r>
          </a:p>
          <a:p>
            <a:pPr eaLnBrk="1" hangingPunct="1"/>
            <a:endParaRPr lang="en-US" dirty="0" smtClean="0">
              <a:latin typeface="Arial" charset="0"/>
            </a:endParaRPr>
          </a:p>
          <a:p>
            <a:pPr marL="17145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11</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British</a:t>
            </a:r>
            <a:r>
              <a:rPr lang="en-US" baseline="0" dirty="0" smtClean="0"/>
              <a:t> establish the Anglo-Iranian Oil Company (later becomes BP)</a:t>
            </a:r>
            <a:endParaRPr lang="en-US"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itchFamily="18" charset="0"/>
              </a:rPr>
              <a:t>White Revolution: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Times New Roman" pitchFamily="18" charset="0"/>
              </a:rPr>
              <a:t>started in 1963</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Times New Roman" pitchFamily="18" charset="0"/>
              </a:rPr>
              <a:t>Called “white” to counter “red” influences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Times New Roman" pitchFamily="18" charset="0"/>
              </a:rPr>
              <a:t>Focused on land reform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Times New Roman" pitchFamily="18" charset="0"/>
              </a:rPr>
              <a:t>Gov’t bought</a:t>
            </a:r>
            <a:r>
              <a:rPr lang="en-US" baseline="0" dirty="0" smtClean="0">
                <a:latin typeface="Times New Roman" pitchFamily="18" charset="0"/>
              </a:rPr>
              <a:t> land from large absentee owners and sold it to small farmers at affordable prices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latin typeface="Times New Roman" pitchFamily="18" charset="0"/>
              </a:rPr>
              <a:t>Purpose was to encourage entrepreneurs with irrigation canals, dams, and tractors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latin typeface="Times New Roman" pitchFamily="18" charset="0"/>
              </a:rPr>
              <a:t>Secularized Iran further by extending voting rights to women, restricting polygamy, and allowing women to work outside the home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err="1" smtClean="0">
                <a:latin typeface="Times New Roman" pitchFamily="18" charset="0"/>
              </a:rPr>
              <a:t>Rentier</a:t>
            </a:r>
            <a:r>
              <a:rPr lang="en-US" b="1" baseline="0" dirty="0" smtClean="0">
                <a:latin typeface="Times New Roman" pitchFamily="18" charset="0"/>
              </a:rPr>
              <a:t> State</a:t>
            </a:r>
          </a:p>
          <a:p>
            <a:pPr marL="171450" indent="-171450" eaLnBrk="1" hangingPunct="1">
              <a:lnSpc>
                <a:spcPct val="90000"/>
              </a:lnSpc>
              <a:buFont typeface="Arial" pitchFamily="34" charset="0"/>
              <a:buChar char="•"/>
            </a:pPr>
            <a:r>
              <a:rPr lang="en-US" dirty="0" smtClean="0">
                <a:latin typeface="Arial" charset="0"/>
              </a:rPr>
              <a:t>Derives much of its revenue on a regular basis from payments by foreign concerns in the form of “rent”</a:t>
            </a:r>
          </a:p>
          <a:p>
            <a:pPr marL="171450" indent="-171450" eaLnBrk="1" hangingPunct="1">
              <a:lnSpc>
                <a:spcPct val="90000"/>
              </a:lnSpc>
              <a:buFont typeface="Arial" pitchFamily="34" charset="0"/>
              <a:buChar char="•"/>
            </a:pPr>
            <a:r>
              <a:rPr lang="en-US" dirty="0" err="1" smtClean="0">
                <a:latin typeface="Arial" charset="0"/>
              </a:rPr>
              <a:t>Rentier</a:t>
            </a:r>
            <a:r>
              <a:rPr lang="en-US" dirty="0" smtClean="0">
                <a:latin typeface="Arial" charset="0"/>
              </a:rPr>
              <a:t> economy is heavily supported by state expenditure, while the state continuously receives “rent” from abroad</a:t>
            </a:r>
          </a:p>
          <a:p>
            <a:pPr marL="171450" indent="-171450" eaLnBrk="1" hangingPunct="1">
              <a:lnSpc>
                <a:spcPct val="90000"/>
              </a:lnSpc>
              <a:buFont typeface="Arial" pitchFamily="34" charset="0"/>
              <a:buChar char="•"/>
            </a:pPr>
            <a:r>
              <a:rPr lang="en-US" dirty="0" smtClean="0">
                <a:latin typeface="Arial" charset="0"/>
              </a:rPr>
              <a:t>Oil revenues allowed Iran to modernize quickly</a:t>
            </a:r>
          </a:p>
          <a:p>
            <a:pPr marL="171450" indent="-171450" eaLnBrk="1" hangingPunct="1">
              <a:lnSpc>
                <a:spcPct val="90000"/>
              </a:lnSpc>
              <a:buFont typeface="Arial" pitchFamily="34" charset="0"/>
              <a:buChar char="•"/>
            </a:pPr>
            <a:r>
              <a:rPr lang="en-US" dirty="0" smtClean="0">
                <a:latin typeface="Arial" charset="0"/>
              </a:rPr>
              <a:t>Import-substitution placed emphasis on capital-intensive industries and led to neglect of small-scale production and agriculture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latin typeface="Times New Roman" pitchFamily="18" charset="0"/>
            </a:endParaRPr>
          </a:p>
          <a:p>
            <a:endParaRPr lang="en-US"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err="1" smtClean="0">
                <a:latin typeface="Times New Roman" pitchFamily="18" charset="0"/>
              </a:rPr>
              <a:t>Rentier</a:t>
            </a:r>
            <a:r>
              <a:rPr lang="en-US" b="1" baseline="0" dirty="0" smtClean="0">
                <a:latin typeface="Times New Roman" pitchFamily="18" charset="0"/>
              </a:rPr>
              <a:t> State</a:t>
            </a:r>
          </a:p>
          <a:p>
            <a:pPr marL="171450" indent="-171450" eaLnBrk="1" hangingPunct="1">
              <a:lnSpc>
                <a:spcPct val="90000"/>
              </a:lnSpc>
              <a:buFont typeface="Arial" pitchFamily="34" charset="0"/>
              <a:buChar char="•"/>
            </a:pPr>
            <a:r>
              <a:rPr lang="en-US" dirty="0" smtClean="0">
                <a:latin typeface="Arial" charset="0"/>
              </a:rPr>
              <a:t>Derives much of its revenue on a regular basis from payments by foreign concerns in the form of “rent”</a:t>
            </a:r>
          </a:p>
          <a:p>
            <a:pPr marL="171450" indent="-171450" eaLnBrk="1" hangingPunct="1">
              <a:lnSpc>
                <a:spcPct val="90000"/>
              </a:lnSpc>
              <a:buFont typeface="Arial" pitchFamily="34" charset="0"/>
              <a:buChar char="•"/>
            </a:pPr>
            <a:r>
              <a:rPr lang="en-US" dirty="0" err="1" smtClean="0">
                <a:latin typeface="Arial" charset="0"/>
              </a:rPr>
              <a:t>Rentier</a:t>
            </a:r>
            <a:r>
              <a:rPr lang="en-US" dirty="0" smtClean="0">
                <a:latin typeface="Arial" charset="0"/>
              </a:rPr>
              <a:t> economy is heavily supported by state expenditure, while the state continuously receives “rent” from abroad</a:t>
            </a:r>
          </a:p>
          <a:p>
            <a:pPr marL="171450" indent="-171450" eaLnBrk="1" hangingPunct="1">
              <a:lnSpc>
                <a:spcPct val="90000"/>
              </a:lnSpc>
              <a:buFont typeface="Arial" pitchFamily="34" charset="0"/>
              <a:buChar char="•"/>
            </a:pPr>
            <a:r>
              <a:rPr lang="en-US" dirty="0" smtClean="0">
                <a:latin typeface="Arial" charset="0"/>
              </a:rPr>
              <a:t>Oil revenues allowed Iran to modernize quickly</a:t>
            </a:r>
          </a:p>
          <a:p>
            <a:pPr marL="171450" indent="-171450" eaLnBrk="1" hangingPunct="1">
              <a:lnSpc>
                <a:spcPct val="90000"/>
              </a:lnSpc>
              <a:buFont typeface="Arial" pitchFamily="34" charset="0"/>
              <a:buChar char="•"/>
            </a:pPr>
            <a:r>
              <a:rPr lang="en-US" dirty="0" smtClean="0">
                <a:latin typeface="Arial" charset="0"/>
              </a:rPr>
              <a:t>Import-substitution placed emphasis on capital-intensive industries and led to neglect of small-scale production and agriculture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latin typeface="Times New Roman" pitchFamily="18" charset="0"/>
            </a:endParaRPr>
          </a:p>
          <a:p>
            <a:endParaRPr lang="en-US"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itchFamily="18" charset="0"/>
              </a:rPr>
              <a:t>Shah’s Downfall:</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Times New Roman" pitchFamily="18" charset="0"/>
              </a:rPr>
              <a:t>Bolstered personal</a:t>
            </a:r>
            <a:r>
              <a:rPr lang="en-US" b="0" baseline="0" dirty="0" smtClean="0">
                <a:latin typeface="Times New Roman" pitchFamily="18" charset="0"/>
              </a:rPr>
              <a:t> wealth by establishing tax-exempt Pahlavi Foundation, a patronage system that controlled large companies that fed the pocketbooks of the shah and his supporters</a:t>
            </a:r>
            <a:endParaRPr lang="en-US" b="0"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Times New Roman" pitchFamily="18" charset="0"/>
              </a:rPr>
              <a:t>1975 Shah announced the formation of the Resurgence</a:t>
            </a:r>
            <a:r>
              <a:rPr lang="en-US" b="0" baseline="0" dirty="0" smtClean="0">
                <a:latin typeface="Times New Roman" pitchFamily="18" charset="0"/>
              </a:rPr>
              <a:t> Party and declared Iran to be a one-party state with himself has the head</a:t>
            </a:r>
            <a:endParaRPr lang="en-US" b="0" dirty="0" smtClean="0">
              <a:latin typeface="Times New Roman" pitchFamily="18"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15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Arial" charset="0"/>
              </a:rPr>
              <a:t>Revolutionary coalition: </a:t>
            </a:r>
          </a:p>
          <a:p>
            <a:pPr marL="171450" indent="-171450" eaLnBrk="1" hangingPunct="1">
              <a:buFont typeface="Arial" pitchFamily="34" charset="0"/>
              <a:buChar char="•"/>
            </a:pPr>
            <a:r>
              <a:rPr lang="en-US" dirty="0" smtClean="0">
                <a:latin typeface="Arial" charset="0"/>
              </a:rPr>
              <a:t>urban poor (especially recent rural-urban immigrants)</a:t>
            </a:r>
          </a:p>
          <a:p>
            <a:pPr marL="171450" indent="-171450" eaLnBrk="1" hangingPunct="1">
              <a:buFont typeface="Arial" pitchFamily="34" charset="0"/>
              <a:buChar char="•"/>
            </a:pPr>
            <a:r>
              <a:rPr lang="en-US" dirty="0" smtClean="0">
                <a:latin typeface="Arial" charset="0"/>
              </a:rPr>
              <a:t>Moderate middle classes, concerned with political freedoms</a:t>
            </a:r>
          </a:p>
          <a:p>
            <a:pPr marL="171450" indent="-171450" eaLnBrk="1" hangingPunct="1">
              <a:buFont typeface="Arial" pitchFamily="34" charset="0"/>
              <a:buChar char="•"/>
            </a:pPr>
            <a:r>
              <a:rPr lang="en-US" dirty="0" smtClean="0">
                <a:latin typeface="Arial" charset="0"/>
              </a:rPr>
              <a:t>Leftists </a:t>
            </a:r>
          </a:p>
          <a:p>
            <a:pPr marL="171450" indent="-171450" eaLnBrk="1" hangingPunct="1">
              <a:buFont typeface="Arial" pitchFamily="34" charset="0"/>
              <a:buChar char="•"/>
            </a:pPr>
            <a:r>
              <a:rPr lang="en-US" dirty="0" smtClean="0">
                <a:latin typeface="Arial" charset="0"/>
              </a:rPr>
              <a:t>Bazaar merchants: ability to bring economy to standstill</a:t>
            </a:r>
          </a:p>
          <a:p>
            <a:pPr marL="171450" indent="-171450" eaLnBrk="1" hangingPunct="1">
              <a:buFont typeface="Arial" pitchFamily="34" charset="0"/>
              <a:buChar char="•"/>
            </a:pPr>
            <a:r>
              <a:rPr lang="en-US" dirty="0" smtClean="0">
                <a:latin typeface="Arial" charset="0"/>
              </a:rPr>
              <a:t>Clergy: moral focal point, and hierarchical internal structure, communication networks, capable orators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latin typeface="Times New Roman" pitchFamily="18"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16</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Arial" charset="0"/>
              </a:rPr>
              <a:t>Islamic Fundamentalism/Islamism:</a:t>
            </a:r>
          </a:p>
          <a:p>
            <a:pPr marL="171450" indent="-171450" eaLnBrk="1" hangingPunct="1">
              <a:buFont typeface="Arial" panose="020B0604020202020204" pitchFamily="34" charset="0"/>
              <a:buChar char="•"/>
            </a:pPr>
            <a:r>
              <a:rPr lang="en-US" b="0" dirty="0" smtClean="0">
                <a:latin typeface="Arial" charset="0"/>
              </a:rPr>
              <a:t>Emphasized literal interpretation</a:t>
            </a:r>
            <a:r>
              <a:rPr lang="en-US" b="0" baseline="0" dirty="0" smtClean="0">
                <a:latin typeface="Arial" charset="0"/>
              </a:rPr>
              <a:t> of Islamic texts</a:t>
            </a:r>
          </a:p>
          <a:p>
            <a:pPr marL="171450" indent="-171450" eaLnBrk="1" hangingPunct="1">
              <a:buFont typeface="Arial" panose="020B0604020202020204" pitchFamily="34" charset="0"/>
              <a:buChar char="•"/>
            </a:pPr>
            <a:r>
              <a:rPr lang="en-US" b="0" baseline="0" dirty="0" smtClean="0">
                <a:latin typeface="Arial" charset="0"/>
              </a:rPr>
              <a:t>Social conservatism</a:t>
            </a:r>
          </a:p>
          <a:p>
            <a:pPr marL="171450" indent="-171450" eaLnBrk="1" hangingPunct="1">
              <a:buFont typeface="Arial" panose="020B0604020202020204" pitchFamily="34" charset="0"/>
              <a:buChar char="•"/>
            </a:pPr>
            <a:r>
              <a:rPr lang="en-US" b="0" baseline="0" dirty="0" smtClean="0">
                <a:latin typeface="Arial" charset="0"/>
              </a:rPr>
              <a:t>Political traditionalism</a:t>
            </a:r>
          </a:p>
          <a:p>
            <a:pPr eaLnBrk="1" hangingPunct="1"/>
            <a:endParaRPr lang="en-US" b="1" dirty="0" smtClean="0">
              <a:latin typeface="Arial" charset="0"/>
            </a:endParaRPr>
          </a:p>
          <a:p>
            <a:pPr eaLnBrk="1" hangingPunct="1"/>
            <a:r>
              <a:rPr lang="en-US" b="1" dirty="0" err="1" smtClean="0">
                <a:latin typeface="Arial" charset="0"/>
              </a:rPr>
              <a:t>Valeyat-efaqih</a:t>
            </a:r>
            <a:r>
              <a:rPr lang="en-US" b="1" baseline="0" dirty="0" smtClean="0">
                <a:latin typeface="Arial" charset="0"/>
              </a:rPr>
              <a:t> (</a:t>
            </a:r>
            <a:r>
              <a:rPr lang="en-US" b="1" baseline="0" dirty="0" err="1" smtClean="0">
                <a:latin typeface="Arial" charset="0"/>
              </a:rPr>
              <a:t>fah</a:t>
            </a:r>
            <a:r>
              <a:rPr lang="en-US" b="1" baseline="0" dirty="0" smtClean="0">
                <a:latin typeface="Arial" charset="0"/>
              </a:rPr>
              <a:t>-key)</a:t>
            </a:r>
            <a:endParaRPr lang="en-US" b="1" dirty="0" smtClean="0">
              <a:latin typeface="Arial" charset="0"/>
            </a:endParaRPr>
          </a:p>
          <a:p>
            <a:pPr eaLnBrk="1" hangingPunct="1"/>
            <a:endParaRPr lang="en-US" b="1" dirty="0" smtClean="0">
              <a:latin typeface="Arial" charset="0"/>
            </a:endParaRPr>
          </a:p>
          <a:p>
            <a:pPr eaLnBrk="1" hangingPunct="1"/>
            <a:r>
              <a:rPr lang="en-US" b="1" dirty="0" smtClean="0">
                <a:latin typeface="Arial" charset="0"/>
              </a:rPr>
              <a:t>Islamic Republic Constitution</a:t>
            </a:r>
          </a:p>
          <a:p>
            <a:pPr marL="171450" indent="-171450" eaLnBrk="1" hangingPunct="1">
              <a:buFont typeface="Arial" pitchFamily="34" charset="0"/>
              <a:buChar char="•"/>
            </a:pPr>
            <a:r>
              <a:rPr lang="en-US" b="0" dirty="0" smtClean="0">
                <a:latin typeface="Arial" charset="0"/>
              </a:rPr>
              <a:t>Drawn</a:t>
            </a:r>
            <a:r>
              <a:rPr lang="en-US" b="0" baseline="0" dirty="0" smtClean="0">
                <a:latin typeface="Arial" charset="0"/>
              </a:rPr>
              <a:t> up by Assembly of Religious Experts (73 man assembly of clerics directly elected by people)</a:t>
            </a:r>
          </a:p>
          <a:p>
            <a:pPr marL="171450" indent="-171450" eaLnBrk="1" hangingPunct="1">
              <a:buFont typeface="Arial" pitchFamily="34" charset="0"/>
              <a:buChar char="•"/>
            </a:pPr>
            <a:r>
              <a:rPr lang="en-US" b="0" baseline="0" dirty="0" smtClean="0">
                <a:latin typeface="Arial" charset="0"/>
              </a:rPr>
              <a:t>Gave broad authority to Khomeini and clergy, although PM Mehdi </a:t>
            </a:r>
            <a:r>
              <a:rPr lang="en-US" b="0" baseline="0" dirty="0" err="1" smtClean="0">
                <a:latin typeface="Arial" charset="0"/>
              </a:rPr>
              <a:t>Bazargan</a:t>
            </a:r>
            <a:r>
              <a:rPr lang="en-US" b="0" baseline="0" dirty="0" smtClean="0">
                <a:latin typeface="Arial" charset="0"/>
              </a:rPr>
              <a:t> strongly objected</a:t>
            </a:r>
          </a:p>
          <a:p>
            <a:pPr marL="171450" indent="-171450" eaLnBrk="1" hangingPunct="1">
              <a:buFont typeface="Arial" pitchFamily="34" charset="0"/>
              <a:buChar char="•"/>
            </a:pPr>
            <a:r>
              <a:rPr lang="en-US" b="0" dirty="0" smtClean="0">
                <a:latin typeface="Arial" charset="0"/>
              </a:rPr>
              <a:t>Presented to people in midst of U.S.</a:t>
            </a:r>
            <a:r>
              <a:rPr lang="en-US" b="0" baseline="0" dirty="0" smtClean="0">
                <a:latin typeface="Arial" charset="0"/>
              </a:rPr>
              <a:t> hostage crisis – high hostility toward Americans – 99% of electorate endorsed </a:t>
            </a:r>
            <a:endParaRPr lang="en-US" b="0" dirty="0" smtClean="0">
              <a:latin typeface="Arial"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17</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Bazargan</a:t>
            </a:r>
            <a:endParaRPr lang="en-US" b="1" dirty="0" smtClean="0"/>
          </a:p>
          <a:p>
            <a:pPr marL="171450" indent="-171450" eaLnBrk="1" hangingPunct="1">
              <a:buFont typeface="Arial" pitchFamily="34" charset="0"/>
              <a:buChar char="•"/>
            </a:pPr>
            <a:r>
              <a:rPr lang="en-US" dirty="0" smtClean="0"/>
              <a:t>Official prime minister of provisional government at the time of the Revolution</a:t>
            </a:r>
          </a:p>
          <a:p>
            <a:pPr marL="171450" indent="-171450" eaLnBrk="1" hangingPunct="1">
              <a:buFont typeface="Arial" pitchFamily="34" charset="0"/>
              <a:buChar char="•"/>
            </a:pPr>
            <a:r>
              <a:rPr lang="en-US" dirty="0" smtClean="0"/>
              <a:t>Islamic in name but democratic in content</a:t>
            </a:r>
          </a:p>
          <a:p>
            <a:pPr marL="171450" indent="-171450" eaLnBrk="1" hangingPunct="1">
              <a:buFont typeface="Arial" pitchFamily="34" charset="0"/>
              <a:buChar char="•"/>
            </a:pPr>
            <a:r>
              <a:rPr lang="en-US" dirty="0" smtClean="0"/>
              <a:t>Wanted to call Iran Democratic Islamic Republic</a:t>
            </a:r>
          </a:p>
          <a:p>
            <a:pPr marL="171450" indent="-171450" eaLnBrk="1" hangingPunct="1">
              <a:buFont typeface="Arial" pitchFamily="34" charset="0"/>
              <a:buChar char="•"/>
            </a:pPr>
            <a:r>
              <a:rPr lang="en-US" dirty="0" smtClean="0"/>
              <a:t>Resigned when he realized that Khomeini would not order the release of the hostages</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18</a:t>
            </a:fld>
            <a:endParaRPr lang="en-US"/>
          </a:p>
        </p:txBody>
      </p:sp>
    </p:spTree>
    <p:extLst>
      <p:ext uri="{BB962C8B-B14F-4D97-AF65-F5344CB8AC3E}">
        <p14:creationId xmlns:p14="http://schemas.microsoft.com/office/powerpoint/2010/main" val="2897872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0" dirty="0" smtClean="0">
              <a:latin typeface="Arial"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19</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60029-694B-4343-B33B-1127069C47B6}" type="slidenum">
              <a:rPr lang="en-US" smtClean="0"/>
              <a:t>20</a:t>
            </a:fld>
            <a:endParaRPr lang="en-US"/>
          </a:p>
        </p:txBody>
      </p:sp>
    </p:spTree>
    <p:extLst>
      <p:ext uri="{BB962C8B-B14F-4D97-AF65-F5344CB8AC3E}">
        <p14:creationId xmlns:p14="http://schemas.microsoft.com/office/powerpoint/2010/main" val="545103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Constitution specifically put Khomeini</a:t>
            </a:r>
            <a:r>
              <a:rPr lang="en-US" baseline="0" dirty="0" smtClean="0"/>
              <a:t>  in the position for life, and state that after his death, his authority would pass to a leadership council of two or three senior clerics.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did not occur when Khomeini died </a:t>
            </a:r>
            <a:r>
              <a:rPr lang="en-US" baseline="0" dirty="0" err="1" smtClean="0"/>
              <a:t>bc</a:t>
            </a:r>
            <a:r>
              <a:rPr lang="en-US" baseline="0" dirty="0" smtClean="0"/>
              <a:t> his followers did not trust the clerics.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They changed the Constitution and selected as Supreme Leader Ali Khamenei, a cleric of the middle rank</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Ayatollah Ali Khamenei (1989-Present) does not have same charisma or academic credentials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Keep spirit of revolution alive, anti-American, and maintain theocracy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21</a:t>
            </a:fld>
            <a:endParaRPr lang="en-US"/>
          </a:p>
        </p:txBody>
      </p:sp>
    </p:spTree>
    <p:extLst>
      <p:ext uri="{BB962C8B-B14F-4D97-AF65-F5344CB8AC3E}">
        <p14:creationId xmlns:p14="http://schemas.microsoft.com/office/powerpoint/2010/main" val="132959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Khatami:</a:t>
            </a:r>
          </a:p>
          <a:p>
            <a:pPr marL="274320" indent="-274320" eaLnBrk="1" fontAlgn="auto" hangingPunct="1">
              <a:lnSpc>
                <a:spcPct val="90000"/>
              </a:lnSpc>
              <a:spcAft>
                <a:spcPts val="0"/>
              </a:spcAft>
              <a:buFont typeface="Wingdings 2"/>
              <a:buChar char=""/>
              <a:defRPr/>
            </a:pPr>
            <a:r>
              <a:rPr lang="en-US" dirty="0" smtClean="0">
                <a:latin typeface="Arial" charset="0"/>
              </a:rPr>
              <a:t>Unknown liberal cleric</a:t>
            </a:r>
          </a:p>
          <a:p>
            <a:pPr marL="274320" indent="-274320" eaLnBrk="1" fontAlgn="auto" hangingPunct="1">
              <a:spcAft>
                <a:spcPts val="0"/>
              </a:spcAft>
              <a:buFont typeface="Wingdings 2"/>
              <a:buChar char=""/>
              <a:defRPr/>
            </a:pPr>
            <a:r>
              <a:rPr lang="en-US" dirty="0" smtClean="0">
                <a:latin typeface="Arial" charset="0"/>
              </a:rPr>
              <a:t>Landslide, surprise victory</a:t>
            </a:r>
          </a:p>
          <a:p>
            <a:pPr marL="274320" indent="-274320" eaLnBrk="1" fontAlgn="auto" hangingPunct="1">
              <a:spcAft>
                <a:spcPts val="0"/>
              </a:spcAft>
              <a:buFont typeface="Wingdings 2"/>
              <a:buChar char=""/>
              <a:defRPr/>
            </a:pPr>
            <a:r>
              <a:rPr lang="en-US" dirty="0" smtClean="0">
                <a:latin typeface="Arial" charset="0"/>
              </a:rPr>
              <a:t>Vote from women, university students, and young adults throughout country, even those in armed forces</a:t>
            </a:r>
          </a:p>
          <a:p>
            <a:pPr marL="274320" indent="-274320" eaLnBrk="1" fontAlgn="auto" hangingPunct="1">
              <a:spcAft>
                <a:spcPts val="0"/>
              </a:spcAft>
              <a:buFont typeface="Wingdings 2"/>
              <a:buChar char=""/>
              <a:defRPr/>
            </a:pPr>
            <a:r>
              <a:rPr lang="en-US" dirty="0" smtClean="0">
                <a:latin typeface="Arial" charset="0"/>
              </a:rPr>
              <a:t>Originally seen as major setback for conservative clergy</a:t>
            </a:r>
          </a:p>
          <a:p>
            <a:pPr marL="274320" indent="-274320" eaLnBrk="1" fontAlgn="auto" hangingPunct="1">
              <a:lnSpc>
                <a:spcPct val="90000"/>
              </a:lnSpc>
              <a:spcAft>
                <a:spcPts val="0"/>
              </a:spcAft>
              <a:buFont typeface="Wingdings 2"/>
              <a:buChar char=""/>
              <a:defRPr/>
            </a:pPr>
            <a:r>
              <a:rPr lang="en-US" dirty="0" smtClean="0">
                <a:latin typeface="Arial" charset="0"/>
              </a:rPr>
              <a:t>Campaigned on theme of creating “civil society” and improving sick economy</a:t>
            </a:r>
          </a:p>
          <a:p>
            <a:pPr marL="274320" indent="-274320" eaLnBrk="1" fontAlgn="auto" hangingPunct="1">
              <a:lnSpc>
                <a:spcPct val="90000"/>
              </a:lnSpc>
              <a:spcAft>
                <a:spcPts val="0"/>
              </a:spcAft>
              <a:buFont typeface="Wingdings 2"/>
              <a:buChar char=""/>
              <a:defRPr/>
            </a:pPr>
            <a:r>
              <a:rPr lang="en-US" dirty="0" smtClean="0">
                <a:latin typeface="Arial" charset="0"/>
              </a:rPr>
              <a:t>Stressed importance of an open society that would protect individual liberties, freedom of expression, women’s rights,  political pluralism and rule of law</a:t>
            </a:r>
          </a:p>
          <a:p>
            <a:pPr marL="274320" indent="-274320" eaLnBrk="1" fontAlgn="auto" hangingPunct="1">
              <a:lnSpc>
                <a:spcPct val="90000"/>
              </a:lnSpc>
              <a:spcAft>
                <a:spcPts val="0"/>
              </a:spcAft>
              <a:buFont typeface="Wingdings 2"/>
              <a:buChar char=""/>
              <a:defRPr/>
            </a:pPr>
            <a:r>
              <a:rPr lang="en-US" dirty="0" smtClean="0">
                <a:latin typeface="Arial" charset="0"/>
              </a:rPr>
              <a:t>Campaigns stressed need for “dialogue between civilizations</a:t>
            </a:r>
          </a:p>
          <a:p>
            <a:pPr eaLnBrk="1" hangingPunct="1"/>
            <a:r>
              <a:rPr lang="en-US" b="1" dirty="0" smtClean="0">
                <a:latin typeface="Arial" charset="0"/>
              </a:rPr>
              <a:t>Reforms:</a:t>
            </a:r>
          </a:p>
          <a:p>
            <a:pPr marL="171450" indent="-171450" eaLnBrk="1" hangingPunct="1">
              <a:buFont typeface="Arial" pitchFamily="34" charset="0"/>
              <a:buChar char="•"/>
            </a:pPr>
            <a:r>
              <a:rPr lang="en-US" dirty="0" smtClean="0">
                <a:latin typeface="Arial" charset="0"/>
              </a:rPr>
              <a:t>Easier to organize political groups</a:t>
            </a:r>
          </a:p>
          <a:p>
            <a:pPr marL="171450" indent="-171450" eaLnBrk="1" hangingPunct="1">
              <a:buFont typeface="Arial" pitchFamily="34" charset="0"/>
              <a:buChar char="•"/>
            </a:pPr>
            <a:r>
              <a:rPr lang="en-US" dirty="0" smtClean="0">
                <a:latin typeface="Arial" charset="0"/>
              </a:rPr>
              <a:t>Less censorship of press</a:t>
            </a:r>
          </a:p>
          <a:p>
            <a:pPr marL="171450" indent="-171450" eaLnBrk="1" hangingPunct="1">
              <a:buFont typeface="Arial" pitchFamily="34" charset="0"/>
              <a:buChar char="•"/>
            </a:pPr>
            <a:r>
              <a:rPr lang="en-US" dirty="0" smtClean="0">
                <a:latin typeface="Arial" charset="0"/>
                <a:cs typeface="Arial" charset="0"/>
              </a:rPr>
              <a:t>Over 200 independent newspapers and magazines with a wide array of viewpoints were established</a:t>
            </a:r>
          </a:p>
          <a:p>
            <a:pPr marL="171450" indent="-171450" eaLnBrk="1" hangingPunct="1">
              <a:buFont typeface="Arial" pitchFamily="34" charset="0"/>
              <a:buChar char="•"/>
            </a:pPr>
            <a:r>
              <a:rPr lang="en-US" dirty="0" smtClean="0">
                <a:latin typeface="Arial" charset="0"/>
                <a:cs typeface="Arial" charset="0"/>
              </a:rPr>
              <a:t>Some open protests permitted</a:t>
            </a:r>
          </a:p>
          <a:p>
            <a:pPr marL="171450" indent="-171450" eaLnBrk="1" hangingPunct="1">
              <a:buFont typeface="Arial" pitchFamily="34" charset="0"/>
              <a:buChar char="•"/>
            </a:pPr>
            <a:r>
              <a:rPr lang="en-US" dirty="0" smtClean="0">
                <a:latin typeface="Arial" charset="0"/>
              </a:rPr>
              <a:t>Tried to improve relations with US and other Western </a:t>
            </a:r>
            <a:r>
              <a:rPr lang="en-US" dirty="0" smtClean="0">
                <a:latin typeface="Arial" charset="0"/>
                <a:cs typeface="Arial" charset="0"/>
              </a:rPr>
              <a:t>countries</a:t>
            </a:r>
          </a:p>
          <a:p>
            <a:pPr marL="171450" indent="-171450" eaLnBrk="1" hangingPunct="1">
              <a:buFont typeface="Arial" pitchFamily="34" charset="0"/>
              <a:buChar char="•"/>
            </a:pPr>
            <a:r>
              <a:rPr lang="en-US" dirty="0" smtClean="0">
                <a:latin typeface="Arial" charset="0"/>
                <a:cs typeface="Arial" charset="0"/>
              </a:rPr>
              <a:t>Relaxed enforcements of social interactions between sexes</a:t>
            </a:r>
          </a:p>
          <a:p>
            <a:pPr marL="171450" indent="-171450" eaLnBrk="1" hangingPunct="1">
              <a:buFont typeface="Arial" pitchFamily="34" charset="0"/>
              <a:buChar char="•"/>
            </a:pPr>
            <a:r>
              <a:rPr lang="en-US" dirty="0" smtClean="0">
                <a:latin typeface="Arial" charset="0"/>
                <a:cs typeface="Arial" charset="0"/>
              </a:rPr>
              <a:t>Allowed </a:t>
            </a:r>
            <a:r>
              <a:rPr lang="en-US" dirty="0" smtClean="0">
                <a:latin typeface="Arial" charset="0"/>
              </a:rPr>
              <a:t>inspections of nuclear facilities</a:t>
            </a:r>
          </a:p>
          <a:p>
            <a:pPr eaLnBrk="1" hangingPunct="1">
              <a:buFont typeface="Wingdings" pitchFamily="2" charset="2"/>
              <a:buChar char="v"/>
            </a:pPr>
            <a:r>
              <a:rPr lang="en-US" dirty="0" smtClean="0">
                <a:latin typeface="Arial" charset="0"/>
              </a:rPr>
              <a:t>Most reforms overturned by Guardian Council</a:t>
            </a:r>
          </a:p>
          <a:p>
            <a:pPr marL="171450" indent="-171450" eaLnBrk="1" fontAlgn="auto" hangingPunct="1">
              <a:lnSpc>
                <a:spcPct val="90000"/>
              </a:lnSpc>
              <a:spcAft>
                <a:spcPts val="0"/>
              </a:spcAft>
              <a:buFont typeface="Arial" pitchFamily="34" charset="0"/>
              <a:buChar char="•"/>
              <a:defRPr/>
            </a:pPr>
            <a:endParaRPr lang="en-US"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22</a:t>
            </a:fld>
            <a:endParaRPr lang="en-US"/>
          </a:p>
        </p:txBody>
      </p:sp>
    </p:spTree>
    <p:extLst>
      <p:ext uri="{BB962C8B-B14F-4D97-AF65-F5344CB8AC3E}">
        <p14:creationId xmlns:p14="http://schemas.microsoft.com/office/powerpoint/2010/main" val="132959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Ahmadinejad: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23</a:t>
            </a:fld>
            <a:endParaRPr lang="en-US"/>
          </a:p>
        </p:txBody>
      </p:sp>
    </p:spTree>
    <p:extLst>
      <p:ext uri="{BB962C8B-B14F-4D97-AF65-F5344CB8AC3E}">
        <p14:creationId xmlns:p14="http://schemas.microsoft.com/office/powerpoint/2010/main" val="132959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Mousavi (</a:t>
            </a:r>
            <a:r>
              <a:rPr lang="en-US" dirty="0" smtClean="0">
                <a:effectLst/>
              </a:rPr>
              <a:t>moo-</a:t>
            </a:r>
            <a:r>
              <a:rPr lang="en-US" dirty="0" err="1" smtClean="0">
                <a:effectLst/>
              </a:rPr>
              <a:t>sah</a:t>
            </a:r>
            <a:r>
              <a:rPr lang="en-US" dirty="0" smtClean="0">
                <a:effectLst/>
              </a:rPr>
              <a:t>-</a:t>
            </a:r>
            <a:r>
              <a:rPr lang="en-US" b="1" dirty="0" smtClean="0">
                <a:effectLst/>
              </a:rPr>
              <a:t>VEE)</a:t>
            </a:r>
          </a:p>
          <a:p>
            <a:endParaRPr lang="en-US" b="1" dirty="0" smtClean="0">
              <a:effectLst/>
            </a:endParaRPr>
          </a:p>
          <a:p>
            <a:pPr rtl="0"/>
            <a:r>
              <a:rPr lang="en-US" b="1" dirty="0" smtClean="0"/>
              <a:t>Uploaded on Jun 14, 2009</a:t>
            </a:r>
            <a:endParaRPr lang="en-US" dirty="0" smtClean="0"/>
          </a:p>
          <a:p>
            <a:pPr rtl="0"/>
            <a:r>
              <a:rPr lang="en-US" dirty="0" smtClean="0"/>
              <a:t>UPDATE: In the weeks since I have made this video, the evidence of electoral fraud has gone from anecdotal to irrefutable. The Iranian government itself has acknowledged that in 50 areas, more votes were counted than there are eligible voters. The government has acknowledged that 3 million ballots were stuffed, and lots of evidence indicates that it was in fact much more. The commenters saying otherwise in this video either don't have a handle on the situation or believe in broad conspiracies encompassing the entire western world.</a:t>
            </a:r>
            <a:br>
              <a:rPr lang="en-US" dirty="0" smtClean="0"/>
            </a:br>
            <a:r>
              <a:rPr lang="en-US" dirty="0" smtClean="0"/>
              <a:t/>
            </a:r>
            <a:br>
              <a:rPr lang="en-US" dirty="0" smtClean="0"/>
            </a:br>
            <a:r>
              <a:rPr lang="en-US" dirty="0" smtClean="0"/>
              <a:t>UPDATE: Iran's supreme leader, Ayatollah Khamenei, has declared the vote legitimate.</a:t>
            </a:r>
            <a:br>
              <a:rPr lang="en-US" dirty="0" smtClean="0"/>
            </a:br>
            <a:endParaRPr lang="en-US" dirty="0" smtClean="0"/>
          </a:p>
          <a:p>
            <a:r>
              <a:rPr lang="en-US" dirty="0" smtClean="0"/>
              <a:t>UPDATE: The twitter link has been shut down. </a:t>
            </a:r>
            <a:r>
              <a:rPr lang="en-US" dirty="0" err="1" smtClean="0"/>
              <a:t>Gchat</a:t>
            </a:r>
            <a:r>
              <a:rPr lang="en-US" dirty="0" smtClean="0"/>
              <a:t> and yahoo chat have also been shut down in Iran. I'm still getting good updates from </a:t>
            </a:r>
            <a:r>
              <a:rPr lang="en-US" dirty="0" smtClean="0">
                <a:hlinkClick r:id="rId3" tooltip="http://www.twitter.com/persiankiwi"/>
              </a:rPr>
              <a:t>http://www.twitter.com/persiankiwi</a:t>
            </a:r>
            <a:r>
              <a:rPr lang="en-US" dirty="0" smtClean="0"/>
              <a:t> and </a:t>
            </a:r>
            <a:r>
              <a:rPr lang="en-US" dirty="0" smtClean="0">
                <a:hlinkClick r:id="rId4" tooltip="http://www.twitter.com/tehranbureau"/>
              </a:rPr>
              <a:t>http://www.twitter.com/tehranbureau</a:t>
            </a:r>
            <a:r>
              <a:rPr lang="en-US" dirty="0" smtClean="0"/>
              <a:t> Also worth following: </a:t>
            </a:r>
            <a:r>
              <a:rPr lang="en-US" dirty="0" smtClean="0">
                <a:hlinkClick r:id="rId5" tooltip="http://www.twitter.com/y_shar"/>
              </a:rPr>
              <a:t>http://www.twitter.com/y_shar</a:t>
            </a:r>
            <a:r>
              <a:rPr lang="en-US" dirty="0" smtClean="0"/>
              <a:t> and </a:t>
            </a:r>
            <a:r>
              <a:rPr lang="en-US" dirty="0" smtClean="0">
                <a:hlinkClick r:id="rId6" tooltip="http://www.twitter.com/iran09"/>
              </a:rPr>
              <a:t>http://www.twitter.com/iran09</a:t>
            </a:r>
            <a:r>
              <a:rPr lang="en-US" dirty="0" smtClean="0"/>
              <a:t/>
            </a:r>
            <a:br>
              <a:rPr lang="en-US" dirty="0" smtClean="0"/>
            </a:br>
            <a:r>
              <a:rPr lang="en-US" dirty="0" smtClean="0"/>
              <a:t/>
            </a:r>
            <a:br>
              <a:rPr lang="en-US" dirty="0" smtClean="0"/>
            </a:br>
            <a:r>
              <a:rPr lang="en-US" dirty="0" smtClean="0"/>
              <a:t>UPDATE: Dozens of moderate clerics and reformist political leaders in Tehran and around Iran have been arrested. Mousavi himself is apparently not under house arrest, although he is "being closely monitored by police," which sure SEEMS like house arrest. Ayatollah </a:t>
            </a:r>
            <a:r>
              <a:rPr lang="en-US" dirty="0" err="1" smtClean="0"/>
              <a:t>Khameni</a:t>
            </a:r>
            <a:r>
              <a:rPr lang="en-US" dirty="0" smtClean="0"/>
              <a:t> has restated his position that the election results were fair.</a:t>
            </a:r>
            <a:br>
              <a:rPr lang="en-US" dirty="0" smtClean="0"/>
            </a:br>
            <a:r>
              <a:rPr lang="en-US" dirty="0" smtClean="0"/>
              <a:t/>
            </a:r>
            <a:br>
              <a:rPr lang="en-US" dirty="0" smtClean="0"/>
            </a:br>
            <a:r>
              <a:rPr lang="en-US" dirty="0" smtClean="0"/>
              <a:t>UPDATE: There seems to be significant violence going on at universities around the country, as well as hundreds of arrests and reports of tear gas in the dorms.</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Ahmadinejad: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25</a:t>
            </a:fld>
            <a:endParaRPr lang="en-US"/>
          </a:p>
        </p:txBody>
      </p:sp>
    </p:spTree>
    <p:extLst>
      <p:ext uri="{BB962C8B-B14F-4D97-AF65-F5344CB8AC3E}">
        <p14:creationId xmlns:p14="http://schemas.microsoft.com/office/powerpoint/2010/main" val="132959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Ahmadinejad: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26</a:t>
            </a:fld>
            <a:endParaRPr lang="en-US"/>
          </a:p>
        </p:txBody>
      </p:sp>
    </p:spTree>
    <p:extLst>
      <p:ext uri="{BB962C8B-B14F-4D97-AF65-F5344CB8AC3E}">
        <p14:creationId xmlns:p14="http://schemas.microsoft.com/office/powerpoint/2010/main" val="132959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if the election was a victory for reform and middle class voters, it also served the conservative goals of the supreme leader, restoring at least a patina of legitimacy to the theocratic state, providing a safety valve for a public distressed by years of economic malaise and isolation, and returning a cleric to the presidency. Mr. Ahmadinejad was the third </a:t>
            </a:r>
            <a:r>
              <a:rPr lang="en-US" dirty="0" err="1" smtClean="0"/>
              <a:t>noncleric</a:t>
            </a:r>
            <a:r>
              <a:rPr lang="en-US" dirty="0" smtClean="0"/>
              <a:t> to hold the presidency, and often clashed with the religious order and its traditionalist allies.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27</a:t>
            </a:fld>
            <a:endParaRPr lang="en-US"/>
          </a:p>
        </p:txBody>
      </p:sp>
    </p:spTree>
    <p:extLst>
      <p:ext uri="{BB962C8B-B14F-4D97-AF65-F5344CB8AC3E}">
        <p14:creationId xmlns:p14="http://schemas.microsoft.com/office/powerpoint/2010/main" val="132959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28</a:t>
            </a:fld>
            <a:endParaRPr lang="en-US"/>
          </a:p>
        </p:txBody>
      </p:sp>
    </p:spTree>
    <p:extLst>
      <p:ext uri="{BB962C8B-B14F-4D97-AF65-F5344CB8AC3E}">
        <p14:creationId xmlns:p14="http://schemas.microsoft.com/office/powerpoint/2010/main" val="13295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Geography: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Historically vulnerable to invaders: Indo-Europeans, Islamic Arab tribes and Turkic invasions</a:t>
            </a:r>
          </a:p>
          <a:p>
            <a:pPr marL="171450" indent="-171450">
              <a:buFont typeface="Arial" pitchFamily="34" charset="0"/>
              <a:buChar char="•"/>
            </a:pPr>
            <a:r>
              <a:rPr lang="en-US" sz="1200" dirty="0" smtClean="0">
                <a:latin typeface="Arial" pitchFamily="34" charset="0"/>
              </a:rPr>
              <a:t>Slightly larger than Alaska</a:t>
            </a:r>
          </a:p>
          <a:p>
            <a:pPr marL="171450" indent="-171450">
              <a:buFont typeface="Arial" pitchFamily="34" charset="0"/>
              <a:buChar char="•"/>
            </a:pPr>
            <a:r>
              <a:rPr lang="en-US" sz="1200" b="0" dirty="0" smtClean="0">
                <a:latin typeface="Arial" pitchFamily="34" charset="0"/>
              </a:rPr>
              <a:t>Much</a:t>
            </a:r>
            <a:r>
              <a:rPr lang="en-US" sz="1200" b="0" baseline="0" dirty="0" smtClean="0">
                <a:latin typeface="Arial" pitchFamily="34" charset="0"/>
              </a:rPr>
              <a:t> larger than immediate neighbors</a:t>
            </a:r>
          </a:p>
          <a:p>
            <a:pPr marL="171450" indent="-171450">
              <a:buFont typeface="Arial" pitchFamily="34" charset="0"/>
              <a:buChar char="•"/>
            </a:pPr>
            <a:r>
              <a:rPr lang="en-US" sz="1200" b="0" baseline="0" dirty="0" smtClean="0">
                <a:latin typeface="Arial" pitchFamily="34" charset="0"/>
              </a:rPr>
              <a:t>68% live in urban centers</a:t>
            </a:r>
          </a:p>
          <a:p>
            <a:pPr marL="171450" indent="-171450">
              <a:buFont typeface="Arial" pitchFamily="34" charset="0"/>
              <a:buChar char="•"/>
            </a:pPr>
            <a:r>
              <a:rPr lang="en-US" sz="1200" b="0" baseline="0" dirty="0" smtClean="0">
                <a:latin typeface="Arial" pitchFamily="34" charset="0"/>
              </a:rPr>
              <a:t>70% labor force is employed in industry and services</a:t>
            </a:r>
          </a:p>
        </p:txBody>
      </p:sp>
      <p:sp>
        <p:nvSpPr>
          <p:cNvPr id="4" name="Slide Number Placeholder 3"/>
          <p:cNvSpPr>
            <a:spLocks noGrp="1"/>
          </p:cNvSpPr>
          <p:nvPr>
            <p:ph type="sldNum" sz="quarter" idx="10"/>
          </p:nvPr>
        </p:nvSpPr>
        <p:spPr/>
        <p:txBody>
          <a:bodyPr/>
          <a:lstStyle/>
          <a:p>
            <a:fld id="{8CA60029-694B-4343-B33B-1127069C47B6}" type="slidenum">
              <a:rPr lang="en-US" smtClean="0"/>
              <a:t>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Population:</a:t>
            </a:r>
          </a:p>
          <a:p>
            <a:pPr marL="171450" indent="-171450">
              <a:buFont typeface="Arial" pitchFamily="34" charset="0"/>
              <a:buChar char="•"/>
            </a:pPr>
            <a:r>
              <a:rPr lang="en-US" dirty="0" smtClean="0"/>
              <a:t>mostly in Caspian provinces, the northwest, and in cities of Tehran, Qom, Isfahan, Shiraz, Ahwaz</a:t>
            </a:r>
          </a:p>
          <a:p>
            <a:pPr marL="171450" indent="-171450">
              <a:buFont typeface="Arial" pitchFamily="34" charset="0"/>
              <a:buChar char="•"/>
            </a:pPr>
            <a:r>
              <a:rPr lang="en-US" dirty="0" smtClean="0"/>
              <a:t>Recent</a:t>
            </a:r>
            <a:r>
              <a:rPr lang="en-US" baseline="0" dirty="0" smtClean="0"/>
              <a:t> years, successful literacy campaign</a:t>
            </a:r>
          </a:p>
          <a:p>
            <a:pPr marL="171450" indent="-171450">
              <a:buFont typeface="Arial" pitchFamily="34" charset="0"/>
              <a:buChar char="•"/>
            </a:pPr>
            <a:r>
              <a:rPr lang="en-US" baseline="0" dirty="0" smtClean="0"/>
              <a:t>Over 90% of population can now communicate in Persian, the national language</a:t>
            </a:r>
            <a:endParaRPr lang="en-US"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Population:</a:t>
            </a:r>
          </a:p>
          <a:p>
            <a:pPr marL="171450" indent="-171450">
              <a:buFont typeface="Arial" pitchFamily="34" charset="0"/>
              <a:buChar char="•"/>
            </a:pPr>
            <a:r>
              <a:rPr lang="en-US" dirty="0" smtClean="0"/>
              <a:t>Youngest population of the AP6</a:t>
            </a:r>
          </a:p>
          <a:p>
            <a:pPr marL="171450" indent="-171450">
              <a:buFont typeface="Arial" pitchFamily="34" charset="0"/>
              <a:buChar char="•"/>
            </a:pPr>
            <a:r>
              <a:rPr lang="en-US" dirty="0" smtClean="0"/>
              <a:t>Early after Revolution, government encouraged births (to produce soldiers to for the war against Iraq), then it is encouraged birth control  - even had a state-owned condom factory!</a:t>
            </a:r>
            <a:r>
              <a:rPr lang="en-US" baseline="0" dirty="0" smtClean="0"/>
              <a:t> </a:t>
            </a:r>
            <a:r>
              <a:rPr lang="en-US" dirty="0" smtClean="0"/>
              <a:t>(b/c economy could not support rapidly growing population)– Now reversed policy and is encouraging large families</a:t>
            </a:r>
          </a:p>
          <a:p>
            <a:pPr marL="171450" indent="-171450">
              <a:buFont typeface="Arial" pitchFamily="34" charset="0"/>
              <a:buChar char="•"/>
            </a:pPr>
            <a:r>
              <a:rPr lang="en-US" dirty="0" smtClean="0"/>
              <a:t>The government is made up of mostly the older generation</a:t>
            </a:r>
          </a:p>
          <a:p>
            <a:pPr marL="171450" indent="-171450">
              <a:buFont typeface="Arial" pitchFamily="34" charset="0"/>
              <a:buChar char="•"/>
            </a:pPr>
            <a:r>
              <a:rPr lang="en-US" dirty="0" smtClean="0"/>
              <a:t>83% of adults are literate,</a:t>
            </a:r>
            <a:r>
              <a:rPr lang="en-US" baseline="0" dirty="0" smtClean="0"/>
              <a:t> life expectancy is over 70</a:t>
            </a:r>
          </a:p>
          <a:p>
            <a:pPr marL="171450" indent="-171450">
              <a:buFont typeface="Arial" pitchFamily="34" charset="0"/>
              <a:buChar char="•"/>
            </a:pPr>
            <a:r>
              <a:rPr lang="en-US" baseline="0" dirty="0" smtClean="0"/>
              <a:t>Middle income country with per capita income above that of Mexico, Brazil, and South Africa</a:t>
            </a:r>
            <a:endParaRPr lang="en-US" dirty="0" smtClean="0"/>
          </a:p>
          <a:p>
            <a:pPr marL="171450" indent="-171450">
              <a:buFont typeface="Arial" pitchFamily="34" charset="0"/>
              <a:buChar char="•"/>
            </a:pPr>
            <a:endParaRPr lang="en-US" dirty="0" smtClean="0"/>
          </a:p>
          <a:p>
            <a:pPr marL="171450" indent="-171450">
              <a:buFont typeface="Arial" pitchFamily="34" charset="0"/>
              <a:buChar char="•"/>
            </a:pPr>
            <a:endParaRPr lang="en-US" dirty="0" smtClean="0"/>
          </a:p>
          <a:p>
            <a:pPr marL="171450" indent="-171450">
              <a:buFont typeface="Arial" pitchFamily="34" charset="0"/>
              <a:buChar char="•"/>
            </a:pPr>
            <a:endParaRPr lang="en-US" dirty="0" smtClean="0"/>
          </a:p>
          <a:p>
            <a:pPr marL="171450" indent="-171450">
              <a:buFont typeface="Arial" pitchFamily="34" charset="0"/>
              <a:buChar char="•"/>
            </a:pPr>
            <a:endParaRPr lang="en-US" b="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60029-694B-4343-B33B-1127069C47B6}" type="slidenum">
              <a:rPr lang="en-US" smtClean="0"/>
              <a:t>6</a:t>
            </a:fld>
            <a:endParaRPr lang="en-US"/>
          </a:p>
        </p:txBody>
      </p:sp>
    </p:spTree>
    <p:extLst>
      <p:ext uri="{BB962C8B-B14F-4D97-AF65-F5344CB8AC3E}">
        <p14:creationId xmlns:p14="http://schemas.microsoft.com/office/powerpoint/2010/main" val="167766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7</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err="1" smtClean="0">
                <a:latin typeface="Times New Roman" pitchFamily="18" charset="0"/>
              </a:rPr>
              <a:t>Shi’ism</a:t>
            </a:r>
            <a:endParaRPr lang="en-US" b="1" dirty="0" smtClean="0">
              <a:latin typeface="Times New Roman" pitchFamily="18" charset="0"/>
            </a:endParaRPr>
          </a:p>
          <a:p>
            <a:pPr marL="171450" indent="-171450">
              <a:buFont typeface="Arial" pitchFamily="34" charset="0"/>
              <a:buChar char="•"/>
            </a:pPr>
            <a:r>
              <a:rPr lang="en-US" dirty="0" smtClean="0">
                <a:latin typeface="Times New Roman" pitchFamily="18" charset="0"/>
              </a:rPr>
              <a:t>“Partisans of Ali” (</a:t>
            </a:r>
            <a:r>
              <a:rPr lang="en-US" dirty="0" err="1" smtClean="0">
                <a:latin typeface="Times New Roman" pitchFamily="18" charset="0"/>
              </a:rPr>
              <a:t>Shi’at</a:t>
            </a:r>
            <a:r>
              <a:rPr lang="en-US" dirty="0" smtClean="0">
                <a:latin typeface="Times New Roman" pitchFamily="18" charset="0"/>
              </a:rPr>
              <a:t> Ali)</a:t>
            </a:r>
          </a:p>
          <a:p>
            <a:pPr marL="171450" indent="-171450">
              <a:buFont typeface="Arial" pitchFamily="34" charset="0"/>
              <a:buChar char="•"/>
            </a:pPr>
            <a:r>
              <a:rPr lang="en-US" dirty="0" smtClean="0">
                <a:latin typeface="Times New Roman" pitchFamily="18" charset="0"/>
              </a:rPr>
              <a:t>Believe that rulers could descend only through Muhammad’s heirs, such as Muhammad’s cousin, son-in-law, Ali, whom they believed Muhammad had chose as successor</a:t>
            </a:r>
          </a:p>
          <a:p>
            <a:pPr marL="171450" indent="-171450">
              <a:buFont typeface="Arial" pitchFamily="34" charset="0"/>
              <a:buChar char="•"/>
            </a:pPr>
            <a:r>
              <a:rPr lang="en-US" dirty="0" smtClean="0">
                <a:latin typeface="Times New Roman" pitchFamily="18" charset="0"/>
              </a:rPr>
              <a:t>Imams disappeared in 874</a:t>
            </a:r>
          </a:p>
          <a:p>
            <a:pPr marL="171450" indent="-171450">
              <a:buFont typeface="Arial" pitchFamily="34" charset="0"/>
              <a:buChar char="•"/>
            </a:pPr>
            <a:r>
              <a:rPr lang="en-US" dirty="0" smtClean="0">
                <a:latin typeface="Times New Roman" pitchFamily="18" charset="0"/>
              </a:rPr>
              <a:t>Hidden imam will return at the end of time and restore a just order</a:t>
            </a:r>
          </a:p>
          <a:p>
            <a:pPr marL="171450" indent="-171450">
              <a:buFont typeface="Arial" pitchFamily="34" charset="0"/>
              <a:buChar char="•"/>
            </a:pPr>
            <a:r>
              <a:rPr lang="en-US" dirty="0" smtClean="0">
                <a:latin typeface="Times New Roman" pitchFamily="18" charset="0"/>
              </a:rPr>
              <a:t>Thus, all secular authority is illegitimate</a:t>
            </a:r>
          </a:p>
          <a:p>
            <a:pPr marL="171450" indent="-171450">
              <a:buFont typeface="Arial" pitchFamily="34" charset="0"/>
              <a:buChar char="•"/>
            </a:pPr>
            <a:r>
              <a:rPr lang="en-US" dirty="0" smtClean="0">
                <a:latin typeface="Times New Roman" pitchFamily="18" charset="0"/>
              </a:rPr>
              <a:t>Clergy stands in for hidden imam</a:t>
            </a:r>
          </a:p>
          <a:p>
            <a:pPr marL="171450" indent="-171450">
              <a:buFont typeface="Arial" pitchFamily="34" charset="0"/>
              <a:buChar char="•"/>
            </a:pPr>
            <a:r>
              <a:rPr lang="en-US" dirty="0" smtClean="0">
                <a:latin typeface="Times New Roman" pitchFamily="18" charset="0"/>
              </a:rPr>
              <a:t>Constitute less than 10% of Muslims worldwide (see themselves</a:t>
            </a:r>
            <a:r>
              <a:rPr lang="en-US" baseline="0" dirty="0" smtClean="0">
                <a:latin typeface="Times New Roman" pitchFamily="18" charset="0"/>
              </a:rPr>
              <a:t> as “party of oppressed” standing up to wealthy &amp; powerful – as did Muhammad)</a:t>
            </a:r>
            <a:endParaRPr lang="en-US" dirty="0" smtClean="0">
              <a:latin typeface="Times New Roman" pitchFamily="18" charset="0"/>
            </a:endParaRPr>
          </a:p>
          <a:p>
            <a:pPr marL="171450" indent="-171450">
              <a:buFont typeface="Arial" pitchFamily="34" charset="0"/>
              <a:buChar char="•"/>
            </a:pPr>
            <a:r>
              <a:rPr lang="en-US" dirty="0" smtClean="0">
                <a:latin typeface="Times New Roman" pitchFamily="18" charset="0"/>
              </a:rPr>
              <a:t>Concentrated in Iran, southern Iraq, Azerbaijan, and southern Lebanon</a:t>
            </a:r>
          </a:p>
          <a:p>
            <a:endParaRPr lang="en-US" dirty="0" smtClean="0">
              <a:latin typeface="Times New Roman" pitchFamily="18" charset="0"/>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E9E7CB4-69A1-41E4-992E-1B807BB1D505}" type="slidenum">
              <a:rPr lang="en-US" sz="1200" smtClean="0"/>
              <a:pPr eaLnBrk="1" hangingPunct="1"/>
              <a:t>8</a:t>
            </a:fld>
            <a:endParaRPr lang="en-US" sz="1200" smtClean="0"/>
          </a:p>
        </p:txBody>
      </p:sp>
    </p:spTree>
    <p:extLst>
      <p:ext uri="{BB962C8B-B14F-4D97-AF65-F5344CB8AC3E}">
        <p14:creationId xmlns:p14="http://schemas.microsoft.com/office/powerpoint/2010/main" val="3212470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Safavids</a:t>
            </a:r>
            <a:r>
              <a:rPr lang="en-US" b="1" dirty="0" smtClean="0"/>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Sunni</a:t>
            </a:r>
            <a:r>
              <a:rPr lang="en-US" baseline="0" dirty="0" smtClean="0"/>
              <a:t> population remained on periphery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Imam:  a Muslim leader of the line of Ali held by Shiites to be the divinely appointed, sinless, infallible successors of Muhammad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Religious Minorities:  Christians, Jews, Zoroastrians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“People of the Book” because they are mentioned in Qur’an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*Iran was never colonized, but</a:t>
            </a:r>
            <a:r>
              <a:rPr lang="en-US" baseline="0" dirty="0" smtClean="0"/>
              <a:t> imperialist nations (GB, Russia) gained concessions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err="1" smtClean="0"/>
              <a:t>Qajars</a:t>
            </a:r>
            <a:r>
              <a:rPr lang="en-US" b="1" baseline="0" dirty="0" smtClean="0"/>
              <a:t>: (</a:t>
            </a:r>
            <a:r>
              <a:rPr lang="en-US" b="1" baseline="0" dirty="0" err="1" smtClean="0"/>
              <a:t>Kahzure</a:t>
            </a:r>
            <a:r>
              <a:rPr lang="en-US" b="1"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Did not claim hereditary links to 12 Imams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err="1" smtClean="0"/>
              <a:t>Shi’I</a:t>
            </a:r>
            <a:r>
              <a:rPr lang="en-US" baseline="0" dirty="0" smtClean="0"/>
              <a:t> clerical leaders could claim to be the main interpreters of Islam</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9</a:t>
            </a:fld>
            <a:endParaRPr lang="en-US"/>
          </a:p>
        </p:txBody>
      </p:sp>
    </p:spTree>
    <p:extLst>
      <p:ext uri="{BB962C8B-B14F-4D97-AF65-F5344CB8AC3E}">
        <p14:creationId xmlns:p14="http://schemas.microsoft.com/office/powerpoint/2010/main" val="43156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9F8B829-D395-4259-9DFB-68B08025CFF0}" type="datetimeFigureOut">
              <a:rPr lang="en-US" smtClean="0"/>
              <a:t>7/16/2019</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9C029A9-F959-467B-B70E-DC67773EFC7D}"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9F8B829-D395-4259-9DFB-68B08025CFF0}" type="datetimeFigureOut">
              <a:rPr lang="en-US" smtClean="0"/>
              <a:t>7/16/2019</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9C029A9-F959-467B-B70E-DC67773EFC7D}"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F8B829-D395-4259-9DFB-68B08025CFF0}"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9F8B829-D395-4259-9DFB-68B08025CFF0}" type="datetimeFigureOut">
              <a:rPr lang="en-US" smtClean="0"/>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029A9-F959-467B-B70E-DC67773EFC7D}"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F8B829-D395-4259-9DFB-68B08025CFF0}" type="datetimeFigureOut">
              <a:rPr lang="en-US" smtClean="0"/>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029A9-F959-467B-B70E-DC67773EFC7D}"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8B829-D395-4259-9DFB-68B08025CFF0}" type="datetimeFigureOut">
              <a:rPr lang="en-US" smtClean="0"/>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029A9-F959-467B-B70E-DC67773EFC7D}"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9F8B829-D395-4259-9DFB-68B08025CFF0}" type="datetimeFigureOut">
              <a:rPr lang="en-US" smtClean="0"/>
              <a:t>7/16/2019</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9C029A9-F959-467B-B70E-DC67773EFC7D}"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Iran+hostage+crisis&amp;source=images&amp;cd=&amp;cad=rja&amp;docid=Tg-zAJ7tlKT2RM&amp;tbnid=a-dvOVQRsbvgdM:&amp;ved=0CAUQjRw&amp;url=http://bztv.typepad.com/instanthistory/2007/04/there_goes_iran.html&amp;ei=LpVHUZ-UNpLa8ASymIHwCg&amp;bvm=bv.43828540,d.dmg&amp;psig=AFQjCNH1LBtabcNOU-jlMWqGE1UhQ2TpOA&amp;ust=1363732065114757"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google.com/url?sa=i&amp;rct=j&amp;q=Iran+hostage+crisis&amp;source=images&amp;cd=&amp;cad=rja&amp;docid=sKNdL_VttI-tbM&amp;tbnid=TG_B5nSG87ALvM:&amp;ved=0CAUQjRw&amp;url=http://potpourri-variety.blogspot.com/2012/11/33rd-anniversary-of-iranian-hostage.html&amp;ei=apVHUYrEDpTU8wSAt4DADQ&amp;bvm=bv.43828540,d.dmg&amp;psig=AFQjCNH1LBtabcNOU-jlMWqGE1UhQ2TpOA&amp;ust=1363732065114757" TargetMode="Externa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iran+iraq+war&amp;source=images&amp;cd=&amp;cad=rja&amp;docid=-fpV5vsdSyIdIM&amp;tbnid=bD6f8XPuUy_SDM:&amp;ved=0CAUQjRw&amp;url=http://muftah.org/attacking-iran-lessons-from-the-iran-iraq-war/&amp;ei=iKRHUa-XCYqa9QTuo4HIDw&amp;psig=AFQjCNHu9aBaHxQAdz1Co2Iv7iCAaCEIOg&amp;ust=136373597905895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google.com/url?sa=i&amp;rct=j&amp;q=iran+iraq+war&amp;source=images&amp;cd=&amp;cad=rja&amp;docid=Ks_LdU7cPbGT1M&amp;tbnid=TqncaKBebUNe3M:&amp;ved=0CAUQjRw&amp;url=http://www.iranreview.org/content/Documents/Iran_Iraq_War_Legal_and_International_Dimensions.htm&amp;ei=2aRHUf3RNYT68QTixYGICw&amp;psig=AFQjCNHu9aBaHxQAdz1Co2Iv7iCAaCEIOg&amp;ust=1363735979058952" TargetMode="Externa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iran+president+cartoon&amp;source=images&amp;cd=&amp;cad=rja&amp;docid=gFsdGCVIlfws9M&amp;tbnid=SfrsPS-eKeOiuM:&amp;ved=0CAUQjRw&amp;url=http://www.englishblog.com/2009/06/cartoon-the-peoples-will.html&amp;ei=U0RKUaXnJpTy8ASeu4DQCA&amp;psig=AFQjCNGZLwf9LmCs5byMcF6-fQlKZscRVg&amp;ust=1363908023661806"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6mqf00InV9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iran+supreme+leader+cartoon&amp;source=images&amp;cd=&amp;cad=rja&amp;docid=Pzoe8dR-_fkJTM&amp;tbnid=qnvc3lc6-uTaeM:&amp;ved=0CAUQjRw&amp;url=http://www.economist.com/node/13931612&amp;ei=wENKUdC-LpKW8gTFhIGgDg&amp;psig=AFQjCNFgVeNIJAP4jhkIOCqxDNI2Iv90Tw&amp;ust=1363907855802079"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iran+cartoon&amp;source=images&amp;cd=&amp;cad=rja&amp;docid=6HufT3eRDBANtM&amp;tbnid=cbAqzimw_1KMnM:&amp;ved=0CAUQjRw&amp;url=http://bigthink.com/age-of-engagement/framing-conflict-a-new-blog-to-watch&amp;ei=OJlKUeO-LpCw8QT9jYH4Dg&amp;psig=AFQjCNEexMSaCT8NOP83cXRcZfzqGiX8cQ&amp;ust=1363929689356144"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8w4Ku6l7OEI&amp;index=13&amp;list=PLNw3wt65rW7wtqM8-COE-NAoRLF3I-b2x"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ia.gov/library/publications/the-world-factbook/population/IR_popgraph%202012.bm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6600" dirty="0" smtClean="0">
                <a:solidFill>
                  <a:srgbClr val="00CC00"/>
                </a:solidFill>
                <a:effectLst>
                  <a:outerShdw blurRad="38100" dist="38100" dir="2700000" algn="tl">
                    <a:srgbClr val="000000"/>
                  </a:outerShdw>
                </a:effectLst>
                <a:latin typeface="Tw Cen MT Condensed Extra Bold" pitchFamily="34" charset="0"/>
              </a:rPr>
              <a:t>IRAN</a:t>
            </a:r>
            <a:r>
              <a:rPr lang="en-US" sz="6600" dirty="0">
                <a:solidFill>
                  <a:srgbClr val="FF0000"/>
                </a:solidFill>
                <a:effectLst>
                  <a:outerShdw blurRad="38100" dist="38100" dir="2700000" algn="tl">
                    <a:srgbClr val="000000"/>
                  </a:outerShdw>
                </a:effectLst>
                <a:latin typeface="Tw Cen MT Condensed Extra Bold" pitchFamily="34" charset="0"/>
              </a:rPr>
              <a:t/>
            </a:r>
            <a:br>
              <a:rPr lang="en-US" sz="6600" dirty="0">
                <a:solidFill>
                  <a:srgbClr val="FF0000"/>
                </a:solidFill>
                <a:effectLst>
                  <a:outerShdw blurRad="38100" dist="38100" dir="2700000" algn="tl">
                    <a:srgbClr val="000000"/>
                  </a:outerShdw>
                </a:effectLst>
                <a:latin typeface="Tw Cen MT Condensed Extra Bold" pitchFamily="34" charset="0"/>
              </a:rPr>
            </a:br>
            <a:endParaRPr lang="en-US" sz="6600" dirty="0">
              <a:solidFill>
                <a:srgbClr val="FF0000"/>
              </a:solidFill>
            </a:endParaRPr>
          </a:p>
        </p:txBody>
      </p:sp>
      <p:sp>
        <p:nvSpPr>
          <p:cNvPr id="8" name="Subtitle 7"/>
          <p:cNvSpPr>
            <a:spLocks noGrp="1"/>
          </p:cNvSpPr>
          <p:nvPr>
            <p:ph type="subTitle" idx="1"/>
          </p:nvPr>
        </p:nvSpPr>
        <p:spPr/>
        <p:txBody>
          <a:bodyPr/>
          <a:lstStyle/>
          <a:p>
            <a:r>
              <a:rPr lang="en-US" sz="2400" dirty="0" smtClean="0">
                <a:solidFill>
                  <a:srgbClr val="FF0000"/>
                </a:solidFill>
                <a:effectLst>
                  <a:outerShdw blurRad="38100" dist="38100" dir="2700000" algn="tl">
                    <a:srgbClr val="000000"/>
                  </a:outerShdw>
                </a:effectLst>
                <a:latin typeface="Segoe Print" pitchFamily="2" charset="0"/>
              </a:rPr>
              <a:t>Part 1:  The Making of the Modern State</a:t>
            </a:r>
            <a:endParaRPr lang="en-US" sz="2400" dirty="0">
              <a:solidFill>
                <a:srgbClr val="FF0000"/>
              </a:solidFill>
              <a:latin typeface="Segoe Print" pitchFamily="2" charset="0"/>
            </a:endParaRPr>
          </a:p>
          <a:p>
            <a:endParaRPr lang="en-US" dirty="0"/>
          </a:p>
        </p:txBody>
      </p:sp>
      <p:pic>
        <p:nvPicPr>
          <p:cNvPr id="1030" name="Picture 6" descr="http://rack.1.mshcdn.com/media/ZgkyMDEzLzAyLzA3L2I5L2lyYW5mbGFnLjhjN2I5LmpwZwpwCXRodW1iCTk1MHg1MzQjCmUJanBn/d2e4c280/84c/iran-fl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582" y="381000"/>
            <a:ext cx="5291951" cy="297180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066800"/>
            <a:ext cx="2895600" cy="1415772"/>
          </a:xfrm>
          <a:prstGeom prst="rect">
            <a:avLst/>
          </a:prstGeom>
          <a:noFill/>
        </p:spPr>
        <p:txBody>
          <a:bodyPr wrap="square" rtlCol="0">
            <a:spAutoFit/>
          </a:bodyPr>
          <a:lstStyle/>
          <a:p>
            <a:r>
              <a:rPr lang="en-US" dirty="0" smtClean="0"/>
              <a:t>“</a:t>
            </a:r>
            <a:r>
              <a:rPr lang="en-US" i="1" dirty="0" smtClean="0"/>
              <a:t>This is the voice of Iran, the voice of the true Iran, the voice of the Islamic Revolution.</a:t>
            </a:r>
            <a:r>
              <a:rPr lang="en-US" dirty="0" smtClean="0"/>
              <a:t>”</a:t>
            </a:r>
          </a:p>
          <a:p>
            <a:pPr algn="r"/>
            <a:r>
              <a:rPr lang="en-US" sz="1600" dirty="0" smtClean="0"/>
              <a:t>--Iran National Radio                                                                                                                                                                                     February 11, 1979</a:t>
            </a:r>
            <a:endParaRPr lang="en-US" sz="1600" dirty="0"/>
          </a:p>
        </p:txBody>
      </p:sp>
    </p:spTree>
    <p:extLst>
      <p:ext uri="{BB962C8B-B14F-4D97-AF65-F5344CB8AC3E}">
        <p14:creationId xmlns:p14="http://schemas.microsoft.com/office/powerpoint/2010/main" val="1361277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latin typeface="Segoe Print" pitchFamily="2" charset="0"/>
              </a:rPr>
              <a:t>History – Introduction of Democracy </a:t>
            </a:r>
            <a:endParaRPr lang="en-US"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8458200" cy="4953000"/>
          </a:xfrm>
        </p:spPr>
        <p:txBody>
          <a:bodyPr>
            <a:normAutofit/>
          </a:bodyPr>
          <a:lstStyle/>
          <a:p>
            <a:r>
              <a:rPr lang="en-US" dirty="0" smtClean="0"/>
              <a:t>Constitutional Revolution (1905-1909)</a:t>
            </a:r>
          </a:p>
          <a:p>
            <a:r>
              <a:rPr lang="en-US" dirty="0" smtClean="0"/>
              <a:t>Constitution of 1906</a:t>
            </a:r>
          </a:p>
          <a:p>
            <a:pPr lvl="1"/>
            <a:r>
              <a:rPr lang="en-US" dirty="0" smtClean="0"/>
              <a:t>Direct elections</a:t>
            </a:r>
          </a:p>
          <a:p>
            <a:pPr lvl="1"/>
            <a:r>
              <a:rPr lang="en-US" dirty="0" smtClean="0"/>
              <a:t>Separation of powers</a:t>
            </a:r>
          </a:p>
          <a:p>
            <a:pPr lvl="1"/>
            <a:r>
              <a:rPr lang="en-US" dirty="0" smtClean="0"/>
              <a:t>Laws made by elected legislature </a:t>
            </a:r>
          </a:p>
          <a:p>
            <a:pPr lvl="2"/>
            <a:r>
              <a:rPr lang="en-US" dirty="0" smtClean="0"/>
              <a:t>Very strong – controlled cabinet members</a:t>
            </a:r>
          </a:p>
          <a:p>
            <a:pPr lvl="1"/>
            <a:r>
              <a:rPr lang="en-US" dirty="0" smtClean="0"/>
              <a:t>Popular sovereignty</a:t>
            </a:r>
          </a:p>
          <a:p>
            <a:pPr lvl="1"/>
            <a:r>
              <a:rPr lang="en-US" dirty="0" smtClean="0"/>
              <a:t>Bill of Rights</a:t>
            </a:r>
          </a:p>
          <a:p>
            <a:pPr lvl="1"/>
            <a:r>
              <a:rPr lang="en-US" dirty="0" smtClean="0"/>
              <a:t>Retained </a:t>
            </a:r>
            <a:r>
              <a:rPr lang="en-US" dirty="0" err="1" smtClean="0"/>
              <a:t>Shiism</a:t>
            </a:r>
            <a:r>
              <a:rPr lang="en-US" dirty="0" smtClean="0"/>
              <a:t> as official religion</a:t>
            </a:r>
          </a:p>
          <a:p>
            <a:pPr lvl="1"/>
            <a:r>
              <a:rPr lang="en-US" dirty="0" smtClean="0"/>
              <a:t>Created </a:t>
            </a:r>
            <a:r>
              <a:rPr lang="en-US" b="1" dirty="0" smtClean="0">
                <a:solidFill>
                  <a:srgbClr val="FF0000"/>
                </a:solidFill>
              </a:rPr>
              <a:t>Guardian Council </a:t>
            </a:r>
            <a:r>
              <a:rPr lang="en-US" dirty="0" smtClean="0"/>
              <a:t>of clerics</a:t>
            </a:r>
          </a:p>
          <a:p>
            <a:pPr lvl="2"/>
            <a:r>
              <a:rPr lang="en-US" dirty="0" smtClean="0"/>
              <a:t>veto power</a:t>
            </a:r>
          </a:p>
          <a:p>
            <a:endParaRPr lang="en-US" dirty="0" smtClean="0"/>
          </a:p>
          <a:p>
            <a:endParaRPr lang="en-US" dirty="0" smtClean="0"/>
          </a:p>
        </p:txBody>
      </p:sp>
      <p:pic>
        <p:nvPicPr>
          <p:cNvPr id="7170" name="Picture 2" descr="http://www.janetafary.com/wp-content/uploads/books/afary-book-constitutional-revolution-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15729"/>
            <a:ext cx="2819400" cy="4229100"/>
          </a:xfrm>
          <a:prstGeom prst="rect">
            <a:avLst/>
          </a:prstGeom>
          <a:noFill/>
          <a:ln w="38100">
            <a:solidFill>
              <a:srgbClr val="00CC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59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sh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443" y="3124200"/>
            <a:ext cx="2472234" cy="3407747"/>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b="1" dirty="0" smtClean="0">
                <a:solidFill>
                  <a:srgbClr val="00CC00"/>
                </a:solidFill>
                <a:latin typeface="Segoe Print" pitchFamily="2" charset="0"/>
              </a:rPr>
              <a:t>History – The Pahlavi Dynasty </a:t>
            </a:r>
            <a:r>
              <a:rPr lang="en-US" sz="2700" b="1" dirty="0" smtClean="0">
                <a:solidFill>
                  <a:srgbClr val="00CC00"/>
                </a:solidFill>
                <a:latin typeface="Segoe Print" pitchFamily="2" charset="0"/>
              </a:rPr>
              <a:t>(1925-1979)</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8458200" cy="4953000"/>
          </a:xfrm>
        </p:spPr>
        <p:txBody>
          <a:bodyPr>
            <a:normAutofit lnSpcReduction="10000"/>
          </a:bodyPr>
          <a:lstStyle/>
          <a:p>
            <a:r>
              <a:rPr lang="en-US" dirty="0"/>
              <a:t>1921 - Reza </a:t>
            </a:r>
            <a:r>
              <a:rPr lang="en-US" dirty="0" smtClean="0"/>
              <a:t>Shah </a:t>
            </a:r>
            <a:r>
              <a:rPr lang="en-US" dirty="0"/>
              <a:t>carried out coup </a:t>
            </a:r>
            <a:r>
              <a:rPr lang="en-US" dirty="0" err="1"/>
              <a:t>d’etat</a:t>
            </a:r>
            <a:r>
              <a:rPr lang="en-US" dirty="0"/>
              <a:t> </a:t>
            </a:r>
          </a:p>
          <a:p>
            <a:pPr lvl="1"/>
            <a:r>
              <a:rPr lang="en-US" dirty="0"/>
              <a:t>4 years later named himself “shah-in-shah” (king of kings)</a:t>
            </a:r>
          </a:p>
          <a:p>
            <a:pPr lvl="1"/>
            <a:r>
              <a:rPr lang="en-US" dirty="0"/>
              <a:t>Ruled with iron </a:t>
            </a:r>
            <a:r>
              <a:rPr lang="en-US" dirty="0" smtClean="0"/>
              <a:t>fist; </a:t>
            </a:r>
            <a:r>
              <a:rPr lang="en-US" dirty="0" err="1" smtClean="0"/>
              <a:t>Majles</a:t>
            </a:r>
            <a:r>
              <a:rPr lang="en-US" dirty="0" smtClean="0"/>
              <a:t> lost its power</a:t>
            </a:r>
            <a:endParaRPr lang="en-US" dirty="0"/>
          </a:p>
          <a:p>
            <a:pPr lvl="1"/>
            <a:r>
              <a:rPr lang="en-US" dirty="0"/>
              <a:t>Changed name from Persia to Iran; allied with Nazis</a:t>
            </a:r>
          </a:p>
          <a:p>
            <a:r>
              <a:rPr lang="en-US" dirty="0"/>
              <a:t>1941 son,  </a:t>
            </a:r>
            <a:r>
              <a:rPr lang="en-US" b="1" dirty="0">
                <a:solidFill>
                  <a:srgbClr val="FF0000"/>
                </a:solidFill>
              </a:rPr>
              <a:t>Muhammad </a:t>
            </a:r>
            <a:r>
              <a:rPr lang="en-US" b="1" dirty="0" smtClean="0">
                <a:solidFill>
                  <a:srgbClr val="FF0000"/>
                </a:solidFill>
              </a:rPr>
              <a:t>Reza Shah </a:t>
            </a:r>
            <a:r>
              <a:rPr lang="en-US" dirty="0"/>
              <a:t>took </a:t>
            </a:r>
            <a:r>
              <a:rPr lang="en-US" dirty="0" smtClean="0"/>
              <a:t>                                power </a:t>
            </a:r>
            <a:r>
              <a:rPr lang="en-US" dirty="0"/>
              <a:t>in 1941</a:t>
            </a:r>
          </a:p>
          <a:p>
            <a:pPr lvl="1"/>
            <a:r>
              <a:rPr lang="en-US" dirty="0"/>
              <a:t>formed </a:t>
            </a:r>
            <a:r>
              <a:rPr lang="en-US" b="1" dirty="0">
                <a:solidFill>
                  <a:srgbClr val="FF0000"/>
                </a:solidFill>
              </a:rPr>
              <a:t>SAVAK</a:t>
            </a:r>
            <a:r>
              <a:rPr lang="en-US" dirty="0"/>
              <a:t>: secret police</a:t>
            </a:r>
          </a:p>
          <a:p>
            <a:pPr lvl="1"/>
            <a:r>
              <a:rPr lang="en-US" dirty="0" smtClean="0"/>
              <a:t>authoritarian regime</a:t>
            </a:r>
            <a:endParaRPr lang="en-US" dirty="0"/>
          </a:p>
          <a:p>
            <a:r>
              <a:rPr lang="en-US" dirty="0" smtClean="0"/>
              <a:t>Rise of the National Front (opposition)</a:t>
            </a:r>
          </a:p>
          <a:p>
            <a:pPr lvl="1"/>
            <a:r>
              <a:rPr lang="en-US" dirty="0" smtClean="0"/>
              <a:t>Led by Muhammad Mosaddeq</a:t>
            </a:r>
          </a:p>
          <a:p>
            <a:pPr lvl="1"/>
            <a:r>
              <a:rPr lang="en-US" dirty="0" smtClean="0"/>
              <a:t>Drew support from middle class</a:t>
            </a:r>
          </a:p>
          <a:p>
            <a:pPr lvl="1"/>
            <a:r>
              <a:rPr lang="en-US" dirty="0" smtClean="0"/>
              <a:t>Emphasized Iranian nationalism</a:t>
            </a:r>
          </a:p>
          <a:p>
            <a:pPr marL="274320" lvl="1" indent="0">
              <a:buNone/>
            </a:pPr>
            <a:endParaRPr lang="en-US" dirty="0" smtClean="0"/>
          </a:p>
          <a:p>
            <a:endParaRPr lang="en-US" dirty="0" smtClean="0"/>
          </a:p>
        </p:txBody>
      </p:sp>
    </p:spTree>
    <p:extLst>
      <p:ext uri="{BB962C8B-B14F-4D97-AF65-F5344CB8AC3E}">
        <p14:creationId xmlns:p14="http://schemas.microsoft.com/office/powerpoint/2010/main" val="1100803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CC00"/>
                </a:solidFill>
                <a:latin typeface="Segoe Print" pitchFamily="2" charset="0"/>
              </a:rPr>
              <a:t>History – the 1953 Coup</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5796453" cy="4953000"/>
          </a:xfrm>
        </p:spPr>
        <p:txBody>
          <a:bodyPr>
            <a:normAutofit lnSpcReduction="10000"/>
          </a:bodyPr>
          <a:lstStyle/>
          <a:p>
            <a:r>
              <a:rPr lang="en-US" dirty="0" smtClean="0"/>
              <a:t>Mosaddeq advocated nationalizing the British owned-company that monopolized Iran’s oil business</a:t>
            </a:r>
          </a:p>
          <a:p>
            <a:pPr lvl="1"/>
            <a:r>
              <a:rPr lang="en-US" dirty="0" smtClean="0"/>
              <a:t>Supported by </a:t>
            </a:r>
            <a:r>
              <a:rPr lang="en-US" dirty="0" err="1" smtClean="0"/>
              <a:t>Tudeh</a:t>
            </a:r>
            <a:r>
              <a:rPr lang="en-US" dirty="0" smtClean="0"/>
              <a:t> – </a:t>
            </a:r>
            <a:r>
              <a:rPr lang="en-US" dirty="0" err="1" smtClean="0"/>
              <a:t>Communisty</a:t>
            </a:r>
            <a:r>
              <a:rPr lang="en-US" dirty="0" smtClean="0"/>
              <a:t> Party</a:t>
            </a:r>
          </a:p>
          <a:p>
            <a:pPr lvl="1"/>
            <a:r>
              <a:rPr lang="en-US" dirty="0" smtClean="0"/>
              <a:t>Also wanted to take armed forces out from under shah’s control</a:t>
            </a:r>
          </a:p>
          <a:p>
            <a:r>
              <a:rPr lang="en-US" dirty="0" smtClean="0"/>
              <a:t>Elected Prime Minister in 1951</a:t>
            </a:r>
          </a:p>
          <a:p>
            <a:pPr lvl="1"/>
            <a:r>
              <a:rPr lang="en-US" dirty="0" smtClean="0"/>
              <a:t>Power grew &amp; forced shah to flee   country in 1953</a:t>
            </a:r>
          </a:p>
          <a:p>
            <a:r>
              <a:rPr lang="en-US" dirty="0" smtClean="0"/>
              <a:t>British and U.S. orchestrated overthrow of Mosaddeq &amp; restored shah to power…Why?</a:t>
            </a:r>
          </a:p>
          <a:p>
            <a:endParaRPr lang="en-US" dirty="0" smtClean="0"/>
          </a:p>
          <a:p>
            <a:endParaRPr lang="en-US" dirty="0" smtClean="0"/>
          </a:p>
          <a:p>
            <a:endParaRPr lang="en-US" dirty="0" smtClean="0"/>
          </a:p>
        </p:txBody>
      </p:sp>
      <p:pic>
        <p:nvPicPr>
          <p:cNvPr id="1026" name="Picture 2" descr="http://www.gwu.edu/~nsarchiv/NSAEBB/NSAEBB126/mosaddeq_book_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36289"/>
            <a:ext cx="2952750" cy="45243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2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CC00"/>
                </a:solidFill>
                <a:latin typeface="Segoe Print" pitchFamily="2" charset="0"/>
              </a:rPr>
              <a:t>History – Muhammad Reza Shah</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8458200" cy="4953000"/>
          </a:xfrm>
        </p:spPr>
        <p:txBody>
          <a:bodyPr>
            <a:normAutofit/>
          </a:bodyPr>
          <a:lstStyle/>
          <a:p>
            <a:r>
              <a:rPr lang="en-US" b="1" dirty="0" smtClean="0">
                <a:solidFill>
                  <a:srgbClr val="FF0000"/>
                </a:solidFill>
              </a:rPr>
              <a:t>Westernization/Secularization</a:t>
            </a:r>
            <a:r>
              <a:rPr lang="en-US" dirty="0" smtClean="0"/>
              <a:t> of Iranian culture</a:t>
            </a:r>
            <a:endParaRPr lang="en-US" dirty="0"/>
          </a:p>
          <a:p>
            <a:pPr marL="274320" lvl="1">
              <a:spcBef>
                <a:spcPts val="600"/>
              </a:spcBef>
              <a:buClr>
                <a:schemeClr val="accent1"/>
              </a:buClr>
            </a:pPr>
            <a:r>
              <a:rPr lang="en-US" u="sng" dirty="0" smtClean="0"/>
              <a:t>White Revolution</a:t>
            </a:r>
            <a:r>
              <a:rPr lang="en-US" dirty="0" smtClean="0"/>
              <a:t>: gave cleric land to peasants, extended women’s rights, reduced clerical influence; increased secularism</a:t>
            </a:r>
          </a:p>
          <a:p>
            <a:r>
              <a:rPr lang="en-US" b="1" dirty="0" err="1" smtClean="0">
                <a:solidFill>
                  <a:srgbClr val="FF0000"/>
                </a:solidFill>
              </a:rPr>
              <a:t>Rentier</a:t>
            </a:r>
            <a:r>
              <a:rPr lang="en-US" b="1" dirty="0" smtClean="0">
                <a:solidFill>
                  <a:srgbClr val="FF0000"/>
                </a:solidFill>
              </a:rPr>
              <a:t> state</a:t>
            </a:r>
          </a:p>
          <a:p>
            <a:pPr lvl="1"/>
            <a:r>
              <a:rPr lang="en-US" dirty="0" smtClean="0"/>
              <a:t>Iran received an increasing amount of income by exporting its oil</a:t>
            </a:r>
          </a:p>
          <a:p>
            <a:pPr lvl="1"/>
            <a:r>
              <a:rPr lang="en-US" dirty="0" smtClean="0"/>
              <a:t>Income so great that by 1970s </a:t>
            </a:r>
            <a:r>
              <a:rPr lang="en-US" dirty="0" err="1" smtClean="0"/>
              <a:t>govt</a:t>
            </a:r>
            <a:r>
              <a:rPr lang="en-US" dirty="0" smtClean="0"/>
              <a:t> no longer relied on internal taxes for support</a:t>
            </a:r>
          </a:p>
          <a:p>
            <a:pPr lvl="1"/>
            <a:r>
              <a:rPr lang="en-US" dirty="0" smtClean="0"/>
              <a:t>Paid most of its expenses through oil income</a:t>
            </a:r>
          </a:p>
          <a:p>
            <a:r>
              <a:rPr lang="en-US" dirty="0" smtClean="0"/>
              <a:t>Industrialization</a:t>
            </a:r>
          </a:p>
          <a:p>
            <a:pPr lvl="1"/>
            <a:r>
              <a:rPr lang="en-US" dirty="0" smtClean="0"/>
              <a:t>Rapidly industrialized from oil revenue</a:t>
            </a:r>
          </a:p>
          <a:p>
            <a:r>
              <a:rPr lang="en-US" dirty="0" smtClean="0"/>
              <a:t>Centralization</a:t>
            </a:r>
          </a:p>
          <a:p>
            <a:endParaRPr lang="en-US" dirty="0" smtClean="0"/>
          </a:p>
          <a:p>
            <a:endParaRPr lang="en-US" dirty="0" smtClean="0"/>
          </a:p>
        </p:txBody>
      </p:sp>
    </p:spTree>
    <p:extLst>
      <p:ext uri="{BB962C8B-B14F-4D97-AF65-F5344CB8AC3E}">
        <p14:creationId xmlns:p14="http://schemas.microsoft.com/office/powerpoint/2010/main" val="972959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CC00"/>
                </a:solidFill>
                <a:latin typeface="Segoe Print" pitchFamily="2" charset="0"/>
              </a:rPr>
              <a:t>History – Muhammad Reza Shah</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8458200" cy="4953000"/>
          </a:xfrm>
        </p:spPr>
        <p:txBody>
          <a:bodyPr>
            <a:normAutofit/>
          </a:bodyPr>
          <a:lstStyle/>
          <a:p>
            <a:r>
              <a:rPr lang="en-US" dirty="0" smtClean="0"/>
              <a:t>Discussion </a:t>
            </a:r>
            <a:r>
              <a:rPr lang="en-US" dirty="0"/>
              <a:t>Question:  </a:t>
            </a:r>
            <a:r>
              <a:rPr lang="en-US" sz="2400" dirty="0">
                <a:latin typeface="Segoe Print" panose="02000600000000000000" pitchFamily="2" charset="0"/>
              </a:rPr>
              <a:t>Can a government that doesn't depend upon its constituents for </a:t>
            </a:r>
            <a:r>
              <a:rPr lang="en-US" sz="2400" dirty="0" smtClean="0">
                <a:latin typeface="Segoe Print" panose="02000600000000000000" pitchFamily="2" charset="0"/>
              </a:rPr>
              <a:t>income (</a:t>
            </a:r>
            <a:r>
              <a:rPr lang="en-US" sz="2400" dirty="0" err="1" smtClean="0">
                <a:latin typeface="Segoe Print" panose="02000600000000000000" pitchFamily="2" charset="0"/>
              </a:rPr>
              <a:t>rentier</a:t>
            </a:r>
            <a:r>
              <a:rPr lang="en-US" sz="2400" dirty="0" smtClean="0">
                <a:latin typeface="Segoe Print" panose="02000600000000000000" pitchFamily="2" charset="0"/>
              </a:rPr>
              <a:t> state) </a:t>
            </a:r>
            <a:r>
              <a:rPr lang="en-US" sz="2400" dirty="0">
                <a:latin typeface="Segoe Print" panose="02000600000000000000" pitchFamily="2" charset="0"/>
              </a:rPr>
              <a:t>really be representative or legitimate? </a:t>
            </a:r>
            <a:endParaRPr lang="en-US" sz="2400" dirty="0" smtClean="0">
              <a:latin typeface="Segoe Print" panose="02000600000000000000" pitchFamily="2" charset="0"/>
            </a:endParaRPr>
          </a:p>
          <a:p>
            <a:endParaRPr lang="en-US" dirty="0" smtClean="0"/>
          </a:p>
          <a:p>
            <a:endParaRPr lang="en-US" dirty="0" smtClean="0"/>
          </a:p>
        </p:txBody>
      </p:sp>
    </p:spTree>
    <p:extLst>
      <p:ext uri="{BB962C8B-B14F-4D97-AF65-F5344CB8AC3E}">
        <p14:creationId xmlns:p14="http://schemas.microsoft.com/office/powerpoint/2010/main" val="2821354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CC00"/>
                </a:solidFill>
                <a:latin typeface="Segoe Print" pitchFamily="2" charset="0"/>
              </a:rPr>
              <a:t>History – Muhammad Reza Shah</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8458200" cy="4953000"/>
          </a:xfrm>
        </p:spPr>
        <p:txBody>
          <a:bodyPr>
            <a:normAutofit lnSpcReduction="10000"/>
          </a:bodyPr>
          <a:lstStyle/>
          <a:p>
            <a:r>
              <a:rPr lang="en-US" dirty="0"/>
              <a:t>The Shah’s Downfall:</a:t>
            </a:r>
          </a:p>
          <a:p>
            <a:pPr lvl="1"/>
            <a:r>
              <a:rPr lang="en-US" dirty="0"/>
              <a:t>Became more distant from people over </a:t>
            </a:r>
            <a:r>
              <a:rPr lang="en-US" dirty="0" smtClean="0"/>
              <a:t>                                           the </a:t>
            </a:r>
            <a:r>
              <a:rPr lang="en-US" dirty="0"/>
              <a:t>years</a:t>
            </a:r>
          </a:p>
          <a:p>
            <a:pPr lvl="1"/>
            <a:r>
              <a:rPr lang="en-US" dirty="0"/>
              <a:t>Became very wealthy</a:t>
            </a:r>
          </a:p>
          <a:p>
            <a:pPr lvl="1"/>
            <a:r>
              <a:rPr lang="en-US" dirty="0"/>
              <a:t>Ignored civil liberties</a:t>
            </a:r>
          </a:p>
          <a:p>
            <a:pPr lvl="1"/>
            <a:r>
              <a:rPr lang="en-US" dirty="0"/>
              <a:t>Stifled newspapers, political parties, and </a:t>
            </a:r>
            <a:r>
              <a:rPr lang="en-US" dirty="0" smtClean="0"/>
              <a:t>                                   professional </a:t>
            </a:r>
            <a:r>
              <a:rPr lang="en-US" dirty="0"/>
              <a:t>associations</a:t>
            </a:r>
          </a:p>
          <a:p>
            <a:pPr lvl="1"/>
            <a:r>
              <a:rPr lang="en-US" dirty="0"/>
              <a:t>Alienated clergy, intelligentsia, and urbanites</a:t>
            </a:r>
          </a:p>
          <a:p>
            <a:r>
              <a:rPr lang="en-US" dirty="0" smtClean="0"/>
              <a:t>Overstepped bounds of political culture:</a:t>
            </a:r>
          </a:p>
          <a:p>
            <a:pPr lvl="1"/>
            <a:r>
              <a:rPr lang="en-US" dirty="0" smtClean="0"/>
              <a:t>Perceived as being totalitarian</a:t>
            </a:r>
          </a:p>
          <a:p>
            <a:pPr lvl="1"/>
            <a:r>
              <a:rPr lang="en-US" dirty="0" smtClean="0"/>
              <a:t>Secularized too fast</a:t>
            </a:r>
          </a:p>
          <a:p>
            <a:pPr lvl="1"/>
            <a:r>
              <a:rPr lang="en-US" dirty="0" smtClean="0"/>
              <a:t>Offended </a:t>
            </a:r>
            <a:r>
              <a:rPr lang="en-US" dirty="0"/>
              <a:t>nationalists and </a:t>
            </a:r>
            <a:r>
              <a:rPr lang="en-US" dirty="0" smtClean="0"/>
              <a:t>clergy with ties                                            to west (particularly U.S.)</a:t>
            </a:r>
          </a:p>
          <a:p>
            <a:endParaRPr lang="en-US" dirty="0" smtClean="0"/>
          </a:p>
          <a:p>
            <a:pPr lvl="1"/>
            <a:endParaRPr lang="en-US" dirty="0"/>
          </a:p>
          <a:p>
            <a:endParaRPr lang="en-US" dirty="0" smtClean="0"/>
          </a:p>
        </p:txBody>
      </p:sp>
      <p:pic>
        <p:nvPicPr>
          <p:cNvPr id="2050" name="Picture 2" descr="http://www.ricksteves.com/images/iran/thumb_iran_03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47800"/>
            <a:ext cx="2895600" cy="1930400"/>
          </a:xfrm>
          <a:prstGeom prst="rect">
            <a:avLst/>
          </a:prstGeom>
          <a:noFill/>
          <a:ln w="38100">
            <a:solidFill>
              <a:srgbClr val="00CC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790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CC00"/>
                </a:solidFill>
                <a:latin typeface="Segoe Print" pitchFamily="2" charset="0"/>
              </a:rPr>
              <a:t>History – 1979 Revolution</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8458200" cy="4953000"/>
          </a:xfrm>
        </p:spPr>
        <p:txBody>
          <a:bodyPr>
            <a:normAutofit lnSpcReduction="10000"/>
          </a:bodyPr>
          <a:lstStyle/>
          <a:p>
            <a:r>
              <a:rPr lang="en-US" dirty="0" smtClean="0"/>
              <a:t>Triggers:</a:t>
            </a:r>
            <a:endParaRPr lang="en-US" dirty="0"/>
          </a:p>
          <a:p>
            <a:pPr lvl="1"/>
            <a:r>
              <a:rPr lang="en-US" dirty="0" smtClean="0"/>
              <a:t>Oil prices decreased by 10% and consumer prices increased 20%</a:t>
            </a:r>
          </a:p>
          <a:p>
            <a:pPr lvl="1"/>
            <a:r>
              <a:rPr lang="en-US" dirty="0" smtClean="0"/>
              <a:t>Revolution of rising expectations</a:t>
            </a:r>
          </a:p>
          <a:p>
            <a:pPr lvl="1"/>
            <a:r>
              <a:rPr lang="en-US" dirty="0" smtClean="0"/>
              <a:t>U.S. put pressure on shah to loosen restraints on opposition</a:t>
            </a:r>
          </a:p>
          <a:p>
            <a:pPr lvl="2"/>
            <a:r>
              <a:rPr lang="en-US" dirty="0" smtClean="0"/>
              <a:t>Encouraged others to voice frustrations</a:t>
            </a:r>
            <a:endParaRPr lang="en-US" dirty="0"/>
          </a:p>
          <a:p>
            <a:r>
              <a:rPr lang="en-US" dirty="0" smtClean="0"/>
              <a:t>Organized and led by clerics, but broadly supported by many sectors</a:t>
            </a:r>
          </a:p>
          <a:p>
            <a:r>
              <a:rPr lang="en-US" dirty="0"/>
              <a:t>Charismatic leader – </a:t>
            </a:r>
            <a:r>
              <a:rPr lang="en-US" b="1" dirty="0">
                <a:solidFill>
                  <a:srgbClr val="FF0000"/>
                </a:solidFill>
              </a:rPr>
              <a:t>Ayatollah </a:t>
            </a:r>
            <a:r>
              <a:rPr lang="en-US" b="1" dirty="0" err="1">
                <a:solidFill>
                  <a:srgbClr val="FF0000"/>
                </a:solidFill>
              </a:rPr>
              <a:t>Ruhollah</a:t>
            </a:r>
            <a:r>
              <a:rPr lang="en-US" b="1" dirty="0">
                <a:solidFill>
                  <a:srgbClr val="FF0000"/>
                </a:solidFill>
              </a:rPr>
              <a:t> </a:t>
            </a:r>
            <a:r>
              <a:rPr lang="en-US" b="1" dirty="0" smtClean="0">
                <a:solidFill>
                  <a:srgbClr val="FF0000"/>
                </a:solidFill>
              </a:rPr>
              <a:t>                              Khomeini</a:t>
            </a:r>
            <a:endParaRPr lang="en-US" b="1" dirty="0">
              <a:solidFill>
                <a:srgbClr val="FF0000"/>
              </a:solidFill>
            </a:endParaRPr>
          </a:p>
          <a:p>
            <a:pPr lvl="1"/>
            <a:r>
              <a:rPr lang="en-US" dirty="0"/>
              <a:t>In exile in Paris, but speeches were </a:t>
            </a:r>
            <a:r>
              <a:rPr lang="en-US" dirty="0" smtClean="0"/>
              <a:t>                                        influential</a:t>
            </a:r>
            <a:endParaRPr lang="en-US" dirty="0"/>
          </a:p>
          <a:p>
            <a:r>
              <a:rPr lang="en-US" dirty="0" smtClean="0"/>
              <a:t>Shah fled country in Feb 1979</a:t>
            </a:r>
          </a:p>
          <a:p>
            <a:endParaRPr lang="en-US" dirty="0" smtClean="0"/>
          </a:p>
          <a:p>
            <a:pPr lvl="1"/>
            <a:endParaRPr lang="en-US" dirty="0"/>
          </a:p>
          <a:p>
            <a:endParaRPr lang="en-US" dirty="0" smtClean="0"/>
          </a:p>
        </p:txBody>
      </p:sp>
      <p:pic>
        <p:nvPicPr>
          <p:cNvPr id="4" name="Picture 3" descr="Khomen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495800"/>
            <a:ext cx="2728254" cy="2041525"/>
          </a:xfrm>
          <a:prstGeom prst="rect">
            <a:avLst/>
          </a:prstGeom>
          <a:noFill/>
          <a:ln w="9525">
            <a:solidFill>
              <a:srgbClr val="00CC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855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CC00"/>
                </a:solidFill>
                <a:latin typeface="Segoe Print" pitchFamily="2" charset="0"/>
              </a:rPr>
              <a:t>Founding of the Islamic Republic - 1979</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8458200" cy="4953000"/>
          </a:xfrm>
        </p:spPr>
        <p:txBody>
          <a:bodyPr>
            <a:normAutofit/>
          </a:bodyPr>
          <a:lstStyle/>
          <a:p>
            <a:r>
              <a:rPr lang="en-US" dirty="0" smtClean="0"/>
              <a:t>April 1979 </a:t>
            </a:r>
            <a:r>
              <a:rPr lang="en-US" b="1" dirty="0" smtClean="0">
                <a:solidFill>
                  <a:srgbClr val="FF0000"/>
                </a:solidFill>
              </a:rPr>
              <a:t>national referendum </a:t>
            </a:r>
            <a:r>
              <a:rPr lang="en-US" dirty="0" smtClean="0"/>
              <a:t>was held – voted out monarchy established Islamic Republic</a:t>
            </a:r>
          </a:p>
          <a:p>
            <a:r>
              <a:rPr lang="en-US" dirty="0" smtClean="0"/>
              <a:t>Established a new constitution</a:t>
            </a:r>
          </a:p>
          <a:p>
            <a:r>
              <a:rPr lang="en-US" dirty="0" smtClean="0"/>
              <a:t>Ayatollah Khomeini (Supreme Leader)</a:t>
            </a:r>
          </a:p>
          <a:p>
            <a:r>
              <a:rPr lang="en-US" dirty="0" smtClean="0"/>
              <a:t>Islamic fundamentalism</a:t>
            </a:r>
            <a:endParaRPr lang="en-US" dirty="0"/>
          </a:p>
          <a:p>
            <a:r>
              <a:rPr lang="en-US" dirty="0"/>
              <a:t>Jurist’s guardianship (valeyat-efaqih):</a:t>
            </a:r>
          </a:p>
          <a:p>
            <a:pPr lvl="1"/>
            <a:r>
              <a:rPr lang="en-US" dirty="0"/>
              <a:t>Gave senior clergy (Grand ayatollahs) all-encompassing authority over the whole community—not just widows, minors, and mentally disabled</a:t>
            </a:r>
          </a:p>
          <a:p>
            <a:r>
              <a:rPr lang="en-US" dirty="0"/>
              <a:t>Only senior clerics could interpret </a:t>
            </a:r>
            <a:r>
              <a:rPr lang="en-US" dirty="0" err="1" smtClean="0"/>
              <a:t>Shari’a</a:t>
            </a:r>
            <a:r>
              <a:rPr lang="en-US" dirty="0" smtClean="0"/>
              <a:t> Law</a:t>
            </a:r>
            <a:endParaRPr lang="en-US" dirty="0"/>
          </a:p>
          <a:p>
            <a:endParaRPr lang="en-US" dirty="0" smtClean="0"/>
          </a:p>
          <a:p>
            <a:pPr lvl="1"/>
            <a:endParaRPr lang="en-US" dirty="0"/>
          </a:p>
          <a:p>
            <a:endParaRPr lang="en-US" dirty="0" smtClean="0"/>
          </a:p>
        </p:txBody>
      </p:sp>
    </p:spTree>
    <p:extLst>
      <p:ext uri="{BB962C8B-B14F-4D97-AF65-F5344CB8AC3E}">
        <p14:creationId xmlns:p14="http://schemas.microsoft.com/office/powerpoint/2010/main" val="2526280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ChangeArrowheads="1"/>
          </p:cNvSpPr>
          <p:nvPr>
            <p:ph type="title"/>
          </p:nvPr>
        </p:nvSpPr>
        <p:spPr>
          <a:xfrm>
            <a:off x="304800" y="0"/>
            <a:ext cx="7772400" cy="1143000"/>
          </a:xfrm>
        </p:spPr>
        <p:txBody>
          <a:bodyPr/>
          <a:lstStyle/>
          <a:p>
            <a:pPr algn="l" eaLnBrk="1" hangingPunct="1"/>
            <a:r>
              <a:rPr lang="en-US" b="1" dirty="0" smtClean="0">
                <a:solidFill>
                  <a:srgbClr val="00CC00"/>
                </a:solidFill>
                <a:latin typeface="Segoe Print" pitchFamily="2" charset="0"/>
              </a:rPr>
              <a:t>Iran Hostage Crisis</a:t>
            </a:r>
          </a:p>
        </p:txBody>
      </p:sp>
      <p:sp>
        <p:nvSpPr>
          <p:cNvPr id="70659" name="Rectangle 2"/>
          <p:cNvSpPr>
            <a:spLocks noGrp="1" noChangeArrowheads="1"/>
          </p:cNvSpPr>
          <p:nvPr>
            <p:ph type="body" idx="1"/>
          </p:nvPr>
        </p:nvSpPr>
        <p:spPr>
          <a:xfrm>
            <a:off x="304800" y="1143000"/>
            <a:ext cx="7772400" cy="3962400"/>
          </a:xfrm>
        </p:spPr>
        <p:txBody>
          <a:bodyPr/>
          <a:lstStyle/>
          <a:p>
            <a:pPr marL="304800" indent="-304800" eaLnBrk="1" hangingPunct="1">
              <a:spcBef>
                <a:spcPct val="0"/>
              </a:spcBef>
            </a:pPr>
            <a:r>
              <a:rPr lang="en-US" dirty="0" smtClean="0"/>
              <a:t>American embassy hostages held for 444 days from 1979-1981</a:t>
            </a:r>
          </a:p>
          <a:p>
            <a:pPr marL="304800" indent="-304800" eaLnBrk="1" hangingPunct="1"/>
            <a:r>
              <a:rPr lang="en-US" dirty="0" smtClean="0"/>
              <a:t>Believed that purpose could be to undercut PM </a:t>
            </a:r>
            <a:r>
              <a:rPr lang="en-US" dirty="0" err="1" smtClean="0"/>
              <a:t>Bazargan</a:t>
            </a:r>
            <a:r>
              <a:rPr lang="en-US" dirty="0" smtClean="0"/>
              <a:t> </a:t>
            </a:r>
          </a:p>
        </p:txBody>
      </p:sp>
      <p:pic>
        <p:nvPicPr>
          <p:cNvPr id="70660"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819400"/>
            <a:ext cx="26670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70661"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019" y="2961917"/>
            <a:ext cx="4495800" cy="3336925"/>
          </a:xfrm>
          <a:prstGeom prst="rect">
            <a:avLst/>
          </a:prstGeom>
          <a:noFill/>
          <a:ln w="12700" cap="rnd">
            <a:solidFill>
              <a:srgbClr val="00CC00"/>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190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CC00"/>
                </a:solidFill>
                <a:latin typeface="Segoe Print" pitchFamily="2" charset="0"/>
              </a:rPr>
              <a:t>Cultural Revolution</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8458200" cy="4953000"/>
          </a:xfrm>
        </p:spPr>
        <p:txBody>
          <a:bodyPr>
            <a:normAutofit/>
          </a:bodyPr>
          <a:lstStyle/>
          <a:p>
            <a:r>
              <a:rPr lang="en-US" dirty="0" smtClean="0"/>
              <a:t>Launched by Shia leaders after revolution</a:t>
            </a:r>
          </a:p>
          <a:p>
            <a:r>
              <a:rPr lang="en-US" dirty="0" smtClean="0"/>
              <a:t>Aimed to purify the country from the shah’s regime, secular values, and western influences</a:t>
            </a:r>
          </a:p>
          <a:p>
            <a:r>
              <a:rPr lang="en-US" dirty="0" smtClean="0"/>
              <a:t>Purged universities of                                                                     liberals</a:t>
            </a:r>
          </a:p>
          <a:p>
            <a:r>
              <a:rPr lang="en-US" dirty="0" smtClean="0"/>
              <a:t>Suppressed all                                                                opposition</a:t>
            </a:r>
          </a:p>
          <a:p>
            <a:pPr lvl="1"/>
            <a:endParaRPr lang="en-US" dirty="0"/>
          </a:p>
          <a:p>
            <a:endParaRPr lang="en-US" dirty="0" smtClean="0"/>
          </a:p>
        </p:txBody>
      </p:sp>
      <p:pic>
        <p:nvPicPr>
          <p:cNvPr id="1026" name="Picture 2" descr="TU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667000"/>
            <a:ext cx="4762500" cy="3571876"/>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924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latin typeface="Segoe Print" pitchFamily="2" charset="0"/>
              </a:rPr>
              <a:t>Why Study Iran?</a:t>
            </a:r>
            <a:endParaRPr lang="en-US" b="1" dirty="0">
              <a:solidFill>
                <a:srgbClr val="00CC00"/>
              </a:solidFill>
              <a:latin typeface="Segoe Print" pitchFamily="2" charset="0"/>
            </a:endParaRPr>
          </a:p>
        </p:txBody>
      </p:sp>
      <p:sp>
        <p:nvSpPr>
          <p:cNvPr id="3" name="Content Placeholder 2"/>
          <p:cNvSpPr>
            <a:spLocks noGrp="1"/>
          </p:cNvSpPr>
          <p:nvPr>
            <p:ph sz="quarter" idx="1"/>
          </p:nvPr>
        </p:nvSpPr>
        <p:spPr>
          <a:xfrm>
            <a:off x="228600" y="1160206"/>
            <a:ext cx="4095750" cy="5678129"/>
          </a:xfrm>
        </p:spPr>
        <p:txBody>
          <a:bodyPr>
            <a:normAutofit/>
          </a:bodyPr>
          <a:lstStyle/>
          <a:p>
            <a:r>
              <a:rPr lang="en-US" dirty="0"/>
              <a:t>World’s only </a:t>
            </a:r>
            <a:r>
              <a:rPr lang="en-US" b="1" dirty="0">
                <a:solidFill>
                  <a:srgbClr val="FF0000"/>
                </a:solidFill>
              </a:rPr>
              <a:t>theocratic republic</a:t>
            </a:r>
          </a:p>
          <a:p>
            <a:r>
              <a:rPr lang="en-US" dirty="0"/>
              <a:t>Theocracy with democratic elements</a:t>
            </a:r>
          </a:p>
          <a:p>
            <a:r>
              <a:rPr lang="en-US" dirty="0"/>
              <a:t>Unique </a:t>
            </a:r>
            <a:r>
              <a:rPr lang="en-US" dirty="0" smtClean="0"/>
              <a:t>among                      </a:t>
            </a:r>
            <a:r>
              <a:rPr lang="en-US" dirty="0"/>
              <a:t>Middle Eastern </a:t>
            </a:r>
            <a:r>
              <a:rPr lang="en-US" dirty="0" smtClean="0"/>
              <a:t>                countries</a:t>
            </a:r>
            <a:endParaRPr lang="en-US" dirty="0"/>
          </a:p>
          <a:p>
            <a:r>
              <a:rPr lang="en-US" dirty="0"/>
              <a:t>Tradition versus modernization</a:t>
            </a:r>
          </a:p>
        </p:txBody>
      </p:sp>
      <p:pic>
        <p:nvPicPr>
          <p:cNvPr id="3074" name="Picture 2" descr="http://timeglobalspin.files.wordpress.com/2013/02/161332564.jpg?w=720&amp;h=480&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096" y="1676400"/>
            <a:ext cx="5456904" cy="3637936"/>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381000" y="0"/>
            <a:ext cx="7772400" cy="1143000"/>
          </a:xfrm>
        </p:spPr>
        <p:txBody>
          <a:bodyPr/>
          <a:lstStyle/>
          <a:p>
            <a:pPr algn="l" eaLnBrk="1" hangingPunct="1"/>
            <a:r>
              <a:rPr lang="en-US" b="1" dirty="0" smtClean="0">
                <a:solidFill>
                  <a:srgbClr val="00CC00"/>
                </a:solidFill>
                <a:latin typeface="Segoe Print" pitchFamily="2" charset="0"/>
              </a:rPr>
              <a:t>Iran-Iraq War (1980-88)</a:t>
            </a:r>
          </a:p>
        </p:txBody>
      </p:sp>
      <p:sp>
        <p:nvSpPr>
          <p:cNvPr id="77827" name="Rectangle 2"/>
          <p:cNvSpPr>
            <a:spLocks noGrp="1" noChangeArrowheads="1"/>
          </p:cNvSpPr>
          <p:nvPr>
            <p:ph type="body" idx="1"/>
          </p:nvPr>
        </p:nvSpPr>
        <p:spPr>
          <a:xfrm>
            <a:off x="457200" y="1090612"/>
            <a:ext cx="7772400" cy="4114800"/>
          </a:xfrm>
        </p:spPr>
        <p:txBody>
          <a:bodyPr/>
          <a:lstStyle/>
          <a:p>
            <a:pPr marL="304800" indent="-304800" eaLnBrk="1" hangingPunct="1"/>
            <a:r>
              <a:rPr lang="en-US" dirty="0" smtClean="0"/>
              <a:t>Started when Iraq invaded Iran by land and air</a:t>
            </a:r>
          </a:p>
          <a:p>
            <a:pPr marL="304800" indent="-304800" eaLnBrk="1" hangingPunct="1"/>
            <a:r>
              <a:rPr lang="en-US" dirty="0" smtClean="0"/>
              <a:t>People rallied around the </a:t>
            </a:r>
            <a:r>
              <a:rPr lang="en-US" dirty="0" err="1" smtClean="0"/>
              <a:t>govt</a:t>
            </a:r>
            <a:r>
              <a:rPr lang="en-US" dirty="0" smtClean="0"/>
              <a:t> in response</a:t>
            </a:r>
          </a:p>
          <a:p>
            <a:pPr marL="304800" indent="-304800" eaLnBrk="1" hangingPunct="1"/>
            <a:r>
              <a:rPr lang="en-US" dirty="0" smtClean="0"/>
              <a:t>Ended in 1988 with a UN-brokered cease-fire</a:t>
            </a:r>
          </a:p>
        </p:txBody>
      </p:sp>
      <p:pic>
        <p:nvPicPr>
          <p:cNvPr id="77828"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0000"/>
            <a:ext cx="3573463" cy="2790825"/>
          </a:xfrm>
          <a:prstGeom prst="rect">
            <a:avLst/>
          </a:pr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pic>
      <p:pic>
        <p:nvPicPr>
          <p:cNvPr id="77829"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0413" y="3810000"/>
            <a:ext cx="3876675" cy="2752725"/>
          </a:xfrm>
          <a:prstGeom prst="rect">
            <a:avLst/>
          </a:pr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739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sz="half" idx="1"/>
          </p:nvPr>
        </p:nvSpPr>
        <p:spPr>
          <a:xfrm>
            <a:off x="457200" y="1295401"/>
            <a:ext cx="8229600" cy="4592636"/>
          </a:xfrm>
        </p:spPr>
        <p:txBody>
          <a:bodyPr>
            <a:normAutofit lnSpcReduction="10000"/>
          </a:bodyPr>
          <a:lstStyle/>
          <a:p>
            <a:r>
              <a:rPr lang="en-US" dirty="0" smtClean="0"/>
              <a:t>Khomeini died in 1989</a:t>
            </a:r>
          </a:p>
          <a:p>
            <a:r>
              <a:rPr lang="en-US" dirty="0" smtClean="0"/>
              <a:t>Ayatollah </a:t>
            </a:r>
            <a:r>
              <a:rPr lang="en-US" dirty="0"/>
              <a:t>Ali Khamenei </a:t>
            </a:r>
            <a:r>
              <a:rPr lang="en-US" dirty="0" smtClean="0"/>
              <a:t>                                                    (</a:t>
            </a:r>
            <a:r>
              <a:rPr lang="en-US" dirty="0"/>
              <a:t>1989-Present</a:t>
            </a:r>
            <a:r>
              <a:rPr lang="en-US" dirty="0" smtClean="0"/>
              <a:t>) </a:t>
            </a:r>
          </a:p>
          <a:p>
            <a:pPr lvl="1"/>
            <a:r>
              <a:rPr lang="en-US" dirty="0" smtClean="0"/>
              <a:t>Change in constitution</a:t>
            </a:r>
          </a:p>
          <a:p>
            <a:pPr>
              <a:defRPr/>
            </a:pPr>
            <a:endParaRPr lang="en-US" dirty="0" smtClean="0"/>
          </a:p>
          <a:p>
            <a:pPr>
              <a:defRPr/>
            </a:pPr>
            <a:r>
              <a:rPr lang="en-US" dirty="0" smtClean="0"/>
              <a:t>President - </a:t>
            </a:r>
            <a:r>
              <a:rPr lang="en-US" dirty="0" err="1"/>
              <a:t>Hashemi</a:t>
            </a:r>
            <a:r>
              <a:rPr lang="en-US" dirty="0"/>
              <a:t> Rafsanjani </a:t>
            </a:r>
            <a:r>
              <a:rPr lang="en-US" dirty="0" smtClean="0"/>
              <a:t>                                        (</a:t>
            </a:r>
            <a:r>
              <a:rPr lang="en-US" dirty="0"/>
              <a:t>1989 – 1997)</a:t>
            </a:r>
          </a:p>
          <a:p>
            <a:pPr lvl="1">
              <a:defRPr/>
            </a:pPr>
            <a:r>
              <a:rPr lang="en-US" sz="2500" dirty="0" smtClean="0"/>
              <a:t>Moderate</a:t>
            </a:r>
            <a:endParaRPr lang="en-US" sz="2500" dirty="0"/>
          </a:p>
          <a:p>
            <a:pPr lvl="1">
              <a:defRPr/>
            </a:pPr>
            <a:r>
              <a:rPr lang="en-US" sz="2500" dirty="0"/>
              <a:t>Concerned with reforming slumping economy due to theological commitments and war with Iraq</a:t>
            </a:r>
          </a:p>
          <a:p>
            <a:pPr lvl="1">
              <a:defRPr/>
            </a:pPr>
            <a:r>
              <a:rPr lang="en-US" sz="2500" dirty="0"/>
              <a:t>Very few reforms</a:t>
            </a:r>
          </a:p>
          <a:p>
            <a:endParaRPr lang="en-US" sz="2800" dirty="0" smtClean="0"/>
          </a:p>
          <a:p>
            <a:endParaRPr lang="en-US" dirty="0" smtClean="0"/>
          </a:p>
        </p:txBody>
      </p:sp>
      <p:pic>
        <p:nvPicPr>
          <p:cNvPr id="61445" name="Picture 2" descr="File:Grand Ayatollah Ali Khamene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371600"/>
            <a:ext cx="3050120" cy="2426593"/>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pic>
      <p:sp>
        <p:nvSpPr>
          <p:cNvPr id="61449" name="TextBox 1"/>
          <p:cNvSpPr txBox="1">
            <a:spLocks noChangeArrowheads="1"/>
          </p:cNvSpPr>
          <p:nvPr/>
        </p:nvSpPr>
        <p:spPr bwMode="auto">
          <a:xfrm>
            <a:off x="5257800" y="3200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0" name="Title 1"/>
          <p:cNvSpPr>
            <a:spLocks noGrp="1"/>
          </p:cNvSpPr>
          <p:nvPr>
            <p:ph type="title"/>
          </p:nvPr>
        </p:nvSpPr>
        <p:spPr>
          <a:xfrm>
            <a:off x="457200" y="152400"/>
            <a:ext cx="8229600" cy="990600"/>
          </a:xfrm>
        </p:spPr>
        <p:txBody>
          <a:bodyPr>
            <a:normAutofit/>
          </a:bodyPr>
          <a:lstStyle/>
          <a:p>
            <a:r>
              <a:rPr lang="en-US" b="1" dirty="0" smtClean="0">
                <a:solidFill>
                  <a:srgbClr val="00CC00"/>
                </a:solidFill>
                <a:latin typeface="Segoe Print" pitchFamily="2" charset="0"/>
              </a:rPr>
              <a:t>Post-Khomeini (1989-Present)</a:t>
            </a:r>
            <a:endParaRPr lang="en-US" sz="2700" b="1" dirty="0">
              <a:solidFill>
                <a:srgbClr val="00CC00"/>
              </a:solidFill>
              <a:latin typeface="Segoe Print" pitchFamily="2" charset="0"/>
            </a:endParaRPr>
          </a:p>
        </p:txBody>
      </p:sp>
    </p:spTree>
    <p:extLst>
      <p:ext uri="{BB962C8B-B14F-4D97-AF65-F5344CB8AC3E}">
        <p14:creationId xmlns:p14="http://schemas.microsoft.com/office/powerpoint/2010/main" val="369956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4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4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4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4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sz="half" idx="1"/>
          </p:nvPr>
        </p:nvSpPr>
        <p:spPr>
          <a:xfrm>
            <a:off x="457200" y="1295401"/>
            <a:ext cx="8229600" cy="4592636"/>
          </a:xfrm>
        </p:spPr>
        <p:txBody>
          <a:bodyPr>
            <a:normAutofit lnSpcReduction="10000"/>
          </a:bodyPr>
          <a:lstStyle/>
          <a:p>
            <a:r>
              <a:rPr lang="en-US" dirty="0" smtClean="0"/>
              <a:t>President Mohammad Khatami                                             (1997-2005)</a:t>
            </a:r>
          </a:p>
          <a:p>
            <a:pPr lvl="1"/>
            <a:r>
              <a:rPr lang="en-US" dirty="0" smtClean="0"/>
              <a:t>Reformist and surprise winner</a:t>
            </a:r>
          </a:p>
          <a:p>
            <a:pPr lvl="1"/>
            <a:r>
              <a:rPr lang="en-US" dirty="0"/>
              <a:t>Easier to organize political groups</a:t>
            </a:r>
          </a:p>
          <a:p>
            <a:pPr lvl="1"/>
            <a:r>
              <a:rPr lang="en-US" b="1" dirty="0"/>
              <a:t>Less censorship of press</a:t>
            </a:r>
          </a:p>
          <a:p>
            <a:pPr lvl="1"/>
            <a:r>
              <a:rPr lang="en-US" dirty="0" smtClean="0"/>
              <a:t>Tried </a:t>
            </a:r>
            <a:r>
              <a:rPr lang="en-US" dirty="0"/>
              <a:t>to improve relations with US and </a:t>
            </a:r>
            <a:r>
              <a:rPr lang="en-US" dirty="0" smtClean="0"/>
              <a:t>                                          other </a:t>
            </a:r>
            <a:r>
              <a:rPr lang="en-US" dirty="0"/>
              <a:t>Western countries</a:t>
            </a:r>
          </a:p>
          <a:p>
            <a:pPr lvl="1"/>
            <a:r>
              <a:rPr lang="en-US" dirty="0"/>
              <a:t>Reformist Khatami was left isolated by </a:t>
            </a:r>
            <a:r>
              <a:rPr lang="en-US" dirty="0" smtClean="0"/>
              <a:t>                              conservative </a:t>
            </a:r>
            <a:r>
              <a:rPr lang="en-US" dirty="0"/>
              <a:t>resurgence</a:t>
            </a:r>
          </a:p>
          <a:p>
            <a:pPr lvl="1"/>
            <a:r>
              <a:rPr lang="en-US" dirty="0"/>
              <a:t>Hard line conservatives disqualified </a:t>
            </a:r>
            <a:r>
              <a:rPr lang="en-US" dirty="0" smtClean="0"/>
              <a:t>                                          moderates </a:t>
            </a:r>
            <a:r>
              <a:rPr lang="en-US" dirty="0"/>
              <a:t>from 2004 parliamentary elections </a:t>
            </a:r>
          </a:p>
          <a:p>
            <a:r>
              <a:rPr lang="en-US" dirty="0" smtClean="0"/>
              <a:t>                                              </a:t>
            </a:r>
            <a:endParaRPr lang="en-US" sz="2800" dirty="0" smtClean="0"/>
          </a:p>
          <a:p>
            <a:endParaRPr lang="en-US" dirty="0" smtClean="0"/>
          </a:p>
        </p:txBody>
      </p:sp>
      <p:sp>
        <p:nvSpPr>
          <p:cNvPr id="61449" name="TextBox 1"/>
          <p:cNvSpPr txBox="1">
            <a:spLocks noChangeArrowheads="1"/>
          </p:cNvSpPr>
          <p:nvPr/>
        </p:nvSpPr>
        <p:spPr bwMode="auto">
          <a:xfrm>
            <a:off x="5257800" y="3200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0" name="Title 1"/>
          <p:cNvSpPr>
            <a:spLocks noGrp="1"/>
          </p:cNvSpPr>
          <p:nvPr>
            <p:ph type="title"/>
          </p:nvPr>
        </p:nvSpPr>
        <p:spPr>
          <a:xfrm>
            <a:off x="457200" y="152400"/>
            <a:ext cx="8229600" cy="990600"/>
          </a:xfrm>
        </p:spPr>
        <p:txBody>
          <a:bodyPr>
            <a:normAutofit/>
          </a:bodyPr>
          <a:lstStyle/>
          <a:p>
            <a:r>
              <a:rPr lang="en-US" b="1" dirty="0" smtClean="0">
                <a:solidFill>
                  <a:srgbClr val="00CC00"/>
                </a:solidFill>
                <a:latin typeface="Segoe Print" pitchFamily="2" charset="0"/>
              </a:rPr>
              <a:t>Post-Khomeini (1989-Present)</a:t>
            </a:r>
            <a:endParaRPr lang="en-US" sz="2700" b="1" dirty="0">
              <a:solidFill>
                <a:srgbClr val="00CC00"/>
              </a:solidFill>
              <a:latin typeface="Segoe Print" pitchFamily="2" charset="0"/>
            </a:endParaRPr>
          </a:p>
        </p:txBody>
      </p:sp>
      <p:pic>
        <p:nvPicPr>
          <p:cNvPr id="6" name="Picture 2" descr="http://upload.wikimedia.org/wikipedia/commons/thumb/c/c6/Mohammad_Khatami.jpg/220px-Mohammad_Khatami.jpg"/>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172200" y="1219200"/>
            <a:ext cx="2438400" cy="3657601"/>
          </a:xfrm>
          <a:prstGeom prst="rect">
            <a:avLst/>
          </a:prstGeom>
          <a:noFill/>
          <a:ln w="38100">
            <a:solidFill>
              <a:srgbClr val="00CC00"/>
            </a:solidFill>
            <a:prstDash val="solid"/>
            <a:miter lim="800000"/>
            <a:headEnd/>
            <a:tailEnd/>
          </a:ln>
        </p:spPr>
      </p:pic>
    </p:spTree>
    <p:extLst>
      <p:ext uri="{BB962C8B-B14F-4D97-AF65-F5344CB8AC3E}">
        <p14:creationId xmlns:p14="http://schemas.microsoft.com/office/powerpoint/2010/main" val="175559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4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4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4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4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sz="half" idx="1"/>
          </p:nvPr>
        </p:nvSpPr>
        <p:spPr>
          <a:xfrm>
            <a:off x="152400" y="1135063"/>
            <a:ext cx="8229600" cy="4592636"/>
          </a:xfrm>
        </p:spPr>
        <p:txBody>
          <a:bodyPr>
            <a:normAutofit/>
          </a:bodyPr>
          <a:lstStyle/>
          <a:p>
            <a:r>
              <a:rPr lang="en-US" dirty="0" smtClean="0"/>
              <a:t>President Mahmoud Ahmadinejad                                        (2005-2013)</a:t>
            </a:r>
          </a:p>
          <a:p>
            <a:pPr lvl="1"/>
            <a:r>
              <a:rPr lang="en-US" dirty="0"/>
              <a:t>Tehran's ultra-conservative mayor</a:t>
            </a:r>
          </a:p>
          <a:p>
            <a:pPr lvl="1"/>
            <a:r>
              <a:rPr lang="en-US" dirty="0"/>
              <a:t>Won a run-off vote in presidential elections in June 2005, defeating his rival, the </a:t>
            </a:r>
            <a:r>
              <a:rPr lang="en-US" dirty="0" smtClean="0"/>
              <a:t>                                                                    former </a:t>
            </a:r>
            <a:r>
              <a:rPr lang="en-US" dirty="0"/>
              <a:t>president Akbar </a:t>
            </a:r>
            <a:r>
              <a:rPr lang="en-US" dirty="0" smtClean="0"/>
              <a:t>                                                                   </a:t>
            </a:r>
            <a:r>
              <a:rPr lang="en-US" dirty="0" err="1" smtClean="0"/>
              <a:t>Hashemi</a:t>
            </a:r>
            <a:r>
              <a:rPr lang="en-US" dirty="0" smtClean="0"/>
              <a:t> </a:t>
            </a:r>
            <a:r>
              <a:rPr lang="en-US" dirty="0"/>
              <a:t>Rafsanjani</a:t>
            </a:r>
          </a:p>
          <a:p>
            <a:pPr lvl="1"/>
            <a:r>
              <a:rPr lang="en-US" dirty="0" smtClean="0"/>
              <a:t>First </a:t>
            </a:r>
            <a:r>
              <a:rPr lang="en-US" dirty="0"/>
              <a:t>non-cleric president </a:t>
            </a:r>
            <a:r>
              <a:rPr lang="en-US" dirty="0" smtClean="0"/>
              <a:t>                                                                                 in </a:t>
            </a:r>
            <a:r>
              <a:rPr lang="en-US" dirty="0"/>
              <a:t>24 years</a:t>
            </a:r>
          </a:p>
          <a:p>
            <a:endParaRPr lang="en-US" dirty="0" smtClean="0"/>
          </a:p>
        </p:txBody>
      </p:sp>
      <p:sp>
        <p:nvSpPr>
          <p:cNvPr id="61449" name="TextBox 1"/>
          <p:cNvSpPr txBox="1">
            <a:spLocks noChangeArrowheads="1"/>
          </p:cNvSpPr>
          <p:nvPr/>
        </p:nvSpPr>
        <p:spPr bwMode="auto">
          <a:xfrm>
            <a:off x="5257800" y="3200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7" name="Picture 2" descr="http://jeffreyhill.typepad.com/.a/6a00d8341d417153ef011570234a3f970c-p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787" y="2937354"/>
            <a:ext cx="5126426" cy="3768246"/>
          </a:xfrm>
          <a:prstGeom prst="rect">
            <a:avLst/>
          </a:prstGeom>
          <a:noFill/>
          <a:ln w="9525">
            <a:solidFill>
              <a:srgbClr val="00CC00"/>
            </a:solidFill>
            <a:miter lim="800000"/>
            <a:headEnd/>
            <a:tailEnd/>
          </a:ln>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81000" y="15240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b="1" dirty="0" smtClean="0">
                <a:solidFill>
                  <a:srgbClr val="00CC00"/>
                </a:solidFill>
                <a:latin typeface="Segoe Print" pitchFamily="2" charset="0"/>
              </a:rPr>
              <a:t>President Ahmadinejad (2005-2013)</a:t>
            </a:r>
            <a:endParaRPr lang="en-US" sz="2700" b="1" dirty="0">
              <a:solidFill>
                <a:srgbClr val="00CC00"/>
              </a:solidFill>
              <a:latin typeface="Segoe Print" pitchFamily="2" charset="0"/>
            </a:endParaRPr>
          </a:p>
        </p:txBody>
      </p:sp>
    </p:spTree>
    <p:extLst>
      <p:ext uri="{BB962C8B-B14F-4D97-AF65-F5344CB8AC3E}">
        <p14:creationId xmlns:p14="http://schemas.microsoft.com/office/powerpoint/2010/main" val="161095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latin typeface="Segoe Print" pitchFamily="2" charset="0"/>
              </a:rPr>
              <a:t>2009 Presidential Election</a:t>
            </a:r>
            <a:endParaRPr lang="en-US" b="1" dirty="0">
              <a:solidFill>
                <a:srgbClr val="00CC00"/>
              </a:solidFill>
              <a:latin typeface="Segoe Print" pitchFamily="2" charset="0"/>
            </a:endParaRPr>
          </a:p>
        </p:txBody>
      </p:sp>
      <p:sp>
        <p:nvSpPr>
          <p:cNvPr id="3" name="Content Placeholder 2"/>
          <p:cNvSpPr>
            <a:spLocks noGrp="1"/>
          </p:cNvSpPr>
          <p:nvPr>
            <p:ph sz="quarter" idx="1"/>
          </p:nvPr>
        </p:nvSpPr>
        <p:spPr>
          <a:xfrm>
            <a:off x="457200" y="1179871"/>
            <a:ext cx="8153400" cy="4839929"/>
          </a:xfrm>
        </p:spPr>
        <p:txBody>
          <a:bodyPr>
            <a:normAutofit/>
          </a:bodyPr>
          <a:lstStyle/>
          <a:p>
            <a:r>
              <a:rPr lang="en-US" dirty="0" smtClean="0"/>
              <a:t>Huge push for reformist candidate Mousavi to be beat Ahmadinejad</a:t>
            </a:r>
          </a:p>
          <a:p>
            <a:r>
              <a:rPr lang="en-US" dirty="0" smtClean="0"/>
              <a:t>Close race – 85% Turnout</a:t>
            </a:r>
          </a:p>
          <a:p>
            <a:r>
              <a:rPr lang="en-US" dirty="0" smtClean="0"/>
              <a:t>Allegations of fraud were strong – Mousavi urged his supporters to the streets</a:t>
            </a:r>
          </a:p>
          <a:p>
            <a:r>
              <a:rPr lang="en-US" dirty="0" smtClean="0"/>
              <a:t>Khamenei agreed to an investigation</a:t>
            </a:r>
          </a:p>
          <a:p>
            <a:r>
              <a:rPr lang="en-US" dirty="0" smtClean="0"/>
              <a:t>Huge protests/Government Crackdown</a:t>
            </a:r>
          </a:p>
          <a:p>
            <a:pPr marL="274320" lvl="2" indent="-274320">
              <a:spcBef>
                <a:spcPts val="600"/>
              </a:spcBef>
              <a:buClr>
                <a:schemeClr val="accent1"/>
              </a:buClr>
            </a:pPr>
            <a:r>
              <a:rPr lang="en-US" sz="2800" b="1" dirty="0">
                <a:solidFill>
                  <a:srgbClr val="FF0000"/>
                </a:solidFill>
                <a:hlinkClick r:id="rId3"/>
              </a:rPr>
              <a:t>John Green’s </a:t>
            </a:r>
            <a:r>
              <a:rPr lang="en-US" sz="2800" b="1" dirty="0" smtClean="0">
                <a:solidFill>
                  <a:srgbClr val="FF0000"/>
                </a:solidFill>
                <a:hlinkClick r:id="rId3"/>
              </a:rPr>
              <a:t>thoughts</a:t>
            </a:r>
            <a:r>
              <a:rPr lang="en-US" sz="2800" b="1" dirty="0" smtClean="0">
                <a:solidFill>
                  <a:srgbClr val="FF0000"/>
                </a:solidFill>
              </a:rPr>
              <a:t> </a:t>
            </a:r>
            <a:endParaRPr lang="en-US" sz="2800" b="1" dirty="0">
              <a:solidFill>
                <a:srgbClr val="FF0000"/>
              </a:solidFill>
            </a:endParaRPr>
          </a:p>
          <a:p>
            <a:endParaRPr lang="en-US" dirty="0" smtClean="0"/>
          </a:p>
          <a:p>
            <a:pPr marL="0" indent="0">
              <a:buNone/>
            </a:pPr>
            <a:endParaRPr lang="en-US" dirty="0" smtClean="0"/>
          </a:p>
        </p:txBody>
      </p:sp>
    </p:spTree>
    <p:extLst>
      <p:ext uri="{BB962C8B-B14F-4D97-AF65-F5344CB8AC3E}">
        <p14:creationId xmlns:p14="http://schemas.microsoft.com/office/powerpoint/2010/main" val="122531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9" name="TextBox 1"/>
          <p:cNvSpPr txBox="1">
            <a:spLocks noChangeArrowheads="1"/>
          </p:cNvSpPr>
          <p:nvPr/>
        </p:nvSpPr>
        <p:spPr bwMode="auto">
          <a:xfrm>
            <a:off x="5257800" y="3200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13" name="Picture 2" descr="http://media.economist.com/images/20090627/D2609WW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83661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146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assets.bigthink.com/images/age_of_engagement/IranCartoon.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2381" y="3431381"/>
            <a:ext cx="3787775" cy="2971800"/>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pic>
      <p:sp>
        <p:nvSpPr>
          <p:cNvPr id="61442" name="Content Placeholder 1"/>
          <p:cNvSpPr>
            <a:spLocks noGrp="1"/>
          </p:cNvSpPr>
          <p:nvPr>
            <p:ph sz="half" idx="1"/>
          </p:nvPr>
        </p:nvSpPr>
        <p:spPr>
          <a:xfrm>
            <a:off x="457200" y="1295400"/>
            <a:ext cx="8229600" cy="5181599"/>
          </a:xfrm>
        </p:spPr>
        <p:txBody>
          <a:bodyPr>
            <a:normAutofit fontScale="85000" lnSpcReduction="20000"/>
          </a:bodyPr>
          <a:lstStyle/>
          <a:p>
            <a:r>
              <a:rPr lang="en-US" dirty="0"/>
              <a:t>Council of Guardians rejected candidacies of popular reformers</a:t>
            </a:r>
          </a:p>
          <a:p>
            <a:r>
              <a:rPr lang="en-US" dirty="0" smtClean="0"/>
              <a:t>Further </a:t>
            </a:r>
            <a:r>
              <a:rPr lang="en-US" dirty="0"/>
              <a:t>restrict public freedom</a:t>
            </a:r>
          </a:p>
          <a:p>
            <a:r>
              <a:rPr lang="en-US" dirty="0"/>
              <a:t>Several major reformist newspapers closed</a:t>
            </a:r>
          </a:p>
          <a:p>
            <a:r>
              <a:rPr lang="en-US" dirty="0"/>
              <a:t>Journalists and civil society activists arrested</a:t>
            </a:r>
          </a:p>
          <a:p>
            <a:r>
              <a:rPr lang="en-US" dirty="0"/>
              <a:t>Jailed internet users who spread information “aimed at disturbing the public mind”</a:t>
            </a:r>
          </a:p>
          <a:p>
            <a:r>
              <a:rPr lang="en-US" dirty="0"/>
              <a:t>Morality police and vigilantes to </a:t>
            </a:r>
            <a:r>
              <a:rPr lang="en-US" dirty="0" smtClean="0"/>
              <a:t>                                                      enforce </a:t>
            </a:r>
            <a:r>
              <a:rPr lang="en-US" dirty="0"/>
              <a:t>Islamic dress codes </a:t>
            </a:r>
            <a:r>
              <a:rPr lang="en-US" dirty="0" smtClean="0"/>
              <a:t>&amp; prevent                                                   </a:t>
            </a:r>
            <a:r>
              <a:rPr lang="en-US" dirty="0"/>
              <a:t>public mingling of men and women</a:t>
            </a:r>
          </a:p>
          <a:p>
            <a:r>
              <a:rPr lang="en-US" dirty="0" smtClean="0"/>
              <a:t>Increasing </a:t>
            </a:r>
            <a:r>
              <a:rPr lang="en-US" dirty="0"/>
              <a:t>reports of arrest, torture, </a:t>
            </a:r>
            <a:r>
              <a:rPr lang="en-US" dirty="0" smtClean="0"/>
              <a:t>                                                          and </a:t>
            </a:r>
            <a:r>
              <a:rPr lang="en-US" dirty="0"/>
              <a:t>executions</a:t>
            </a:r>
          </a:p>
          <a:p>
            <a:r>
              <a:rPr lang="en-US" dirty="0"/>
              <a:t>Sharia more strictly enforced</a:t>
            </a:r>
          </a:p>
          <a:p>
            <a:r>
              <a:rPr lang="en-US" dirty="0"/>
              <a:t>Called for destruction of Israel</a:t>
            </a:r>
          </a:p>
          <a:p>
            <a:r>
              <a:rPr lang="en-US" dirty="0"/>
              <a:t>Questioned reality of Holocaust</a:t>
            </a:r>
          </a:p>
          <a:p>
            <a:r>
              <a:rPr lang="en-US" dirty="0"/>
              <a:t>Increased nuclear fuel research</a:t>
            </a:r>
          </a:p>
          <a:p>
            <a:endParaRPr lang="en-US" dirty="0" smtClean="0"/>
          </a:p>
        </p:txBody>
      </p:sp>
      <p:sp>
        <p:nvSpPr>
          <p:cNvPr id="61449" name="TextBox 1"/>
          <p:cNvSpPr txBox="1">
            <a:spLocks noChangeArrowheads="1"/>
          </p:cNvSpPr>
          <p:nvPr/>
        </p:nvSpPr>
        <p:spPr bwMode="auto">
          <a:xfrm>
            <a:off x="5257800" y="3200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0" name="Title 1"/>
          <p:cNvSpPr>
            <a:spLocks noGrp="1"/>
          </p:cNvSpPr>
          <p:nvPr>
            <p:ph type="title"/>
          </p:nvPr>
        </p:nvSpPr>
        <p:spPr>
          <a:xfrm>
            <a:off x="457200" y="152400"/>
            <a:ext cx="8229600" cy="990600"/>
          </a:xfrm>
        </p:spPr>
        <p:txBody>
          <a:bodyPr>
            <a:normAutofit/>
          </a:bodyPr>
          <a:lstStyle/>
          <a:p>
            <a:r>
              <a:rPr lang="en-US" b="1" dirty="0" smtClean="0">
                <a:solidFill>
                  <a:srgbClr val="00CC00"/>
                </a:solidFill>
                <a:latin typeface="Segoe Print" pitchFamily="2" charset="0"/>
              </a:rPr>
              <a:t>President Ahmadinejad (2005-2013)</a:t>
            </a:r>
            <a:endParaRPr lang="en-US" sz="2700" b="1" dirty="0">
              <a:solidFill>
                <a:srgbClr val="00CC00"/>
              </a:solidFill>
              <a:latin typeface="Segoe Print" pitchFamily="2" charset="0"/>
            </a:endParaRPr>
          </a:p>
        </p:txBody>
      </p:sp>
    </p:spTree>
    <p:extLst>
      <p:ext uri="{BB962C8B-B14F-4D97-AF65-F5344CB8AC3E}">
        <p14:creationId xmlns:p14="http://schemas.microsoft.com/office/powerpoint/2010/main" val="53090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4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4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4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44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4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sz="half" idx="1"/>
          </p:nvPr>
        </p:nvSpPr>
        <p:spPr>
          <a:xfrm>
            <a:off x="152400" y="1135063"/>
            <a:ext cx="8229600" cy="4592636"/>
          </a:xfrm>
        </p:spPr>
        <p:txBody>
          <a:bodyPr>
            <a:normAutofit/>
          </a:bodyPr>
          <a:lstStyle/>
          <a:p>
            <a:r>
              <a:rPr lang="en-US" dirty="0" smtClean="0"/>
              <a:t>President </a:t>
            </a:r>
            <a:r>
              <a:rPr lang="en-US" dirty="0" err="1" smtClean="0"/>
              <a:t>Rouhani</a:t>
            </a:r>
            <a:r>
              <a:rPr lang="en-US" dirty="0" smtClean="0"/>
              <a:t> (Elected 2013)</a:t>
            </a:r>
          </a:p>
          <a:p>
            <a:pPr lvl="1"/>
            <a:r>
              <a:rPr lang="en-US" dirty="0" smtClean="0"/>
              <a:t>Moderate cleric</a:t>
            </a:r>
          </a:p>
          <a:p>
            <a:pPr lvl="1"/>
            <a:r>
              <a:rPr lang="en-US" dirty="0" smtClean="0"/>
              <a:t>How did he win?</a:t>
            </a:r>
          </a:p>
          <a:p>
            <a:pPr lvl="1"/>
            <a:r>
              <a:rPr lang="en-US" dirty="0" smtClean="0"/>
              <a:t>What does this mean?</a:t>
            </a:r>
            <a:endParaRPr lang="en-US" dirty="0"/>
          </a:p>
        </p:txBody>
      </p:sp>
      <p:sp>
        <p:nvSpPr>
          <p:cNvPr id="61449" name="TextBox 1"/>
          <p:cNvSpPr txBox="1">
            <a:spLocks noChangeArrowheads="1"/>
          </p:cNvSpPr>
          <p:nvPr/>
        </p:nvSpPr>
        <p:spPr bwMode="auto">
          <a:xfrm>
            <a:off x="5257800" y="3200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8" name="Title 1"/>
          <p:cNvSpPr txBox="1">
            <a:spLocks/>
          </p:cNvSpPr>
          <p:nvPr/>
        </p:nvSpPr>
        <p:spPr>
          <a:xfrm>
            <a:off x="381000" y="15240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b="1" dirty="0" smtClean="0">
                <a:solidFill>
                  <a:srgbClr val="00CC00"/>
                </a:solidFill>
                <a:latin typeface="Segoe Print" pitchFamily="2" charset="0"/>
              </a:rPr>
              <a:t>Current</a:t>
            </a:r>
            <a:endParaRPr lang="en-US" sz="2700" b="1" dirty="0">
              <a:solidFill>
                <a:srgbClr val="00CC00"/>
              </a:solidFill>
              <a:latin typeface="Segoe Print" pitchFamily="2" charset="0"/>
            </a:endParaRPr>
          </a:p>
        </p:txBody>
      </p:sp>
      <p:pic>
        <p:nvPicPr>
          <p:cNvPr id="1026" name="Picture 2" descr="http://wpmedia.news.nationalpost.com/2013/09/iran_president.jpg?w=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399" y="2450306"/>
            <a:ext cx="4975225" cy="3731420"/>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36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fade">
                                      <p:cBhvr>
                                        <p:cTn id="7" dur="500"/>
                                        <p:tgtEl>
                                          <p:spTgt spid="61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42">
                                            <p:txEl>
                                              <p:pRg st="1" end="1"/>
                                            </p:txEl>
                                          </p:spTgt>
                                        </p:tgtEl>
                                        <p:attrNameLst>
                                          <p:attrName>style.visibility</p:attrName>
                                        </p:attrNameLst>
                                      </p:cBhvr>
                                      <p:to>
                                        <p:strVal val="visible"/>
                                      </p:to>
                                    </p:set>
                                    <p:animEffect transition="in" filter="fade">
                                      <p:cBhvr>
                                        <p:cTn id="12" dur="500"/>
                                        <p:tgtEl>
                                          <p:spTgt spid="61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42">
                                            <p:txEl>
                                              <p:pRg st="2" end="2"/>
                                            </p:txEl>
                                          </p:spTgt>
                                        </p:tgtEl>
                                        <p:attrNameLst>
                                          <p:attrName>style.visibility</p:attrName>
                                        </p:attrNameLst>
                                      </p:cBhvr>
                                      <p:to>
                                        <p:strVal val="visible"/>
                                      </p:to>
                                    </p:set>
                                    <p:animEffect transition="in" filter="fade">
                                      <p:cBhvr>
                                        <p:cTn id="17" dur="500"/>
                                        <p:tgtEl>
                                          <p:spTgt spid="61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42">
                                            <p:txEl>
                                              <p:pRg st="3" end="3"/>
                                            </p:txEl>
                                          </p:spTgt>
                                        </p:tgtEl>
                                        <p:attrNameLst>
                                          <p:attrName>style.visibility</p:attrName>
                                        </p:attrNameLst>
                                      </p:cBhvr>
                                      <p:to>
                                        <p:strVal val="visible"/>
                                      </p:to>
                                    </p:set>
                                    <p:animEffect transition="in" filter="fade">
                                      <p:cBhvr>
                                        <p:cTn id="22" dur="500"/>
                                        <p:tgtEl>
                                          <p:spTgt spid="614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9" name="TextBox 1"/>
          <p:cNvSpPr txBox="1">
            <a:spLocks noChangeArrowheads="1"/>
          </p:cNvSpPr>
          <p:nvPr/>
        </p:nvSpPr>
        <p:spPr bwMode="auto">
          <a:xfrm>
            <a:off x="5257800" y="3200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8" name="Title 1"/>
          <p:cNvSpPr txBox="1">
            <a:spLocks/>
          </p:cNvSpPr>
          <p:nvPr/>
        </p:nvSpPr>
        <p:spPr>
          <a:xfrm>
            <a:off x="381000" y="15240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b="1" dirty="0" smtClean="0">
                <a:solidFill>
                  <a:srgbClr val="00CC00"/>
                </a:solidFill>
                <a:latin typeface="Segoe Print" pitchFamily="2" charset="0"/>
              </a:rPr>
              <a:t>Review:  Crash Course</a:t>
            </a:r>
            <a:endParaRPr lang="en-US" sz="2700" b="1" dirty="0">
              <a:solidFill>
                <a:srgbClr val="00CC00"/>
              </a:solidFill>
              <a:latin typeface="Segoe Print" pitchFamily="2" charset="0"/>
            </a:endParaRPr>
          </a:p>
        </p:txBody>
      </p:sp>
      <p:pic>
        <p:nvPicPr>
          <p:cNvPr id="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1362075"/>
            <a:ext cx="814387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689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latin typeface="Segoe Print" pitchFamily="2" charset="0"/>
              </a:rPr>
              <a:t>Geography</a:t>
            </a:r>
            <a:endParaRPr lang="en-US"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8458200" cy="4953000"/>
          </a:xfrm>
        </p:spPr>
        <p:txBody>
          <a:bodyPr>
            <a:normAutofit lnSpcReduction="10000"/>
          </a:bodyPr>
          <a:lstStyle/>
          <a:p>
            <a:r>
              <a:rPr lang="en-US" dirty="0"/>
              <a:t>Crossroads </a:t>
            </a:r>
            <a:r>
              <a:rPr lang="en-US" dirty="0" smtClean="0"/>
              <a:t>between:</a:t>
            </a:r>
          </a:p>
          <a:p>
            <a:pPr lvl="1"/>
            <a:r>
              <a:rPr lang="en-US" dirty="0" smtClean="0"/>
              <a:t>Central </a:t>
            </a:r>
            <a:r>
              <a:rPr lang="en-US" dirty="0"/>
              <a:t>Asia and Asia </a:t>
            </a:r>
            <a:r>
              <a:rPr lang="en-US" dirty="0" smtClean="0"/>
              <a:t>Minor</a:t>
            </a:r>
          </a:p>
          <a:p>
            <a:pPr lvl="1"/>
            <a:r>
              <a:rPr lang="en-US" dirty="0" smtClean="0"/>
              <a:t>Indian </a:t>
            </a:r>
            <a:r>
              <a:rPr lang="en-US" dirty="0"/>
              <a:t>subcontinent and the </a:t>
            </a:r>
            <a:r>
              <a:rPr lang="en-US" dirty="0" smtClean="0"/>
              <a:t>                                                                                     Middle East</a:t>
            </a:r>
          </a:p>
          <a:p>
            <a:pPr lvl="1"/>
            <a:r>
              <a:rPr lang="en-US" dirty="0" smtClean="0"/>
              <a:t>Arabian </a:t>
            </a:r>
            <a:r>
              <a:rPr lang="en-US" dirty="0"/>
              <a:t>Peninsula and the </a:t>
            </a:r>
            <a:r>
              <a:rPr lang="en-US" dirty="0" smtClean="0"/>
              <a:t>                                                                  Caucasus  Mountains</a:t>
            </a:r>
            <a:endParaRPr lang="en-US" dirty="0"/>
          </a:p>
          <a:p>
            <a:r>
              <a:rPr lang="en-US" dirty="0" smtClean="0"/>
              <a:t>Historically vulnerable </a:t>
            </a:r>
            <a:r>
              <a:rPr lang="en-US" dirty="0"/>
              <a:t>to </a:t>
            </a:r>
            <a:r>
              <a:rPr lang="en-US" dirty="0" smtClean="0"/>
              <a:t>invaders</a:t>
            </a:r>
            <a:endParaRPr lang="en-US" dirty="0"/>
          </a:p>
          <a:p>
            <a:r>
              <a:rPr lang="en-US" dirty="0" smtClean="0"/>
              <a:t>3x the size of France</a:t>
            </a:r>
            <a:endParaRPr lang="en-US" sz="2400" dirty="0">
              <a:latin typeface="Arial" pitchFamily="34" charset="0"/>
            </a:endParaRPr>
          </a:p>
          <a:p>
            <a:r>
              <a:rPr lang="en-US" dirty="0"/>
              <a:t>Much of territory inhospitable to agriculture</a:t>
            </a:r>
          </a:p>
          <a:p>
            <a:r>
              <a:rPr lang="en-US" dirty="0" smtClean="0"/>
              <a:t>2</a:t>
            </a:r>
            <a:r>
              <a:rPr lang="en-US" baseline="30000" dirty="0" smtClean="0"/>
              <a:t>nd</a:t>
            </a:r>
            <a:r>
              <a:rPr lang="en-US" dirty="0" smtClean="0"/>
              <a:t>  </a:t>
            </a:r>
            <a:r>
              <a:rPr lang="en-US" dirty="0"/>
              <a:t>largest oil producer in the Middle East and </a:t>
            </a:r>
            <a:r>
              <a:rPr lang="en-US" dirty="0" smtClean="0"/>
              <a:t>4</a:t>
            </a:r>
            <a:r>
              <a:rPr lang="en-US" baseline="30000" dirty="0" smtClean="0"/>
              <a:t>th</a:t>
            </a:r>
            <a:r>
              <a:rPr lang="en-US" dirty="0" smtClean="0"/>
              <a:t> largest </a:t>
            </a:r>
            <a:r>
              <a:rPr lang="en-US" dirty="0"/>
              <a:t>in the world</a:t>
            </a:r>
          </a:p>
          <a:p>
            <a:r>
              <a:rPr lang="en-US" dirty="0"/>
              <a:t>Urbanized and party industrialized</a:t>
            </a:r>
          </a:p>
          <a:p>
            <a:pPr marL="274320" lvl="1" indent="0">
              <a:buNone/>
            </a:pPr>
            <a:endParaRPr lang="en-US" dirty="0" smtClean="0"/>
          </a:p>
        </p:txBody>
      </p:sp>
      <p:pic>
        <p:nvPicPr>
          <p:cNvPr id="5" name="Picture 4" descr="http://www.operationworld.org/files/ow/maps/lgmap/iran-MMAP-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002" y="228600"/>
            <a:ext cx="4343400" cy="3076026"/>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49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083" t="45474" r="41494"/>
          <a:stretch/>
        </p:blipFill>
        <p:spPr bwMode="auto">
          <a:xfrm>
            <a:off x="6098457" y="3225994"/>
            <a:ext cx="2892705" cy="32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solidFill>
                  <a:srgbClr val="00CC00"/>
                </a:solidFill>
                <a:latin typeface="Segoe Print" pitchFamily="2" charset="0"/>
              </a:rPr>
              <a:t>Population</a:t>
            </a:r>
            <a:endParaRPr lang="en-US"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8458200" cy="4953000"/>
          </a:xfrm>
        </p:spPr>
        <p:txBody>
          <a:bodyPr>
            <a:normAutofit/>
          </a:bodyPr>
          <a:lstStyle/>
          <a:p>
            <a:r>
              <a:rPr lang="en-US" dirty="0"/>
              <a:t>67% of population on 27% of </a:t>
            </a:r>
            <a:r>
              <a:rPr lang="en-US" dirty="0" smtClean="0"/>
              <a:t>land</a:t>
            </a:r>
          </a:p>
          <a:p>
            <a:r>
              <a:rPr lang="en-US" b="1" dirty="0" smtClean="0">
                <a:solidFill>
                  <a:srgbClr val="FF0000"/>
                </a:solidFill>
              </a:rPr>
              <a:t>Persian</a:t>
            </a:r>
            <a:r>
              <a:rPr lang="en-US" dirty="0" smtClean="0"/>
              <a:t> country, </a:t>
            </a:r>
            <a:r>
              <a:rPr lang="en-US" b="1" dirty="0" smtClean="0">
                <a:solidFill>
                  <a:srgbClr val="FF0000"/>
                </a:solidFill>
              </a:rPr>
              <a:t>NOT Arab</a:t>
            </a:r>
          </a:p>
          <a:p>
            <a:r>
              <a:rPr lang="en-US" dirty="0" smtClean="0"/>
              <a:t>89% </a:t>
            </a:r>
            <a:r>
              <a:rPr lang="en-US" b="1" dirty="0" smtClean="0">
                <a:solidFill>
                  <a:srgbClr val="FF0000"/>
                </a:solidFill>
              </a:rPr>
              <a:t>Shi’a Muslim</a:t>
            </a:r>
          </a:p>
          <a:p>
            <a:r>
              <a:rPr lang="en-US" dirty="0" smtClean="0"/>
              <a:t>58% speak </a:t>
            </a:r>
            <a:r>
              <a:rPr lang="en-US" b="1" dirty="0" smtClean="0">
                <a:solidFill>
                  <a:srgbClr val="FF0000"/>
                </a:solidFill>
              </a:rPr>
              <a:t>Farsi</a:t>
            </a:r>
            <a:r>
              <a:rPr lang="en-US" dirty="0" smtClean="0"/>
              <a:t> (Persian)</a:t>
            </a:r>
          </a:p>
          <a:p>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3198" b="46439"/>
          <a:stretch/>
        </p:blipFill>
        <p:spPr bwMode="auto">
          <a:xfrm>
            <a:off x="5486400" y="228600"/>
            <a:ext cx="3355258" cy="302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778" t="1078" b="45830"/>
          <a:stretch/>
        </p:blipFill>
        <p:spPr bwMode="auto">
          <a:xfrm>
            <a:off x="45720" y="3256474"/>
            <a:ext cx="5672773" cy="300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28600" y="5604046"/>
            <a:ext cx="1371600" cy="7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81600" y="2971800"/>
            <a:ext cx="1371600" cy="7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155858" y="2986087"/>
            <a:ext cx="1371600" cy="7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88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ran Population Dat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5539" y="1286435"/>
            <a:ext cx="6908796" cy="4876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Population</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152400" y="1447800"/>
            <a:ext cx="2291253" cy="4953000"/>
          </a:xfrm>
        </p:spPr>
        <p:txBody>
          <a:bodyPr>
            <a:normAutofit/>
          </a:bodyPr>
          <a:lstStyle/>
          <a:p>
            <a:r>
              <a:rPr lang="en-US" dirty="0" smtClean="0"/>
              <a:t>Iran </a:t>
            </a:r>
            <a:r>
              <a:rPr lang="en-US" dirty="0"/>
              <a:t>has a large young </a:t>
            </a:r>
            <a:r>
              <a:rPr lang="en-US" dirty="0" smtClean="0"/>
              <a:t>population</a:t>
            </a:r>
          </a:p>
          <a:p>
            <a:pPr lvl="1"/>
            <a:r>
              <a:rPr lang="en-US" dirty="0" smtClean="0"/>
              <a:t>24% </a:t>
            </a:r>
            <a:r>
              <a:rPr lang="en-US" dirty="0"/>
              <a:t>of all Iranians are under 15 and </a:t>
            </a:r>
            <a:r>
              <a:rPr lang="en-US" dirty="0" smtClean="0"/>
              <a:t>27 is median age (was 23!)</a:t>
            </a:r>
            <a:endParaRPr lang="en-US" dirty="0"/>
          </a:p>
          <a:p>
            <a:endParaRPr lang="en-US" dirty="0"/>
          </a:p>
        </p:txBody>
      </p:sp>
    </p:spTree>
    <p:extLst>
      <p:ext uri="{BB962C8B-B14F-4D97-AF65-F5344CB8AC3E}">
        <p14:creationId xmlns:p14="http://schemas.microsoft.com/office/powerpoint/2010/main" val="83074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newsimg.bbc.co.uk/media/images/45804000/gif/_45804124_population_comparison_466x42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2845"/>
            <a:ext cx="7239000" cy="655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014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CC00"/>
                </a:solidFill>
                <a:latin typeface="Segoe Print" pitchFamily="2" charset="0"/>
              </a:rPr>
              <a:t>Population</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8458200" cy="4953000"/>
          </a:xfrm>
        </p:spPr>
        <p:txBody>
          <a:bodyPr>
            <a:normAutofit/>
          </a:bodyPr>
          <a:lstStyle/>
          <a:p>
            <a:r>
              <a:rPr lang="en-US" dirty="0" smtClean="0"/>
              <a:t>Discussion </a:t>
            </a:r>
            <a:r>
              <a:rPr lang="en-US" dirty="0"/>
              <a:t>Question:  </a:t>
            </a:r>
            <a:r>
              <a:rPr lang="en-US" sz="2400" dirty="0" smtClean="0">
                <a:latin typeface="Segoe Print" panose="02000600000000000000" pitchFamily="2" charset="0"/>
              </a:rPr>
              <a:t>What future problems might be Iran need to address based on this population pyramid?  Why is Iran now promoting population growth?</a:t>
            </a:r>
          </a:p>
          <a:p>
            <a:endParaRPr lang="en-US" dirty="0" smtClean="0"/>
          </a:p>
          <a:p>
            <a:endParaRPr lang="en-US" dirty="0" smtClean="0"/>
          </a:p>
        </p:txBody>
      </p:sp>
    </p:spTree>
    <p:extLst>
      <p:ext uri="{BB962C8B-B14F-4D97-AF65-F5344CB8AC3E}">
        <p14:creationId xmlns:p14="http://schemas.microsoft.com/office/powerpoint/2010/main" val="4052758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16306798"/>
              </p:ext>
            </p:extLst>
          </p:nvPr>
        </p:nvGraphicFramePr>
        <p:xfrm>
          <a:off x="506413" y="1143000"/>
          <a:ext cx="8229600" cy="5049837"/>
        </p:xfrm>
        <a:graphic>
          <a:graphicData uri="http://schemas.openxmlformats.org/drawingml/2006/table">
            <a:tbl>
              <a:tblPr firstRow="1" bandRow="1">
                <a:tableStyleId>{5C22544A-7EE6-4342-B048-85BDC9FD1C3A}</a:tableStyleId>
              </a:tblPr>
              <a:tblGrid>
                <a:gridCol w="4114800"/>
                <a:gridCol w="4114800"/>
              </a:tblGrid>
              <a:tr h="370863">
                <a:tc>
                  <a:txBody>
                    <a:bodyPr/>
                    <a:lstStyle/>
                    <a:p>
                      <a:r>
                        <a:rPr lang="en-US" sz="1800" dirty="0" smtClean="0"/>
                        <a:t>Sunni</a:t>
                      </a:r>
                      <a:endParaRPr lang="en-US" sz="1800" dirty="0"/>
                    </a:p>
                  </a:txBody>
                  <a:tcPr marT="45723" marB="45723"/>
                </a:tc>
                <a:tc>
                  <a:txBody>
                    <a:bodyPr/>
                    <a:lstStyle/>
                    <a:p>
                      <a:r>
                        <a:rPr lang="en-US" sz="1800" dirty="0" smtClean="0"/>
                        <a:t>Shiites</a:t>
                      </a:r>
                      <a:endParaRPr lang="en-US" sz="1800" dirty="0"/>
                    </a:p>
                  </a:txBody>
                  <a:tcPr marT="45723" marB="45723"/>
                </a:tc>
              </a:tr>
              <a:tr h="640120">
                <a:tc>
                  <a:txBody>
                    <a:bodyPr/>
                    <a:lstStyle/>
                    <a:p>
                      <a:r>
                        <a:rPr lang="en-US" sz="1800" dirty="0" smtClean="0"/>
                        <a:t>Majority of population</a:t>
                      </a:r>
                      <a:r>
                        <a:rPr lang="en-US" sz="1800" baseline="0" dirty="0" smtClean="0"/>
                        <a:t> in most Muslim countries</a:t>
                      </a:r>
                      <a:endParaRPr lang="en-US" sz="1800" dirty="0"/>
                    </a:p>
                  </a:txBody>
                  <a:tcPr marT="45723" marB="45723"/>
                </a:tc>
                <a:tc>
                  <a:txBody>
                    <a:bodyPr/>
                    <a:lstStyle/>
                    <a:p>
                      <a:r>
                        <a:rPr lang="en-US" sz="1800" dirty="0" smtClean="0"/>
                        <a:t>Majority</a:t>
                      </a:r>
                      <a:r>
                        <a:rPr lang="en-US" sz="1800" baseline="0" dirty="0" smtClean="0"/>
                        <a:t> in Iran, Iraq, Bahrain, possibly Lebanon</a:t>
                      </a:r>
                      <a:endParaRPr lang="en-US" sz="1800" dirty="0"/>
                    </a:p>
                  </a:txBody>
                  <a:tcPr marT="45723" marB="45723"/>
                </a:tc>
              </a:tr>
              <a:tr h="370863">
                <a:tc>
                  <a:txBody>
                    <a:bodyPr/>
                    <a:lstStyle/>
                    <a:p>
                      <a:r>
                        <a:rPr lang="en-US" sz="1800" dirty="0" smtClean="0"/>
                        <a:t>“Followers of tradition”</a:t>
                      </a:r>
                      <a:endParaRPr lang="en-US" sz="1800" dirty="0"/>
                    </a:p>
                  </a:txBody>
                  <a:tcPr marT="45723" marB="45723"/>
                </a:tc>
                <a:tc>
                  <a:txBody>
                    <a:bodyPr/>
                    <a:lstStyle/>
                    <a:p>
                      <a:r>
                        <a:rPr lang="en-US" sz="1800" dirty="0" smtClean="0"/>
                        <a:t>“Partisans of Ali (son-in-law)”</a:t>
                      </a:r>
                      <a:endParaRPr lang="en-US" sz="1800" dirty="0"/>
                    </a:p>
                  </a:txBody>
                  <a:tcPr marT="45723" marB="45723"/>
                </a:tc>
              </a:tr>
              <a:tr h="2011807">
                <a:tc>
                  <a:txBody>
                    <a:bodyPr/>
                    <a:lstStyle/>
                    <a:p>
                      <a:r>
                        <a:rPr lang="en-US" sz="1800" dirty="0" smtClean="0"/>
                        <a:t>Most</a:t>
                      </a:r>
                      <a:r>
                        <a:rPr lang="en-US" sz="1800" baseline="0" dirty="0" smtClean="0"/>
                        <a:t> prominent members of community should select new leader, 4 caliphs (and heirs), based on piety, wisdom, morality, leadership ability, competence; ruled continuously until breakup of Ottoman Empire at end of WWI</a:t>
                      </a:r>
                      <a:endParaRPr lang="en-US" sz="1800" dirty="0"/>
                    </a:p>
                  </a:txBody>
                  <a:tcPr marT="45723" marB="45723"/>
                </a:tc>
                <a:tc>
                  <a:txBody>
                    <a:bodyPr/>
                    <a:lstStyle/>
                    <a:p>
                      <a:r>
                        <a:rPr lang="en-US" sz="1800" dirty="0" smtClean="0"/>
                        <a:t>Leadership</a:t>
                      </a:r>
                      <a:r>
                        <a:rPr lang="en-US" sz="1800" baseline="0" dirty="0" smtClean="0"/>
                        <a:t> should be based on bloodlines to Muhammad…all the way to Twelfth (Hidden) Imam who went into hiding; his return will herald end of the world</a:t>
                      </a:r>
                      <a:endParaRPr lang="en-US" sz="1800" dirty="0"/>
                    </a:p>
                  </a:txBody>
                  <a:tcPr marT="45723" marB="45723"/>
                </a:tc>
              </a:tr>
              <a:tr h="914458">
                <a:tc>
                  <a:txBody>
                    <a:bodyPr/>
                    <a:lstStyle/>
                    <a:p>
                      <a:r>
                        <a:rPr lang="en-US" sz="1800" dirty="0" smtClean="0"/>
                        <a:t>Any religious</a:t>
                      </a:r>
                      <a:r>
                        <a:rPr lang="en-US" sz="1800" baseline="0" dirty="0" smtClean="0"/>
                        <a:t> educated person can rule </a:t>
                      </a:r>
                      <a:endParaRPr lang="en-US" sz="1800" dirty="0"/>
                    </a:p>
                  </a:txBody>
                  <a:tcPr marT="45723" marB="45723"/>
                </a:tc>
                <a:tc>
                  <a:txBody>
                    <a:bodyPr/>
                    <a:lstStyle/>
                    <a:p>
                      <a:r>
                        <a:rPr lang="en-US" sz="1800" dirty="0" smtClean="0"/>
                        <a:t>Senior</a:t>
                      </a:r>
                      <a:r>
                        <a:rPr lang="en-US" sz="1800" baseline="0" dirty="0" smtClean="0"/>
                        <a:t> clerical scholars (ayatollahs) should interpret </a:t>
                      </a:r>
                      <a:r>
                        <a:rPr lang="en-US" sz="1800" baseline="0" dirty="0" err="1" smtClean="0"/>
                        <a:t>Shari’a</a:t>
                      </a:r>
                      <a:r>
                        <a:rPr lang="en-US" sz="1800" baseline="0" dirty="0" smtClean="0"/>
                        <a:t> until Twelfth Imam returns</a:t>
                      </a:r>
                      <a:endParaRPr lang="en-US" sz="1800" dirty="0"/>
                    </a:p>
                  </a:txBody>
                  <a:tcPr marT="45723" marB="45723"/>
                </a:tc>
              </a:tr>
              <a:tr h="370863">
                <a:tc>
                  <a:txBody>
                    <a:bodyPr/>
                    <a:lstStyle/>
                    <a:p>
                      <a:r>
                        <a:rPr lang="en-US" sz="1800" dirty="0" smtClean="0"/>
                        <a:t>Overwhelming</a:t>
                      </a:r>
                      <a:r>
                        <a:rPr lang="en-US" sz="1800" baseline="0" dirty="0" smtClean="0"/>
                        <a:t> majority in world</a:t>
                      </a:r>
                      <a:endParaRPr lang="en-US" sz="1800" dirty="0"/>
                    </a:p>
                  </a:txBody>
                  <a:tcPr marT="45723" marB="45723"/>
                </a:tc>
                <a:tc>
                  <a:txBody>
                    <a:bodyPr/>
                    <a:lstStyle/>
                    <a:p>
                      <a:endParaRPr lang="en-US" sz="1800"/>
                    </a:p>
                  </a:txBody>
                  <a:tcPr marT="45723" marB="45723"/>
                </a:tc>
              </a:tr>
              <a:tr h="370863">
                <a:tc>
                  <a:txBody>
                    <a:bodyPr/>
                    <a:lstStyle/>
                    <a:p>
                      <a:endParaRPr lang="en-US" sz="1800" dirty="0"/>
                    </a:p>
                  </a:txBody>
                  <a:tcPr marT="45723" marB="45723"/>
                </a:tc>
                <a:tc>
                  <a:txBody>
                    <a:bodyPr/>
                    <a:lstStyle/>
                    <a:p>
                      <a:endParaRPr lang="en-US" sz="1800" dirty="0"/>
                    </a:p>
                  </a:txBody>
                  <a:tcPr marT="45723" marB="45723"/>
                </a:tc>
              </a:tr>
            </a:tbl>
          </a:graphicData>
        </a:graphic>
      </p:graphicFrame>
      <p:sp>
        <p:nvSpPr>
          <p:cNvPr id="2" name="Title 1"/>
          <p:cNvSpPr>
            <a:spLocks noGrp="1"/>
          </p:cNvSpPr>
          <p:nvPr>
            <p:ph type="title"/>
          </p:nvPr>
        </p:nvSpPr>
        <p:spPr/>
        <p:txBody>
          <a:bodyPr/>
          <a:lstStyle/>
          <a:p>
            <a:r>
              <a:rPr lang="en-US" b="1" dirty="0">
                <a:solidFill>
                  <a:srgbClr val="00CC00"/>
                </a:solidFill>
                <a:latin typeface="Segoe Print" pitchFamily="2" charset="0"/>
              </a:rPr>
              <a:t>Sunni v. Shiite</a:t>
            </a:r>
            <a:endParaRPr lang="en-US" dirty="0"/>
          </a:p>
        </p:txBody>
      </p:sp>
    </p:spTree>
    <p:extLst>
      <p:ext uri="{BB962C8B-B14F-4D97-AF65-F5344CB8AC3E}">
        <p14:creationId xmlns:p14="http://schemas.microsoft.com/office/powerpoint/2010/main" val="1209954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latin typeface="Segoe Print" pitchFamily="2" charset="0"/>
              </a:rPr>
              <a:t>History – </a:t>
            </a:r>
            <a:r>
              <a:rPr lang="en-US" b="1" dirty="0" err="1" smtClean="0">
                <a:solidFill>
                  <a:srgbClr val="00CC00"/>
                </a:solidFill>
                <a:latin typeface="Segoe Print" pitchFamily="2" charset="0"/>
              </a:rPr>
              <a:t>Safavids</a:t>
            </a:r>
            <a:r>
              <a:rPr lang="en-US" b="1" dirty="0" smtClean="0">
                <a:solidFill>
                  <a:srgbClr val="00CC00"/>
                </a:solidFill>
                <a:latin typeface="Segoe Print" pitchFamily="2" charset="0"/>
              </a:rPr>
              <a:t> &amp; </a:t>
            </a:r>
            <a:r>
              <a:rPr lang="en-US" b="1" dirty="0" err="1" smtClean="0">
                <a:solidFill>
                  <a:srgbClr val="00CC00"/>
                </a:solidFill>
                <a:latin typeface="Segoe Print" pitchFamily="2" charset="0"/>
              </a:rPr>
              <a:t>Qajars</a:t>
            </a:r>
            <a:endParaRPr lang="en-US"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8458200" cy="4953000"/>
          </a:xfrm>
        </p:spPr>
        <p:txBody>
          <a:bodyPr>
            <a:normAutofit/>
          </a:bodyPr>
          <a:lstStyle/>
          <a:p>
            <a:r>
              <a:rPr lang="en-US" dirty="0" err="1" smtClean="0"/>
              <a:t>Safavids</a:t>
            </a:r>
            <a:r>
              <a:rPr lang="en-US" dirty="0" smtClean="0"/>
              <a:t> (1501-1722) conquered Iran in 16</a:t>
            </a:r>
            <a:r>
              <a:rPr lang="en-US" baseline="30000" dirty="0" smtClean="0"/>
              <a:t>th</a:t>
            </a:r>
            <a:r>
              <a:rPr lang="en-US" dirty="0" smtClean="0"/>
              <a:t> century</a:t>
            </a:r>
          </a:p>
          <a:p>
            <a:r>
              <a:rPr lang="en-US" dirty="0" smtClean="0"/>
              <a:t>Forcibly converted their subjects to </a:t>
            </a:r>
            <a:r>
              <a:rPr lang="en-US" dirty="0" err="1" smtClean="0"/>
              <a:t>Shi’ism</a:t>
            </a:r>
            <a:endParaRPr lang="en-US" dirty="0" smtClean="0"/>
          </a:p>
          <a:p>
            <a:pPr lvl="1"/>
            <a:r>
              <a:rPr lang="en-US" dirty="0" smtClean="0"/>
              <a:t>Rulers claimed to be descendants of 12 Imams</a:t>
            </a:r>
          </a:p>
          <a:p>
            <a:pPr lvl="1"/>
            <a:r>
              <a:rPr lang="en-US" dirty="0"/>
              <a:t>Tolerated religious minorities</a:t>
            </a:r>
          </a:p>
          <a:p>
            <a:endParaRPr lang="en-US" dirty="0" smtClean="0"/>
          </a:p>
          <a:p>
            <a:r>
              <a:rPr lang="en-US" dirty="0" err="1" smtClean="0"/>
              <a:t>Qajars</a:t>
            </a:r>
            <a:r>
              <a:rPr lang="en-US" dirty="0" smtClean="0"/>
              <a:t> (1794-1925)</a:t>
            </a:r>
          </a:p>
          <a:p>
            <a:pPr lvl="1"/>
            <a:r>
              <a:rPr lang="en-US" dirty="0"/>
              <a:t>A Turkish tribe takes power after invasion and civil war</a:t>
            </a:r>
          </a:p>
          <a:p>
            <a:pPr lvl="1"/>
            <a:r>
              <a:rPr lang="en-US" dirty="0" smtClean="0"/>
              <a:t>Move capital to Tehran</a:t>
            </a:r>
          </a:p>
          <a:p>
            <a:pPr lvl="1"/>
            <a:r>
              <a:rPr lang="en-US" dirty="0"/>
              <a:t>Declare </a:t>
            </a:r>
            <a:r>
              <a:rPr lang="en-US" dirty="0" err="1"/>
              <a:t>Shi’ism</a:t>
            </a:r>
            <a:r>
              <a:rPr lang="en-US" dirty="0"/>
              <a:t> to be state religion; clerical leaders interpreters</a:t>
            </a:r>
          </a:p>
          <a:p>
            <a:pPr lvl="1"/>
            <a:r>
              <a:rPr lang="en-US" dirty="0" smtClean="0"/>
              <a:t>Economic troubles during time of imperialism*</a:t>
            </a:r>
          </a:p>
        </p:txBody>
      </p:sp>
    </p:spTree>
    <p:extLst>
      <p:ext uri="{BB962C8B-B14F-4D97-AF65-F5344CB8AC3E}">
        <p14:creationId xmlns:p14="http://schemas.microsoft.com/office/powerpoint/2010/main" val="111634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2">
      <a:dk1>
        <a:sysClr val="windowText" lastClr="000000"/>
      </a:dk1>
      <a:lt1>
        <a:sysClr val="window" lastClr="FFFFFF"/>
      </a:lt1>
      <a:dk2>
        <a:srgbClr val="464653"/>
      </a:dk2>
      <a:lt2>
        <a:srgbClr val="DDE9EC"/>
      </a:lt2>
      <a:accent1>
        <a:srgbClr val="5BCA10"/>
      </a:accent1>
      <a:accent2>
        <a:srgbClr val="FF0000"/>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5216</TotalTime>
  <Words>2808</Words>
  <Application>Microsoft Office PowerPoint</Application>
  <PresentationFormat>On-screen Show (4:3)</PresentationFormat>
  <Paragraphs>353</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Bookman Old Style</vt:lpstr>
      <vt:lpstr>Calibri</vt:lpstr>
      <vt:lpstr>Gill Sans MT</vt:lpstr>
      <vt:lpstr>Segoe Print</vt:lpstr>
      <vt:lpstr>Times New Roman</vt:lpstr>
      <vt:lpstr>Tw Cen MT Condensed Extra Bold</vt:lpstr>
      <vt:lpstr>Wingdings</vt:lpstr>
      <vt:lpstr>Wingdings 2</vt:lpstr>
      <vt:lpstr>Wingdings 3</vt:lpstr>
      <vt:lpstr>Origin</vt:lpstr>
      <vt:lpstr>IRAN </vt:lpstr>
      <vt:lpstr>Why Study Iran?</vt:lpstr>
      <vt:lpstr>Geography</vt:lpstr>
      <vt:lpstr>Population</vt:lpstr>
      <vt:lpstr>Population</vt:lpstr>
      <vt:lpstr>PowerPoint Presentation</vt:lpstr>
      <vt:lpstr>Population</vt:lpstr>
      <vt:lpstr>Sunni v. Shiite</vt:lpstr>
      <vt:lpstr>History – Safavids &amp; Qajars</vt:lpstr>
      <vt:lpstr>History – Introduction of Democracy </vt:lpstr>
      <vt:lpstr>History – The Pahlavi Dynasty (1925-1979)</vt:lpstr>
      <vt:lpstr>History – the 1953 Coup</vt:lpstr>
      <vt:lpstr>History – Muhammad Reza Shah</vt:lpstr>
      <vt:lpstr>History – Muhammad Reza Shah</vt:lpstr>
      <vt:lpstr>History – Muhammad Reza Shah</vt:lpstr>
      <vt:lpstr>History – 1979 Revolution</vt:lpstr>
      <vt:lpstr>Founding of the Islamic Republic - 1979</vt:lpstr>
      <vt:lpstr>Iran Hostage Crisis</vt:lpstr>
      <vt:lpstr>Cultural Revolution</vt:lpstr>
      <vt:lpstr>Iran-Iraq War (1980-88)</vt:lpstr>
      <vt:lpstr>Post-Khomeini (1989-Present)</vt:lpstr>
      <vt:lpstr>Post-Khomeini (1989-Present)</vt:lpstr>
      <vt:lpstr>PowerPoint Presentation</vt:lpstr>
      <vt:lpstr>2009 Presidential Election</vt:lpstr>
      <vt:lpstr>PowerPoint Presentation</vt:lpstr>
      <vt:lpstr>President Ahmadinejad (2005-2013)</vt:lpstr>
      <vt:lpstr>PowerPoint Presentation</vt:lpstr>
      <vt:lpstr>PowerPoint Presentation</vt:lpstr>
    </vt:vector>
  </TitlesOfParts>
  <Company>Lausanne Collegiate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James Wehrli</dc:creator>
  <cp:lastModifiedBy>Phelan, James</cp:lastModifiedBy>
  <cp:revision>437</cp:revision>
  <cp:lastPrinted>2013-11-06T16:07:40Z</cp:lastPrinted>
  <dcterms:created xsi:type="dcterms:W3CDTF">2011-12-23T02:33:30Z</dcterms:created>
  <dcterms:modified xsi:type="dcterms:W3CDTF">2019-07-16T15:55:34Z</dcterms:modified>
</cp:coreProperties>
</file>