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763" y="1828800"/>
            <a:ext cx="990600" cy="2286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494" y="3264694"/>
            <a:ext cx="3859212" cy="2286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4843555-D9B9-4314-9032-3BF1C576541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415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2275" y="401616"/>
              <a:ext cx="8326438" cy="31414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118228689 h 9621"/>
                <a:gd name="T4" fmla="*/ 0 w 10000"/>
                <a:gd name="T5" fmla="*/ 470070759 h 9621"/>
                <a:gd name="T6" fmla="*/ 0 w 10000"/>
                <a:gd name="T7" fmla="*/ 471787167 h 9621"/>
                <a:gd name="T8" fmla="*/ 2147483646 w 10000"/>
                <a:gd name="T9" fmla="*/ 470021820 h 9621"/>
                <a:gd name="T10" fmla="*/ 2147483646 w 10000"/>
                <a:gd name="T11" fmla="*/ 470070759 h 9621"/>
                <a:gd name="T12" fmla="*/ 2147483646 w 10000"/>
                <a:gd name="T13" fmla="*/ 118228689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12406373 h 9621"/>
                <a:gd name="T20" fmla="*/ 2147483646 w 10000"/>
                <a:gd name="T21" fmla="*/ 23390856 h 9621"/>
                <a:gd name="T22" fmla="*/ 2147483646 w 10000"/>
                <a:gd name="T23" fmla="*/ 32805970 h 9621"/>
                <a:gd name="T24" fmla="*/ 2147483646 w 10000"/>
                <a:gd name="T25" fmla="*/ 41534609 h 9621"/>
                <a:gd name="T26" fmla="*/ 2147483646 w 10000"/>
                <a:gd name="T27" fmla="*/ 48252541 h 9621"/>
                <a:gd name="T28" fmla="*/ 2147483646 w 10000"/>
                <a:gd name="T29" fmla="*/ 53303446 h 9621"/>
                <a:gd name="T30" fmla="*/ 2147483646 w 10000"/>
                <a:gd name="T31" fmla="*/ 57667876 h 9621"/>
                <a:gd name="T32" fmla="*/ 2147483646 w 10000"/>
                <a:gd name="T33" fmla="*/ 60609974 h 9621"/>
                <a:gd name="T34" fmla="*/ 2147483646 w 10000"/>
                <a:gd name="T35" fmla="*/ 62718559 h 9621"/>
                <a:gd name="T36" fmla="*/ 2147483646 w 10000"/>
                <a:gd name="T37" fmla="*/ 63454195 h 9621"/>
                <a:gd name="T38" fmla="*/ 2147483646 w 10000"/>
                <a:gd name="T39" fmla="*/ 63454195 h 9621"/>
                <a:gd name="T40" fmla="*/ 2147483646 w 10000"/>
                <a:gd name="T41" fmla="*/ 63454195 h 9621"/>
                <a:gd name="T42" fmla="*/ 2147483646 w 10000"/>
                <a:gd name="T43" fmla="*/ 62081023 h 9621"/>
                <a:gd name="T44" fmla="*/ 2147483646 w 10000"/>
                <a:gd name="T45" fmla="*/ 59874560 h 9621"/>
                <a:gd name="T46" fmla="*/ 2147483646 w 10000"/>
                <a:gd name="T47" fmla="*/ 56932240 h 9621"/>
                <a:gd name="T48" fmla="*/ 2133607699 w 10000"/>
                <a:gd name="T49" fmla="*/ 53989920 h 9621"/>
                <a:gd name="T50" fmla="*/ 1901300720 w 10000"/>
                <a:gd name="T51" fmla="*/ 50312187 h 9621"/>
                <a:gd name="T52" fmla="*/ 1677027774 w 10000"/>
                <a:gd name="T53" fmla="*/ 46781491 h 9621"/>
                <a:gd name="T54" fmla="*/ 1467482657 w 10000"/>
                <a:gd name="T55" fmla="*/ 42417283 h 9621"/>
                <a:gd name="T56" fmla="*/ 1264632977 w 10000"/>
                <a:gd name="T57" fmla="*/ 38003914 h 9621"/>
                <a:gd name="T58" fmla="*/ 901109212 w 10000"/>
                <a:gd name="T59" fmla="*/ 28392601 h 9621"/>
                <a:gd name="T60" fmla="*/ 590474722 w 10000"/>
                <a:gd name="T61" fmla="*/ 19614802 h 9621"/>
                <a:gd name="T62" fmla="*/ 342100499 w 10000"/>
                <a:gd name="T63" fmla="*/ 12406373 h 9621"/>
                <a:gd name="T64" fmla="*/ 156656659 w 10000"/>
                <a:gd name="T65" fmla="*/ 5786319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BEF0037B-FD53-42AA-B8FB-F481408C98A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0107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2780895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5775" y="4343161"/>
              <a:ext cx="8181975" cy="2112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118228689 h 9621"/>
                <a:gd name="T4" fmla="*/ 0 w 10000"/>
                <a:gd name="T5" fmla="*/ 470070759 h 9621"/>
                <a:gd name="T6" fmla="*/ 0 w 10000"/>
                <a:gd name="T7" fmla="*/ 471787167 h 9621"/>
                <a:gd name="T8" fmla="*/ 2147483646 w 10000"/>
                <a:gd name="T9" fmla="*/ 470021820 h 9621"/>
                <a:gd name="T10" fmla="*/ 2147483646 w 10000"/>
                <a:gd name="T11" fmla="*/ 470070759 h 9621"/>
                <a:gd name="T12" fmla="*/ 2147483646 w 10000"/>
                <a:gd name="T13" fmla="*/ 118228689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12406373 h 9621"/>
                <a:gd name="T20" fmla="*/ 2147483646 w 10000"/>
                <a:gd name="T21" fmla="*/ 23390856 h 9621"/>
                <a:gd name="T22" fmla="*/ 2147483646 w 10000"/>
                <a:gd name="T23" fmla="*/ 32805970 h 9621"/>
                <a:gd name="T24" fmla="*/ 2147483646 w 10000"/>
                <a:gd name="T25" fmla="*/ 41534609 h 9621"/>
                <a:gd name="T26" fmla="*/ 2147483646 w 10000"/>
                <a:gd name="T27" fmla="*/ 48252541 h 9621"/>
                <a:gd name="T28" fmla="*/ 2147483646 w 10000"/>
                <a:gd name="T29" fmla="*/ 53303446 h 9621"/>
                <a:gd name="T30" fmla="*/ 2147483646 w 10000"/>
                <a:gd name="T31" fmla="*/ 57667876 h 9621"/>
                <a:gd name="T32" fmla="*/ 2147483646 w 10000"/>
                <a:gd name="T33" fmla="*/ 60609974 h 9621"/>
                <a:gd name="T34" fmla="*/ 2147483646 w 10000"/>
                <a:gd name="T35" fmla="*/ 62718559 h 9621"/>
                <a:gd name="T36" fmla="*/ 2147483646 w 10000"/>
                <a:gd name="T37" fmla="*/ 63454195 h 9621"/>
                <a:gd name="T38" fmla="*/ 2147483646 w 10000"/>
                <a:gd name="T39" fmla="*/ 63454195 h 9621"/>
                <a:gd name="T40" fmla="*/ 2147483646 w 10000"/>
                <a:gd name="T41" fmla="*/ 63454195 h 9621"/>
                <a:gd name="T42" fmla="*/ 2147483646 w 10000"/>
                <a:gd name="T43" fmla="*/ 62081023 h 9621"/>
                <a:gd name="T44" fmla="*/ 2147483646 w 10000"/>
                <a:gd name="T45" fmla="*/ 59874560 h 9621"/>
                <a:gd name="T46" fmla="*/ 2147483646 w 10000"/>
                <a:gd name="T47" fmla="*/ 56932240 h 9621"/>
                <a:gd name="T48" fmla="*/ 2133607699 w 10000"/>
                <a:gd name="T49" fmla="*/ 53989920 h 9621"/>
                <a:gd name="T50" fmla="*/ 1901300720 w 10000"/>
                <a:gd name="T51" fmla="*/ 50312187 h 9621"/>
                <a:gd name="T52" fmla="*/ 1677027774 w 10000"/>
                <a:gd name="T53" fmla="*/ 46781491 h 9621"/>
                <a:gd name="T54" fmla="*/ 1467482657 w 10000"/>
                <a:gd name="T55" fmla="*/ 42417283 h 9621"/>
                <a:gd name="T56" fmla="*/ 1264632977 w 10000"/>
                <a:gd name="T57" fmla="*/ 38003914 h 9621"/>
                <a:gd name="T58" fmla="*/ 901109212 w 10000"/>
                <a:gd name="T59" fmla="*/ 28392601 h 9621"/>
                <a:gd name="T60" fmla="*/ 590474722 w 10000"/>
                <a:gd name="T61" fmla="*/ 19614802 h 9621"/>
                <a:gd name="T62" fmla="*/ 342100499 w 10000"/>
                <a:gd name="T63" fmla="*/ 12406373 h 9621"/>
                <a:gd name="T64" fmla="*/ 156656659 w 10000"/>
                <a:gd name="T65" fmla="*/ 5786319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F508BD6B-5D60-4A9A-BA7A-91A9ED4BD52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9359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4309201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118228689 h 9621"/>
                <a:gd name="T4" fmla="*/ 0 w 10000"/>
                <a:gd name="T5" fmla="*/ 470070759 h 9621"/>
                <a:gd name="T6" fmla="*/ 0 w 10000"/>
                <a:gd name="T7" fmla="*/ 471787167 h 9621"/>
                <a:gd name="T8" fmla="*/ 2147483646 w 10000"/>
                <a:gd name="T9" fmla="*/ 470021820 h 9621"/>
                <a:gd name="T10" fmla="*/ 2147483646 w 10000"/>
                <a:gd name="T11" fmla="*/ 470070759 h 9621"/>
                <a:gd name="T12" fmla="*/ 2147483646 w 10000"/>
                <a:gd name="T13" fmla="*/ 118228689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12406373 h 9621"/>
                <a:gd name="T20" fmla="*/ 2147483646 w 10000"/>
                <a:gd name="T21" fmla="*/ 23390856 h 9621"/>
                <a:gd name="T22" fmla="*/ 2147483646 w 10000"/>
                <a:gd name="T23" fmla="*/ 32805970 h 9621"/>
                <a:gd name="T24" fmla="*/ 2147483646 w 10000"/>
                <a:gd name="T25" fmla="*/ 41534609 h 9621"/>
                <a:gd name="T26" fmla="*/ 2147483646 w 10000"/>
                <a:gd name="T27" fmla="*/ 48252541 h 9621"/>
                <a:gd name="T28" fmla="*/ 2147483646 w 10000"/>
                <a:gd name="T29" fmla="*/ 53303446 h 9621"/>
                <a:gd name="T30" fmla="*/ 2147483646 w 10000"/>
                <a:gd name="T31" fmla="*/ 57667876 h 9621"/>
                <a:gd name="T32" fmla="*/ 2147483646 w 10000"/>
                <a:gd name="T33" fmla="*/ 60609974 h 9621"/>
                <a:gd name="T34" fmla="*/ 2147483646 w 10000"/>
                <a:gd name="T35" fmla="*/ 62718559 h 9621"/>
                <a:gd name="T36" fmla="*/ 2147483646 w 10000"/>
                <a:gd name="T37" fmla="*/ 63454195 h 9621"/>
                <a:gd name="T38" fmla="*/ 2147483646 w 10000"/>
                <a:gd name="T39" fmla="*/ 63454195 h 9621"/>
                <a:gd name="T40" fmla="*/ 2147483646 w 10000"/>
                <a:gd name="T41" fmla="*/ 63454195 h 9621"/>
                <a:gd name="T42" fmla="*/ 2147483646 w 10000"/>
                <a:gd name="T43" fmla="*/ 62081023 h 9621"/>
                <a:gd name="T44" fmla="*/ 2147483646 w 10000"/>
                <a:gd name="T45" fmla="*/ 59874560 h 9621"/>
                <a:gd name="T46" fmla="*/ 2147483646 w 10000"/>
                <a:gd name="T47" fmla="*/ 56932240 h 9621"/>
                <a:gd name="T48" fmla="*/ 2133607699 w 10000"/>
                <a:gd name="T49" fmla="*/ 53989920 h 9621"/>
                <a:gd name="T50" fmla="*/ 1901300720 w 10000"/>
                <a:gd name="T51" fmla="*/ 50312187 h 9621"/>
                <a:gd name="T52" fmla="*/ 1677027774 w 10000"/>
                <a:gd name="T53" fmla="*/ 46781491 h 9621"/>
                <a:gd name="T54" fmla="*/ 1467482657 w 10000"/>
                <a:gd name="T55" fmla="*/ 42417283 h 9621"/>
                <a:gd name="T56" fmla="*/ 1264632977 w 10000"/>
                <a:gd name="T57" fmla="*/ 38003914 h 9621"/>
                <a:gd name="T58" fmla="*/ 901109212 w 10000"/>
                <a:gd name="T59" fmla="*/ 28392601 h 9621"/>
                <a:gd name="T60" fmla="*/ 590474722 w 10000"/>
                <a:gd name="T61" fmla="*/ 19614802 h 9621"/>
                <a:gd name="T62" fmla="*/ 342100499 w 10000"/>
                <a:gd name="T63" fmla="*/ 12406373 h 9621"/>
                <a:gd name="T64" fmla="*/ 156656659 w 10000"/>
                <a:gd name="T65" fmla="*/ 5786319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36"/>
          <p:cNvSpPr txBox="1">
            <a:spLocks noChangeArrowheads="1"/>
          </p:cNvSpPr>
          <p:nvPr/>
        </p:nvSpPr>
        <p:spPr bwMode="gray">
          <a:xfrm>
            <a:off x="647700" y="652463"/>
            <a:ext cx="6016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8000" smtClean="0">
                <a:solidFill>
                  <a:srgbClr val="EF53A5"/>
                </a:solidFill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8" name="TextBox 37"/>
          <p:cNvSpPr txBox="1">
            <a:spLocks noChangeArrowheads="1"/>
          </p:cNvSpPr>
          <p:nvPr/>
        </p:nvSpPr>
        <p:spPr bwMode="gray">
          <a:xfrm>
            <a:off x="7069138" y="2900363"/>
            <a:ext cx="619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8000" smtClean="0">
                <a:solidFill>
                  <a:srgbClr val="EF53A5"/>
                </a:solidFill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5F743CE6-8C21-432C-BF37-331E2E628C7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07440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431124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118228689 h 9621"/>
                <a:gd name="T4" fmla="*/ 0 w 10000"/>
                <a:gd name="T5" fmla="*/ 470070759 h 9621"/>
                <a:gd name="T6" fmla="*/ 0 w 10000"/>
                <a:gd name="T7" fmla="*/ 471787167 h 9621"/>
                <a:gd name="T8" fmla="*/ 2147483646 w 10000"/>
                <a:gd name="T9" fmla="*/ 470021820 h 9621"/>
                <a:gd name="T10" fmla="*/ 2147483646 w 10000"/>
                <a:gd name="T11" fmla="*/ 470070759 h 9621"/>
                <a:gd name="T12" fmla="*/ 2147483646 w 10000"/>
                <a:gd name="T13" fmla="*/ 118228689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12406373 h 9621"/>
                <a:gd name="T20" fmla="*/ 2147483646 w 10000"/>
                <a:gd name="T21" fmla="*/ 23390856 h 9621"/>
                <a:gd name="T22" fmla="*/ 2147483646 w 10000"/>
                <a:gd name="T23" fmla="*/ 32805970 h 9621"/>
                <a:gd name="T24" fmla="*/ 2147483646 w 10000"/>
                <a:gd name="T25" fmla="*/ 41534609 h 9621"/>
                <a:gd name="T26" fmla="*/ 2147483646 w 10000"/>
                <a:gd name="T27" fmla="*/ 48252541 h 9621"/>
                <a:gd name="T28" fmla="*/ 2147483646 w 10000"/>
                <a:gd name="T29" fmla="*/ 53303446 h 9621"/>
                <a:gd name="T30" fmla="*/ 2147483646 w 10000"/>
                <a:gd name="T31" fmla="*/ 57667876 h 9621"/>
                <a:gd name="T32" fmla="*/ 2147483646 w 10000"/>
                <a:gd name="T33" fmla="*/ 60609974 h 9621"/>
                <a:gd name="T34" fmla="*/ 2147483646 w 10000"/>
                <a:gd name="T35" fmla="*/ 62718559 h 9621"/>
                <a:gd name="T36" fmla="*/ 2147483646 w 10000"/>
                <a:gd name="T37" fmla="*/ 63454195 h 9621"/>
                <a:gd name="T38" fmla="*/ 2147483646 w 10000"/>
                <a:gd name="T39" fmla="*/ 63454195 h 9621"/>
                <a:gd name="T40" fmla="*/ 2147483646 w 10000"/>
                <a:gd name="T41" fmla="*/ 63454195 h 9621"/>
                <a:gd name="T42" fmla="*/ 2147483646 w 10000"/>
                <a:gd name="T43" fmla="*/ 62081023 h 9621"/>
                <a:gd name="T44" fmla="*/ 2147483646 w 10000"/>
                <a:gd name="T45" fmla="*/ 59874560 h 9621"/>
                <a:gd name="T46" fmla="*/ 2147483646 w 10000"/>
                <a:gd name="T47" fmla="*/ 56932240 h 9621"/>
                <a:gd name="T48" fmla="*/ 2133607699 w 10000"/>
                <a:gd name="T49" fmla="*/ 53989920 h 9621"/>
                <a:gd name="T50" fmla="*/ 1901300720 w 10000"/>
                <a:gd name="T51" fmla="*/ 50312187 h 9621"/>
                <a:gd name="T52" fmla="*/ 1677027774 w 10000"/>
                <a:gd name="T53" fmla="*/ 46781491 h 9621"/>
                <a:gd name="T54" fmla="*/ 1467482657 w 10000"/>
                <a:gd name="T55" fmla="*/ 42417283 h 9621"/>
                <a:gd name="T56" fmla="*/ 1264632977 w 10000"/>
                <a:gd name="T57" fmla="*/ 38003914 h 9621"/>
                <a:gd name="T58" fmla="*/ 901109212 w 10000"/>
                <a:gd name="T59" fmla="*/ 28392601 h 9621"/>
                <a:gd name="T60" fmla="*/ 590474722 w 10000"/>
                <a:gd name="T61" fmla="*/ 19614802 h 9621"/>
                <a:gd name="T62" fmla="*/ 342100499 w 10000"/>
                <a:gd name="T63" fmla="*/ 12406373 h 9621"/>
                <a:gd name="T64" fmla="*/ 156656659 w 10000"/>
                <a:gd name="T65" fmla="*/ 5786319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E337415B-B3F2-46B4-B2DA-3E5253309E4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46365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94063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9CEFEE7-BC68-4567-AC57-1127146046F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40067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289300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59875049-8709-467B-9485-549C34FB9F5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49354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588" y="6388100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5938" y="6388100"/>
            <a:ext cx="3859212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FFC3983-E863-4D73-8AF1-984D18E31C5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79045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20188" cy="6861175"/>
            <a:chOff x="-1588" y="0"/>
            <a:chExt cx="9120420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14338" y="401638"/>
            <a:ext cx="4611687" cy="6054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35"/>
          <p:cNvSpPr>
            <a:spLocks/>
          </p:cNvSpPr>
          <p:nvPr/>
        </p:nvSpPr>
        <p:spPr bwMode="gray">
          <a:xfrm rot="5400000">
            <a:off x="1298575" y="1765301"/>
            <a:ext cx="5997575" cy="3327400"/>
          </a:xfrm>
          <a:custGeom>
            <a:avLst/>
            <a:gdLst>
              <a:gd name="T0" fmla="*/ 0 w 4960"/>
              <a:gd name="T1" fmla="*/ 0 h 2752"/>
              <a:gd name="T2" fmla="*/ 0 w 4960"/>
              <a:gd name="T3" fmla="*/ 473650312 h 2752"/>
              <a:gd name="T4" fmla="*/ 0 w 4960"/>
              <a:gd name="T5" fmla="*/ 2147483646 h 2752"/>
              <a:gd name="T6" fmla="*/ 0 w 4960"/>
              <a:gd name="T7" fmla="*/ 2147483646 h 2752"/>
              <a:gd name="T8" fmla="*/ 2147483646 w 4960"/>
              <a:gd name="T9" fmla="*/ 2147483646 h 2752"/>
              <a:gd name="T10" fmla="*/ 2147483646 w 4960"/>
              <a:gd name="T11" fmla="*/ 2147483646 h 2752"/>
              <a:gd name="T12" fmla="*/ 2147483646 w 4960"/>
              <a:gd name="T13" fmla="*/ 473650312 h 2752"/>
              <a:gd name="T14" fmla="*/ 2147483646 w 4960"/>
              <a:gd name="T15" fmla="*/ 0 h 2752"/>
              <a:gd name="T16" fmla="*/ 2147483646 w 4960"/>
              <a:gd name="T17" fmla="*/ 0 h 2752"/>
              <a:gd name="T18" fmla="*/ 2147483646 w 4960"/>
              <a:gd name="T19" fmla="*/ 49704247 h 2752"/>
              <a:gd name="T20" fmla="*/ 2147483646 w 4960"/>
              <a:gd name="T21" fmla="*/ 93560152 h 2752"/>
              <a:gd name="T22" fmla="*/ 2147483646 w 4960"/>
              <a:gd name="T23" fmla="*/ 131570136 h 2752"/>
              <a:gd name="T24" fmla="*/ 2147483646 w 4960"/>
              <a:gd name="T25" fmla="*/ 166655344 h 2752"/>
              <a:gd name="T26" fmla="*/ 2147483646 w 4960"/>
              <a:gd name="T27" fmla="*/ 192968646 h 2752"/>
              <a:gd name="T28" fmla="*/ 2147483646 w 4960"/>
              <a:gd name="T29" fmla="*/ 213434816 h 2752"/>
              <a:gd name="T30" fmla="*/ 2147483646 w 4960"/>
              <a:gd name="T31" fmla="*/ 230977420 h 2752"/>
              <a:gd name="T32" fmla="*/ 2147483646 w 4960"/>
              <a:gd name="T33" fmla="*/ 242672892 h 2752"/>
              <a:gd name="T34" fmla="*/ 2147483646 w 4960"/>
              <a:gd name="T35" fmla="*/ 251444799 h 2752"/>
              <a:gd name="T36" fmla="*/ 2147483646 w 4960"/>
              <a:gd name="T37" fmla="*/ 254368365 h 2752"/>
              <a:gd name="T38" fmla="*/ 2147483646 w 4960"/>
              <a:gd name="T39" fmla="*/ 254368365 h 2752"/>
              <a:gd name="T40" fmla="*/ 2147483646 w 4960"/>
              <a:gd name="T41" fmla="*/ 254368365 h 2752"/>
              <a:gd name="T42" fmla="*/ 2147483646 w 4960"/>
              <a:gd name="T43" fmla="*/ 248520024 h 2752"/>
              <a:gd name="T44" fmla="*/ 2147483646 w 4960"/>
              <a:gd name="T45" fmla="*/ 239749326 h 2752"/>
              <a:gd name="T46" fmla="*/ 2147483646 w 4960"/>
              <a:gd name="T47" fmla="*/ 228053854 h 2752"/>
              <a:gd name="T48" fmla="*/ 2147483646 w 4960"/>
              <a:gd name="T49" fmla="*/ 216358381 h 2752"/>
              <a:gd name="T50" fmla="*/ 2061613202 w 4960"/>
              <a:gd name="T51" fmla="*/ 201740552 h 2752"/>
              <a:gd name="T52" fmla="*/ 1818898839 w 4960"/>
              <a:gd name="T53" fmla="*/ 187121514 h 2752"/>
              <a:gd name="T54" fmla="*/ 1590804774 w 4960"/>
              <a:gd name="T55" fmla="*/ 169578910 h 2752"/>
              <a:gd name="T56" fmla="*/ 1371484580 w 4960"/>
              <a:gd name="T57" fmla="*/ 152036306 h 2752"/>
              <a:gd name="T58" fmla="*/ 976707507 w 4960"/>
              <a:gd name="T59" fmla="*/ 114027531 h 2752"/>
              <a:gd name="T60" fmla="*/ 640416464 w 4960"/>
              <a:gd name="T61" fmla="*/ 78942323 h 2752"/>
              <a:gd name="T62" fmla="*/ 371382903 w 4960"/>
              <a:gd name="T63" fmla="*/ 49704247 h 2752"/>
              <a:gd name="T64" fmla="*/ 169608035 w 4960"/>
              <a:gd name="T65" fmla="*/ 23389736 h 2752"/>
              <a:gd name="T66" fmla="*/ 0 w 4960"/>
              <a:gd name="T67" fmla="*/ 0 h 2752"/>
              <a:gd name="T68" fmla="*/ 0 w 4960"/>
              <a:gd name="T69" fmla="*/ 0 h 27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>
              <a:gd name="T0" fmla="*/ 0 w 5760"/>
              <a:gd name="T1" fmla="*/ 0 h 4320"/>
              <a:gd name="T2" fmla="*/ 0 w 5760"/>
              <a:gd name="T3" fmla="*/ 2147483646 h 4320"/>
              <a:gd name="T4" fmla="*/ 2147483646 w 5760"/>
              <a:gd name="T5" fmla="*/ 2147483646 h 4320"/>
              <a:gd name="T6" fmla="*/ 2147483646 w 5760"/>
              <a:gd name="T7" fmla="*/ 0 h 4320"/>
              <a:gd name="T8" fmla="*/ 0 w 5760"/>
              <a:gd name="T9" fmla="*/ 0 h 4320"/>
              <a:gd name="T10" fmla="*/ 2147483646 w 5760"/>
              <a:gd name="T11" fmla="*/ 2147483646 h 4320"/>
              <a:gd name="T12" fmla="*/ 816530625 w 5760"/>
              <a:gd name="T13" fmla="*/ 2147483646 h 4320"/>
              <a:gd name="T14" fmla="*/ 816530625 w 5760"/>
              <a:gd name="T15" fmla="*/ 816530625 h 4320"/>
              <a:gd name="T16" fmla="*/ 2147483646 w 5760"/>
              <a:gd name="T17" fmla="*/ 816530625 h 4320"/>
              <a:gd name="T18" fmla="*/ 2147483646 w 5760"/>
              <a:gd name="T19" fmla="*/ 2147483646 h 4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163" y="6365875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E9EC35B1-1C5C-4C9B-86E6-A214C9CB5EA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6493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A099F-452B-417D-945A-870A06ADD42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9593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>
              <a:spLocks/>
            </p:cNvSpPr>
            <p:nvPr/>
          </p:nvSpPr>
          <p:spPr bwMode="gray">
            <a:xfrm rot="-5400000">
              <a:off x="3105027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473482772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473482772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49686956 h 2752"/>
                <a:gd name="T20" fmla="*/ 2147483646 w 4960"/>
                <a:gd name="T21" fmla="*/ 93527819 h 2752"/>
                <a:gd name="T22" fmla="*/ 2147483646 w 4960"/>
                <a:gd name="T23" fmla="*/ 131522589 h 2752"/>
                <a:gd name="T24" fmla="*/ 2147483646 w 4960"/>
                <a:gd name="T25" fmla="*/ 166595521 h 2752"/>
                <a:gd name="T26" fmla="*/ 2147483646 w 4960"/>
                <a:gd name="T27" fmla="*/ 192900523 h 2752"/>
                <a:gd name="T28" fmla="*/ 2147483646 w 4960"/>
                <a:gd name="T29" fmla="*/ 213359431 h 2752"/>
                <a:gd name="T30" fmla="*/ 2147483646 w 4960"/>
                <a:gd name="T31" fmla="*/ 230895293 h 2752"/>
                <a:gd name="T32" fmla="*/ 2147483646 w 4960"/>
                <a:gd name="T33" fmla="*/ 242586270 h 2752"/>
                <a:gd name="T34" fmla="*/ 2147483646 w 4960"/>
                <a:gd name="T35" fmla="*/ 251355410 h 2752"/>
                <a:gd name="T36" fmla="*/ 2147483646 w 4960"/>
                <a:gd name="T37" fmla="*/ 254277248 h 2752"/>
                <a:gd name="T38" fmla="*/ 2147483646 w 4960"/>
                <a:gd name="T39" fmla="*/ 254277248 h 2752"/>
                <a:gd name="T40" fmla="*/ 2147483646 w 4960"/>
                <a:gd name="T41" fmla="*/ 254277248 h 2752"/>
                <a:gd name="T42" fmla="*/ 2147483646 w 4960"/>
                <a:gd name="T43" fmla="*/ 248432363 h 2752"/>
                <a:gd name="T44" fmla="*/ 2147483646 w 4960"/>
                <a:gd name="T45" fmla="*/ 239664433 h 2752"/>
                <a:gd name="T46" fmla="*/ 2147483646 w 4960"/>
                <a:gd name="T47" fmla="*/ 227973455 h 2752"/>
                <a:gd name="T48" fmla="*/ 2147483646 w 4960"/>
                <a:gd name="T49" fmla="*/ 216282478 h 2752"/>
                <a:gd name="T50" fmla="*/ 2060525412 w 4960"/>
                <a:gd name="T51" fmla="*/ 201668454 h 2752"/>
                <a:gd name="T52" fmla="*/ 1817939141 w 4960"/>
                <a:gd name="T53" fmla="*/ 187054430 h 2752"/>
                <a:gd name="T54" fmla="*/ 1589965684 w 4960"/>
                <a:gd name="T55" fmla="*/ 169518568 h 2752"/>
                <a:gd name="T56" fmla="*/ 1370761367 w 4960"/>
                <a:gd name="T57" fmla="*/ 151981497 h 2752"/>
                <a:gd name="T58" fmla="*/ 976192389 w 4960"/>
                <a:gd name="T59" fmla="*/ 113986728 h 2752"/>
                <a:gd name="T60" fmla="*/ 640078297 w 4960"/>
                <a:gd name="T61" fmla="*/ 78913795 h 2752"/>
                <a:gd name="T62" fmla="*/ 371187024 w 4960"/>
                <a:gd name="T63" fmla="*/ 49686956 h 2752"/>
                <a:gd name="T64" fmla="*/ 169518569 w 4960"/>
                <a:gd name="T65" fmla="*/ 23381955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912394">
              <a:off x="3320102" y="145837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7F50562-2C29-446F-AAC9-35E333415D5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8935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39CB8-2FAC-4AA4-9631-034B9CD76CA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0717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FD3D-A42D-447A-8FF1-A7E8525291A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824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0014-60A2-4293-83F7-3F3E6756333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459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9ACC2389-6118-43AC-A0A2-1B40E8E1C08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2270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548536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473482772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473482772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49686956 h 2752"/>
                <a:gd name="T20" fmla="*/ 2147483646 w 4960"/>
                <a:gd name="T21" fmla="*/ 93527819 h 2752"/>
                <a:gd name="T22" fmla="*/ 2147483646 w 4960"/>
                <a:gd name="T23" fmla="*/ 131522589 h 2752"/>
                <a:gd name="T24" fmla="*/ 2147483646 w 4960"/>
                <a:gd name="T25" fmla="*/ 166595521 h 2752"/>
                <a:gd name="T26" fmla="*/ 2147483646 w 4960"/>
                <a:gd name="T27" fmla="*/ 192900523 h 2752"/>
                <a:gd name="T28" fmla="*/ 2147483646 w 4960"/>
                <a:gd name="T29" fmla="*/ 213359431 h 2752"/>
                <a:gd name="T30" fmla="*/ 2147483646 w 4960"/>
                <a:gd name="T31" fmla="*/ 230895293 h 2752"/>
                <a:gd name="T32" fmla="*/ 2147483646 w 4960"/>
                <a:gd name="T33" fmla="*/ 242586270 h 2752"/>
                <a:gd name="T34" fmla="*/ 2147483646 w 4960"/>
                <a:gd name="T35" fmla="*/ 251355410 h 2752"/>
                <a:gd name="T36" fmla="*/ 2147483646 w 4960"/>
                <a:gd name="T37" fmla="*/ 254277248 h 2752"/>
                <a:gd name="T38" fmla="*/ 2147483646 w 4960"/>
                <a:gd name="T39" fmla="*/ 254277248 h 2752"/>
                <a:gd name="T40" fmla="*/ 2147483646 w 4960"/>
                <a:gd name="T41" fmla="*/ 254277248 h 2752"/>
                <a:gd name="T42" fmla="*/ 2147483646 w 4960"/>
                <a:gd name="T43" fmla="*/ 248432363 h 2752"/>
                <a:gd name="T44" fmla="*/ 2147483646 w 4960"/>
                <a:gd name="T45" fmla="*/ 239664433 h 2752"/>
                <a:gd name="T46" fmla="*/ 2147483646 w 4960"/>
                <a:gd name="T47" fmla="*/ 227973455 h 2752"/>
                <a:gd name="T48" fmla="*/ 2147483646 w 4960"/>
                <a:gd name="T49" fmla="*/ 216282478 h 2752"/>
                <a:gd name="T50" fmla="*/ 2060525412 w 4960"/>
                <a:gd name="T51" fmla="*/ 201668454 h 2752"/>
                <a:gd name="T52" fmla="*/ 1817939141 w 4960"/>
                <a:gd name="T53" fmla="*/ 187054430 h 2752"/>
                <a:gd name="T54" fmla="*/ 1589965684 w 4960"/>
                <a:gd name="T55" fmla="*/ 169518568 h 2752"/>
                <a:gd name="T56" fmla="*/ 1370761367 w 4960"/>
                <a:gd name="T57" fmla="*/ 151981497 h 2752"/>
                <a:gd name="T58" fmla="*/ 976192389 w 4960"/>
                <a:gd name="T59" fmla="*/ 113986728 h 2752"/>
                <a:gd name="T60" fmla="*/ 640078297 w 4960"/>
                <a:gd name="T61" fmla="*/ 78913795 h 2752"/>
                <a:gd name="T62" fmla="*/ 371187024 w 4960"/>
                <a:gd name="T63" fmla="*/ 49686956 h 2752"/>
                <a:gd name="T64" fmla="*/ 169518569 w 4960"/>
                <a:gd name="T65" fmla="*/ 23381955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2769747" y="145837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0CD44369-2F18-47A7-AD4D-E9458BCC9CB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8660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852610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473482772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473482772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49686956 h 2752"/>
                <a:gd name="T20" fmla="*/ 2147483646 w 4960"/>
                <a:gd name="T21" fmla="*/ 93527819 h 2752"/>
                <a:gd name="T22" fmla="*/ 2147483646 w 4960"/>
                <a:gd name="T23" fmla="*/ 131522589 h 2752"/>
                <a:gd name="T24" fmla="*/ 2147483646 w 4960"/>
                <a:gd name="T25" fmla="*/ 166595521 h 2752"/>
                <a:gd name="T26" fmla="*/ 2147483646 w 4960"/>
                <a:gd name="T27" fmla="*/ 192900523 h 2752"/>
                <a:gd name="T28" fmla="*/ 2147483646 w 4960"/>
                <a:gd name="T29" fmla="*/ 213359431 h 2752"/>
                <a:gd name="T30" fmla="*/ 2147483646 w 4960"/>
                <a:gd name="T31" fmla="*/ 230895293 h 2752"/>
                <a:gd name="T32" fmla="*/ 2147483646 w 4960"/>
                <a:gd name="T33" fmla="*/ 242586270 h 2752"/>
                <a:gd name="T34" fmla="*/ 2147483646 w 4960"/>
                <a:gd name="T35" fmla="*/ 251355410 h 2752"/>
                <a:gd name="T36" fmla="*/ 2147483646 w 4960"/>
                <a:gd name="T37" fmla="*/ 254277248 h 2752"/>
                <a:gd name="T38" fmla="*/ 2147483646 w 4960"/>
                <a:gd name="T39" fmla="*/ 254277248 h 2752"/>
                <a:gd name="T40" fmla="*/ 2147483646 w 4960"/>
                <a:gd name="T41" fmla="*/ 254277248 h 2752"/>
                <a:gd name="T42" fmla="*/ 2147483646 w 4960"/>
                <a:gd name="T43" fmla="*/ 248432363 h 2752"/>
                <a:gd name="T44" fmla="*/ 2147483646 w 4960"/>
                <a:gd name="T45" fmla="*/ 239664433 h 2752"/>
                <a:gd name="T46" fmla="*/ 2147483646 w 4960"/>
                <a:gd name="T47" fmla="*/ 227973455 h 2752"/>
                <a:gd name="T48" fmla="*/ 2147483646 w 4960"/>
                <a:gd name="T49" fmla="*/ 216282478 h 2752"/>
                <a:gd name="T50" fmla="*/ 2060525412 w 4960"/>
                <a:gd name="T51" fmla="*/ 201668454 h 2752"/>
                <a:gd name="T52" fmla="*/ 1817939141 w 4960"/>
                <a:gd name="T53" fmla="*/ 187054430 h 2752"/>
                <a:gd name="T54" fmla="*/ 1589965684 w 4960"/>
                <a:gd name="T55" fmla="*/ 169518568 h 2752"/>
                <a:gd name="T56" fmla="*/ 1370761367 w 4960"/>
                <a:gd name="T57" fmla="*/ 151981497 h 2752"/>
                <a:gd name="T58" fmla="*/ 976192389 w 4960"/>
                <a:gd name="T59" fmla="*/ 113986728 h 2752"/>
                <a:gd name="T60" fmla="*/ 640078297 w 4960"/>
                <a:gd name="T61" fmla="*/ 78913795 h 2752"/>
                <a:gd name="T62" fmla="*/ 371187024 w 4960"/>
                <a:gd name="T63" fmla="*/ 49686956 h 2752"/>
                <a:gd name="T64" fmla="*/ 169518569 w 4960"/>
                <a:gd name="T65" fmla="*/ 23381955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3074559" y="145837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DA5B8196-8985-4EE5-8EDA-D8894DD2B52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982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946" y="1790293"/>
              <a:ext cx="2377690" cy="317748"/>
            </a:xfrm>
            <a:custGeom>
              <a:avLst/>
              <a:gdLst>
                <a:gd name="T0" fmla="*/ 4805311 w 10000"/>
                <a:gd name="T1" fmla="*/ 9131757 h 5291"/>
                <a:gd name="T2" fmla="*/ 562966612 w 10000"/>
                <a:gd name="T3" fmla="*/ 19082176 h 5291"/>
                <a:gd name="T4" fmla="*/ 565340974 w 10000"/>
                <a:gd name="T5" fmla="*/ 0 h 5291"/>
                <a:gd name="T6" fmla="*/ 565340974 w 10000"/>
                <a:gd name="T7" fmla="*/ 0 h 5291"/>
                <a:gd name="T8" fmla="*/ 546515137 w 10000"/>
                <a:gd name="T9" fmla="*/ 735727 h 5291"/>
                <a:gd name="T10" fmla="*/ 527689301 w 10000"/>
                <a:gd name="T11" fmla="*/ 1442628 h 5291"/>
                <a:gd name="T12" fmla="*/ 508863465 w 10000"/>
                <a:gd name="T13" fmla="*/ 2127849 h 5291"/>
                <a:gd name="T14" fmla="*/ 489981040 w 10000"/>
                <a:gd name="T15" fmla="*/ 2715721 h 5291"/>
                <a:gd name="T16" fmla="*/ 471098615 w 10000"/>
                <a:gd name="T17" fmla="*/ 3307198 h 5291"/>
                <a:gd name="T18" fmla="*/ 452216190 w 10000"/>
                <a:gd name="T19" fmla="*/ 3862581 h 5291"/>
                <a:gd name="T20" fmla="*/ 433559883 w 10000"/>
                <a:gd name="T21" fmla="*/ 4335029 h 5291"/>
                <a:gd name="T22" fmla="*/ 414564518 w 10000"/>
                <a:gd name="T23" fmla="*/ 4778651 h 5291"/>
                <a:gd name="T24" fmla="*/ 395738682 w 10000"/>
                <a:gd name="T25" fmla="*/ 5193387 h 5291"/>
                <a:gd name="T26" fmla="*/ 377252142 w 10000"/>
                <a:gd name="T27" fmla="*/ 5546868 h 5291"/>
                <a:gd name="T28" fmla="*/ 358426068 w 10000"/>
                <a:gd name="T29" fmla="*/ 5900288 h 5291"/>
                <a:gd name="T30" fmla="*/ 339939528 w 10000"/>
                <a:gd name="T31" fmla="*/ 6199659 h 5291"/>
                <a:gd name="T32" fmla="*/ 321452988 w 10000"/>
                <a:gd name="T33" fmla="*/ 6434052 h 5291"/>
                <a:gd name="T34" fmla="*/ 302966211 w 10000"/>
                <a:gd name="T35" fmla="*/ 6672107 h 5291"/>
                <a:gd name="T36" fmla="*/ 284705789 w 10000"/>
                <a:gd name="T37" fmla="*/ 6874071 h 5291"/>
                <a:gd name="T38" fmla="*/ 266671249 w 10000"/>
                <a:gd name="T39" fmla="*/ 7025528 h 5291"/>
                <a:gd name="T40" fmla="*/ 248524005 w 10000"/>
                <a:gd name="T41" fmla="*/ 7140952 h 5291"/>
                <a:gd name="T42" fmla="*/ 230602642 w 10000"/>
                <a:gd name="T43" fmla="*/ 7259980 h 5291"/>
                <a:gd name="T44" fmla="*/ 212907398 w 10000"/>
                <a:gd name="T45" fmla="*/ 7317633 h 5291"/>
                <a:gd name="T46" fmla="*/ 195268742 w 10000"/>
                <a:gd name="T47" fmla="*/ 7378948 h 5291"/>
                <a:gd name="T48" fmla="*/ 177799854 w 10000"/>
                <a:gd name="T49" fmla="*/ 7404231 h 5291"/>
                <a:gd name="T50" fmla="*/ 160500257 w 10000"/>
                <a:gd name="T51" fmla="*/ 7378948 h 5291"/>
                <a:gd name="T52" fmla="*/ 143427016 w 10000"/>
                <a:gd name="T53" fmla="*/ 7378948 h 5291"/>
                <a:gd name="T54" fmla="*/ 126523305 w 10000"/>
                <a:gd name="T55" fmla="*/ 7317633 h 5291"/>
                <a:gd name="T56" fmla="*/ 109845711 w 10000"/>
                <a:gd name="T57" fmla="*/ 7227491 h 5291"/>
                <a:gd name="T58" fmla="*/ 93450826 w 10000"/>
                <a:gd name="T59" fmla="*/ 7140952 h 5291"/>
                <a:gd name="T60" fmla="*/ 77338647 w 10000"/>
                <a:gd name="T61" fmla="*/ 7050751 h 5291"/>
                <a:gd name="T62" fmla="*/ 61339409 w 10000"/>
                <a:gd name="T63" fmla="*/ 6906500 h 5291"/>
                <a:gd name="T64" fmla="*/ 45566527 w 10000"/>
                <a:gd name="T65" fmla="*/ 6755043 h 5291"/>
                <a:gd name="T66" fmla="*/ 30132703 w 10000"/>
                <a:gd name="T67" fmla="*/ 6610792 h 5291"/>
                <a:gd name="T68" fmla="*/ 0 w 10000"/>
                <a:gd name="T69" fmla="*/ 6224882 h 5291"/>
                <a:gd name="T70" fmla="*/ 4805311 w 10000"/>
                <a:gd name="T71" fmla="*/ 913175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4"/>
            <p:cNvSpPr>
              <a:spLocks/>
            </p:cNvSpPr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879926131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879926131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92337663 h 2752"/>
                <a:gd name="T20" fmla="*/ 2147483646 w 4960"/>
                <a:gd name="T21" fmla="*/ 173811877 h 2752"/>
                <a:gd name="T22" fmla="*/ 2147483646 w 4960"/>
                <a:gd name="T23" fmla="*/ 244424291 h 2752"/>
                <a:gd name="T24" fmla="*/ 2147483646 w 4960"/>
                <a:gd name="T25" fmla="*/ 309603333 h 2752"/>
                <a:gd name="T26" fmla="*/ 2147483646 w 4960"/>
                <a:gd name="T27" fmla="*/ 358488851 h 2752"/>
                <a:gd name="T28" fmla="*/ 2147483646 w 4960"/>
                <a:gd name="T29" fmla="*/ 396509272 h 2752"/>
                <a:gd name="T30" fmla="*/ 2147483646 w 4960"/>
                <a:gd name="T31" fmla="*/ 429099617 h 2752"/>
                <a:gd name="T32" fmla="*/ 2147483646 w 4960"/>
                <a:gd name="T33" fmla="*/ 450826514 h 2752"/>
                <a:gd name="T34" fmla="*/ 2147483646 w 4960"/>
                <a:gd name="T35" fmla="*/ 467121686 h 2752"/>
                <a:gd name="T36" fmla="*/ 2147483646 w 4960"/>
                <a:gd name="T37" fmla="*/ 472553410 h 2752"/>
                <a:gd name="T38" fmla="*/ 2147483646 w 4960"/>
                <a:gd name="T39" fmla="*/ 472553410 h 2752"/>
                <a:gd name="T40" fmla="*/ 2147483646 w 4960"/>
                <a:gd name="T41" fmla="*/ 472553410 h 2752"/>
                <a:gd name="T42" fmla="*/ 2147483646 w 4960"/>
                <a:gd name="T43" fmla="*/ 461689962 h 2752"/>
                <a:gd name="T44" fmla="*/ 2147483646 w 4960"/>
                <a:gd name="T45" fmla="*/ 445394789 h 2752"/>
                <a:gd name="T46" fmla="*/ 2147483646 w 4960"/>
                <a:gd name="T47" fmla="*/ 423667893 h 2752"/>
                <a:gd name="T48" fmla="*/ 2147483646 w 4960"/>
                <a:gd name="T49" fmla="*/ 401940996 h 2752"/>
                <a:gd name="T50" fmla="*/ 2147483646 w 4960"/>
                <a:gd name="T51" fmla="*/ 374782375 h 2752"/>
                <a:gd name="T52" fmla="*/ 2147483646 w 4960"/>
                <a:gd name="T53" fmla="*/ 347625402 h 2752"/>
                <a:gd name="T54" fmla="*/ 2147483646 w 4960"/>
                <a:gd name="T55" fmla="*/ 315035058 h 2752"/>
                <a:gd name="T56" fmla="*/ 2147483646 w 4960"/>
                <a:gd name="T57" fmla="*/ 282444713 h 2752"/>
                <a:gd name="T58" fmla="*/ 1814167891 w 4960"/>
                <a:gd name="T59" fmla="*/ 211833946 h 2752"/>
                <a:gd name="T60" fmla="*/ 1189529488 w 4960"/>
                <a:gd name="T61" fmla="*/ 146654904 h 2752"/>
                <a:gd name="T62" fmla="*/ 689819095 w 4960"/>
                <a:gd name="T63" fmla="*/ 92337663 h 2752"/>
                <a:gd name="T64" fmla="*/ 315035064 w 4960"/>
                <a:gd name="T65" fmla="*/ 43453793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816530625 w 5760"/>
                <a:gd name="T13" fmla="*/ 2147483646 h 4320"/>
                <a:gd name="T14" fmla="*/ 816530625 w 5760"/>
                <a:gd name="T15" fmla="*/ 816530625 h 4320"/>
                <a:gd name="T16" fmla="*/ 2147483646 w 5760"/>
                <a:gd name="T17" fmla="*/ 816530625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6775" y="927100"/>
            <a:ext cx="63452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3600" y="2489200"/>
            <a:ext cx="6346825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3963" y="6365875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550" y="6365875"/>
            <a:ext cx="38608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738" y="295275"/>
            <a:ext cx="790575" cy="768350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D83302-0B77-4F74-955B-E2C175CA39C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2" r:id="rId4"/>
    <p:sldLayoutId id="2147483753" r:id="rId5"/>
    <p:sldLayoutId id="2147483754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685800" indent="-282575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95885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33488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508125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2227263"/>
            <a:ext cx="5916613" cy="2549525"/>
          </a:xfrm>
        </p:spPr>
        <p:txBody>
          <a:bodyPr/>
          <a:lstStyle/>
          <a:p>
            <a:pPr eaLnBrk="1" hangingPunct="1"/>
            <a:r>
              <a:rPr lang="en-US" altLang="ru-RU" b="1" smtClean="0"/>
              <a:t>Business Cycle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6775" y="4776788"/>
            <a:ext cx="5916613" cy="8620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ru-RU" sz="2000" b="1" dirty="0" smtClean="0"/>
              <a:t>Is the economy getting better or worse?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838200"/>
            <a:ext cx="42291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Contraction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58913" y="2162175"/>
            <a:ext cx="6345237" cy="353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During a period of contraction:</a:t>
            </a: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rgbClr val="CC0000"/>
                </a:solidFill>
              </a:rPr>
              <a:t>Businesses cut back production and layoff people</a:t>
            </a: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rgbClr val="CC0000"/>
                </a:solidFill>
              </a:rPr>
              <a:t>Unemployment increases</a:t>
            </a: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rgbClr val="CC0000"/>
                </a:solidFill>
              </a:rPr>
              <a:t>Number of jobs decline</a:t>
            </a: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rgbClr val="CC0000"/>
                </a:solidFill>
              </a:rPr>
              <a:t>People are pessimistic (negative) and stop spending money</a:t>
            </a: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rgbClr val="CC0000"/>
                </a:solidFill>
              </a:rPr>
              <a:t>Banks stop lending money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410200"/>
            <a:ext cx="2090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76800"/>
            <a:ext cx="22098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Trough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31888" y="2197100"/>
            <a:ext cx="6346825" cy="353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When the economic cycle reaches a trough: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Economy “bottoms-out” </a:t>
            </a:r>
            <a:r>
              <a:rPr lang="en-US" altLang="ru-RU" sz="2400" smtClean="0"/>
              <a:t>(reaches lowest point)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High unemployment and low spending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Stock prices drop</a:t>
            </a:r>
          </a:p>
          <a:p>
            <a:pPr lvl="1" eaLnBrk="1" hangingPunct="1">
              <a:lnSpc>
                <a:spcPct val="90000"/>
              </a:lnSpc>
            </a:pPr>
            <a:endParaRPr lang="en-US" altLang="ru-RU" sz="24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400" smtClean="0"/>
              <a:t>But, when we hit bottom, no where to go but up!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400" smtClean="0"/>
              <a:t>UNLESS….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11613"/>
            <a:ext cx="2743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50900"/>
            <a:ext cx="289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          Recession/Depression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2152650"/>
            <a:ext cx="6346825" cy="3530600"/>
          </a:xfrm>
        </p:spPr>
        <p:txBody>
          <a:bodyPr/>
          <a:lstStyle/>
          <a:p>
            <a:pPr eaLnBrk="1" hangingPunct="1"/>
            <a:r>
              <a:rPr lang="en-US" altLang="ru-RU" sz="2400" smtClean="0">
                <a:solidFill>
                  <a:srgbClr val="CC0000"/>
                </a:solidFill>
              </a:rPr>
              <a:t>A prolonged contraction is called a</a:t>
            </a:r>
            <a:r>
              <a:rPr lang="en-US" altLang="ru-RU" sz="2400" smtClean="0"/>
              <a:t> </a:t>
            </a:r>
            <a:r>
              <a:rPr lang="en-US" altLang="ru-RU" sz="2400" smtClean="0">
                <a:solidFill>
                  <a:schemeClr val="accent2"/>
                </a:solidFill>
              </a:rPr>
              <a:t>recession</a:t>
            </a:r>
            <a:r>
              <a:rPr lang="en-US" altLang="ru-RU" sz="2400" smtClean="0"/>
              <a:t> (contraction for over 6 months)</a:t>
            </a:r>
          </a:p>
          <a:p>
            <a:pPr eaLnBrk="1" hangingPunct="1"/>
            <a:endParaRPr lang="en-US" altLang="ru-RU" sz="2400" smtClean="0"/>
          </a:p>
          <a:p>
            <a:pPr eaLnBrk="1" hangingPunct="1"/>
            <a:r>
              <a:rPr lang="en-US" altLang="ru-RU" sz="2400" smtClean="0">
                <a:solidFill>
                  <a:srgbClr val="CC0000"/>
                </a:solidFill>
              </a:rPr>
              <a:t>A recession of more than </a:t>
            </a:r>
            <a:r>
              <a:rPr lang="en-US" altLang="ru-RU" sz="2400" b="1" u="sng" smtClean="0">
                <a:solidFill>
                  <a:srgbClr val="CC0000"/>
                </a:solidFill>
              </a:rPr>
              <a:t>one year</a:t>
            </a:r>
            <a:r>
              <a:rPr lang="en-US" altLang="ru-RU" sz="2400" smtClean="0">
                <a:solidFill>
                  <a:srgbClr val="CC0000"/>
                </a:solidFill>
              </a:rPr>
              <a:t> is called a</a:t>
            </a:r>
            <a:r>
              <a:rPr lang="en-US" altLang="ru-RU" sz="2400" smtClean="0"/>
              <a:t> </a:t>
            </a:r>
            <a:r>
              <a:rPr lang="en-US" altLang="ru-RU" sz="2400" smtClean="0">
                <a:solidFill>
                  <a:schemeClr val="accent2"/>
                </a:solidFill>
              </a:rPr>
              <a:t>depression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01650"/>
            <a:ext cx="1447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62525"/>
            <a:ext cx="2819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25" y="4962525"/>
            <a:ext cx="2235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01650"/>
            <a:ext cx="14478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z="4000" smtClean="0"/>
              <a:t>What keeps the Business Cycle Going?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2489200"/>
            <a:ext cx="7594600" cy="35306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variables cause changes in the Business Cycle: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altLang="ru-RU" sz="2400" dirty="0" smtClean="0">
                <a:solidFill>
                  <a:srgbClr val="CC0000"/>
                </a:solidFill>
              </a:rPr>
              <a:t>Business Investment</a:t>
            </a:r>
          </a:p>
          <a:p>
            <a:pPr lvl="1" indent="-3429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the economy is expanding, sales and profit keep rising, so companies invest in new plants and equipment, creating new jobs and more expansion. In contraction, the opposite is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z="4000" smtClean="0"/>
              <a:t>What Keeps the Business Cycle Going?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89200"/>
            <a:ext cx="7924800" cy="3530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altLang="ru-RU" sz="2400" smtClean="0">
                <a:solidFill>
                  <a:srgbClr val="CC0000"/>
                </a:solidFill>
              </a:rPr>
              <a:t>Interest Rates and Credit</a:t>
            </a:r>
          </a:p>
          <a:p>
            <a:pPr lvl="1" indent="-342900" eaLnBrk="1" hangingPunct="1"/>
            <a:r>
              <a:rPr lang="en-US" altLang="ru-RU" sz="2200" smtClean="0"/>
              <a:t>Low interest rates, companies make new investments, adding jobs. When interest rates climb, investment dries up and less job growth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ru-RU" sz="2400" smtClean="0">
                <a:solidFill>
                  <a:srgbClr val="CC0000"/>
                </a:solidFill>
              </a:rPr>
              <a:t>Consumer Expectations</a:t>
            </a:r>
          </a:p>
          <a:p>
            <a:pPr lvl="1" indent="-342900" eaLnBrk="1" hangingPunct="1"/>
            <a:r>
              <a:rPr lang="en-US" altLang="ru-RU" sz="2200" smtClean="0"/>
              <a:t>Forecasts of an expanding economy fuels more spending, while fear of a recession decreases consumer spending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z="4000" smtClean="0"/>
              <a:t>What keeps the Business Cycle Going?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 startAt="4"/>
              <a:defRPr/>
            </a:pPr>
            <a:r>
              <a:rPr lang="en-US" altLang="ru-RU" sz="2400" dirty="0" smtClean="0">
                <a:solidFill>
                  <a:srgbClr val="CC0000"/>
                </a:solidFill>
              </a:rPr>
              <a:t>External Shocks</a:t>
            </a:r>
          </a:p>
          <a:p>
            <a:pPr marL="952500" lvl="1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External Shocks, such as disruptions of the oil supply, wars, or natural disasters greatly influence the output of the economy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</a:t>
            </a:r>
            <a:r>
              <a:rPr lang="en-US" altLang="ru-RU" sz="2400" dirty="0" smtClean="0">
                <a:solidFill>
                  <a:srgbClr val="008000"/>
                </a:solidFill>
              </a:rPr>
              <a:t>1992-2000 was the longest period of expansion in U.S. history. Early in 2001, signs of contraction appeared, though the Bush administration denied it. The Sept. 11</a:t>
            </a:r>
            <a:r>
              <a:rPr lang="en-US" altLang="ru-RU" sz="2400" baseline="30000" dirty="0" smtClean="0">
                <a:solidFill>
                  <a:srgbClr val="008000"/>
                </a:solidFill>
              </a:rPr>
              <a:t>th</a:t>
            </a:r>
            <a:r>
              <a:rPr lang="en-US" altLang="ru-RU" sz="2400" dirty="0" smtClean="0">
                <a:solidFill>
                  <a:srgbClr val="008000"/>
                </a:solidFill>
              </a:rPr>
              <a:t> 2001 terrorist attacks quickly caused the business cycle to shift into a contraction.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Who Cares?????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ru-RU" sz="2400" smtClean="0"/>
              <a:t>Why should you care about the business cycle and economy?</a:t>
            </a:r>
          </a:p>
          <a:p>
            <a:pPr eaLnBrk="1" hangingPunct="1"/>
            <a:endParaRPr lang="en-US" altLang="ru-RU" sz="2400" smtClean="0"/>
          </a:p>
          <a:p>
            <a:pPr eaLnBrk="1" hangingPunct="1"/>
            <a:r>
              <a:rPr lang="en-US" altLang="ru-RU" sz="2400" smtClean="0"/>
              <a:t>Lots of reasons!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“Don’t quit that job!”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ru-RU" sz="2400" smtClean="0">
                <a:solidFill>
                  <a:schemeClr val="accent2"/>
                </a:solidFill>
              </a:rPr>
              <a:t>If the economy is going into</a:t>
            </a:r>
            <a:r>
              <a:rPr lang="en-US" altLang="ru-RU" sz="2400" smtClean="0">
                <a:solidFill>
                  <a:srgbClr val="CC0000"/>
                </a:solidFill>
              </a:rPr>
              <a:t> a contraction, </a:t>
            </a:r>
            <a:r>
              <a:rPr lang="en-US" altLang="ru-RU" sz="2400" smtClean="0">
                <a:solidFill>
                  <a:schemeClr val="accent2"/>
                </a:solidFill>
              </a:rPr>
              <a:t>jobs will become more</a:t>
            </a:r>
            <a:r>
              <a:rPr lang="en-US" altLang="ru-RU" sz="2400" smtClean="0">
                <a:solidFill>
                  <a:srgbClr val="CC0000"/>
                </a:solidFill>
              </a:rPr>
              <a:t> scarce. </a:t>
            </a:r>
            <a:r>
              <a:rPr lang="en-US" altLang="ru-RU" sz="2400" smtClean="0"/>
              <a:t>If you quit, you may not find another job!</a:t>
            </a:r>
          </a:p>
          <a:p>
            <a:pPr eaLnBrk="1" hangingPunct="1"/>
            <a:endParaRPr lang="en-US" altLang="ru-RU" sz="2400" smtClean="0"/>
          </a:p>
          <a:p>
            <a:pPr eaLnBrk="1" hangingPunct="1"/>
            <a:r>
              <a:rPr lang="en-US" altLang="ru-RU" sz="2400" smtClean="0"/>
              <a:t>But, </a:t>
            </a:r>
            <a:r>
              <a:rPr lang="en-US" altLang="ru-RU" sz="2400" smtClean="0">
                <a:solidFill>
                  <a:schemeClr val="accent2"/>
                </a:solidFill>
              </a:rPr>
              <a:t>if the economy is in a period of</a:t>
            </a:r>
            <a:r>
              <a:rPr lang="en-US" altLang="ru-RU" sz="2400" smtClean="0">
                <a:solidFill>
                  <a:srgbClr val="CC0000"/>
                </a:solidFill>
              </a:rPr>
              <a:t> expansion, </a:t>
            </a:r>
            <a:r>
              <a:rPr lang="en-US" altLang="ru-RU" sz="2400" smtClean="0">
                <a:solidFill>
                  <a:schemeClr val="accent2"/>
                </a:solidFill>
              </a:rPr>
              <a:t>jobs are readily</a:t>
            </a:r>
            <a:r>
              <a:rPr lang="en-US" altLang="ru-RU" sz="2400" smtClean="0">
                <a:solidFill>
                  <a:srgbClr val="CC0000"/>
                </a:solidFill>
              </a:rPr>
              <a:t> available.</a:t>
            </a:r>
            <a:r>
              <a:rPr lang="en-US" altLang="ru-RU" sz="2400" smtClean="0"/>
              <a:t> It may be a good time to switch careers.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z="4000" smtClean="0"/>
              <a:t>“Should I make a big purchase?”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489200"/>
            <a:ext cx="8077200" cy="353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Only if you know that you won’t lose your job in a contraction</a:t>
            </a:r>
            <a:r>
              <a:rPr lang="en-US" altLang="ru-RU" sz="2400" smtClean="0"/>
              <a:t>. So, buy your house during an expansion.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smtClean="0"/>
              <a:t>HOWEVER,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When the economy starts to slow down </a:t>
            </a:r>
            <a:r>
              <a:rPr lang="en-US" altLang="ru-RU" sz="2400" smtClean="0"/>
              <a:t>(contraction),</a:t>
            </a:r>
            <a:r>
              <a:rPr lang="en-US" altLang="ru-RU" sz="2400" smtClean="0">
                <a:solidFill>
                  <a:srgbClr val="CC0000"/>
                </a:solidFill>
              </a:rPr>
              <a:t> interest rates will decrease.</a:t>
            </a:r>
            <a:r>
              <a:rPr lang="en-US" altLang="ru-RU" sz="2400" smtClean="0"/>
              <a:t> Wait to buy a house until the rates drop to a low point, </a:t>
            </a:r>
            <a:r>
              <a:rPr lang="en-US" altLang="ru-RU" sz="2400" u="sng" smtClean="0"/>
              <a:t>if you are sure you won’t lose your job.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Quick Review!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ru-RU" sz="2400" smtClean="0"/>
              <a:t>What phase of the business cycle do wages go up?</a:t>
            </a:r>
          </a:p>
          <a:p>
            <a:pPr eaLnBrk="1" hangingPunct="1"/>
            <a:r>
              <a:rPr lang="en-US" altLang="ru-RU" sz="2400" smtClean="0">
                <a:solidFill>
                  <a:schemeClr val="accent2"/>
                </a:solidFill>
              </a:rPr>
              <a:t>Expansion</a:t>
            </a:r>
          </a:p>
          <a:p>
            <a:pPr eaLnBrk="1" hangingPunct="1"/>
            <a:endParaRPr lang="en-US" altLang="ru-RU" sz="2400" smtClean="0"/>
          </a:p>
          <a:p>
            <a:pPr eaLnBrk="1" hangingPunct="1"/>
            <a:r>
              <a:rPr lang="en-US" altLang="ru-RU" sz="2400" smtClean="0"/>
              <a:t>What phase of the business cycle do wages go down?</a:t>
            </a:r>
          </a:p>
          <a:p>
            <a:pPr eaLnBrk="1" hangingPunct="1"/>
            <a:r>
              <a:rPr lang="en-US" altLang="ru-RU" sz="2400" smtClean="0">
                <a:solidFill>
                  <a:schemeClr val="accent2"/>
                </a:solidFill>
              </a:rPr>
              <a:t>Contraction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Micro vs. Macro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ru-RU" sz="2400" smtClean="0">
                <a:solidFill>
                  <a:schemeClr val="accent2"/>
                </a:solidFill>
              </a:rPr>
              <a:t>Microeconomics</a:t>
            </a:r>
            <a:r>
              <a:rPr lang="en-US" altLang="ru-RU" sz="2400" smtClean="0"/>
              <a:t>: </a:t>
            </a:r>
            <a:r>
              <a:rPr lang="en-US" altLang="ru-RU" sz="2400" smtClean="0">
                <a:solidFill>
                  <a:srgbClr val="CC0000"/>
                </a:solidFill>
              </a:rPr>
              <a:t>The study of personal, or small finances. </a:t>
            </a:r>
          </a:p>
          <a:p>
            <a:pPr lvl="1" eaLnBrk="1" hangingPunct="1"/>
            <a:r>
              <a:rPr lang="en-US" altLang="ru-RU" sz="2400" smtClean="0"/>
              <a:t>Individuals, families or businesses</a:t>
            </a:r>
          </a:p>
          <a:p>
            <a:pPr lvl="1" eaLnBrk="1" hangingPunct="1"/>
            <a:endParaRPr lang="en-US" altLang="ru-RU" sz="2400" smtClean="0"/>
          </a:p>
          <a:p>
            <a:pPr eaLnBrk="1" hangingPunct="1"/>
            <a:r>
              <a:rPr lang="en-US" altLang="ru-RU" sz="2400" smtClean="0">
                <a:solidFill>
                  <a:schemeClr val="accent2"/>
                </a:solidFill>
              </a:rPr>
              <a:t>Macroeconomics</a:t>
            </a:r>
            <a:r>
              <a:rPr lang="en-US" altLang="ru-RU" sz="2400" smtClean="0"/>
              <a:t>: </a:t>
            </a:r>
            <a:r>
              <a:rPr lang="en-US" altLang="ru-RU" sz="2400" smtClean="0">
                <a:solidFill>
                  <a:srgbClr val="CC0000"/>
                </a:solidFill>
              </a:rPr>
              <a:t>The study of economic systems on a large scale</a:t>
            </a:r>
          </a:p>
          <a:p>
            <a:pPr lvl="1" eaLnBrk="1" hangingPunct="1"/>
            <a:r>
              <a:rPr lang="en-US" altLang="ru-RU" sz="2400" smtClean="0"/>
              <a:t>National or Global economies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Review cont.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ru-RU" sz="2400" smtClean="0"/>
              <a:t>When are wages at their highest?</a:t>
            </a:r>
          </a:p>
          <a:p>
            <a:pPr eaLnBrk="1" hangingPunct="1"/>
            <a:r>
              <a:rPr lang="en-US" altLang="ru-RU" sz="2400" smtClean="0">
                <a:solidFill>
                  <a:schemeClr val="accent2"/>
                </a:solidFill>
              </a:rPr>
              <a:t>Peak</a:t>
            </a:r>
          </a:p>
          <a:p>
            <a:pPr eaLnBrk="1" hangingPunct="1"/>
            <a:endParaRPr lang="en-US" altLang="ru-RU" sz="2400" smtClean="0"/>
          </a:p>
          <a:p>
            <a:pPr eaLnBrk="1" hangingPunct="1"/>
            <a:r>
              <a:rPr lang="en-US" altLang="ru-RU" sz="2400" smtClean="0"/>
              <a:t>When are wages at their lowest?</a:t>
            </a:r>
          </a:p>
          <a:p>
            <a:pPr eaLnBrk="1" hangingPunct="1"/>
            <a:r>
              <a:rPr lang="en-US" altLang="ru-RU" sz="2400" smtClean="0">
                <a:solidFill>
                  <a:schemeClr val="accent2"/>
                </a:solidFill>
              </a:rPr>
              <a:t>Trough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More Review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When will borrowing decrease?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chemeClr val="accent2"/>
                </a:solidFill>
              </a:rPr>
              <a:t>Contraction</a:t>
            </a:r>
          </a:p>
          <a:p>
            <a:pPr eaLnBrk="1" hangingPunct="1">
              <a:lnSpc>
                <a:spcPct val="90000"/>
              </a:lnSpc>
            </a:pPr>
            <a:endParaRPr lang="en-US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When will borrowing increase?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chemeClr val="accent2"/>
                </a:solidFill>
              </a:rPr>
              <a:t>Expansion</a:t>
            </a:r>
          </a:p>
          <a:p>
            <a:pPr eaLnBrk="1" hangingPunct="1">
              <a:lnSpc>
                <a:spcPct val="90000"/>
              </a:lnSpc>
            </a:pPr>
            <a:endParaRPr lang="en-US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When will borrowing be at it’s lowest?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chemeClr val="accent2"/>
                </a:solidFill>
              </a:rPr>
              <a:t>Trough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Even More Review!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will unemployment be at its lowest?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chemeClr val="accent2"/>
                </a:solidFill>
              </a:rPr>
              <a:t>Peak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will business profits be the highest?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800" dirty="0" smtClean="0">
                <a:solidFill>
                  <a:schemeClr val="accent2"/>
                </a:solidFill>
              </a:rPr>
              <a:t>Peak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should you look for a new job?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800" dirty="0" smtClean="0">
                <a:solidFill>
                  <a:schemeClr val="accent2"/>
                </a:solidFill>
              </a:rPr>
              <a:t>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Gross Domestic Product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ru-RU" sz="2400" smtClean="0"/>
              <a:t>Def.</a:t>
            </a:r>
            <a:r>
              <a:rPr lang="en-US" altLang="ru-RU" sz="2400" smtClean="0">
                <a:solidFill>
                  <a:srgbClr val="CC0000"/>
                </a:solidFill>
              </a:rPr>
              <a:t> The total value, in dollars, of all final goods and services produced within the nation each year</a:t>
            </a:r>
          </a:p>
          <a:p>
            <a:pPr eaLnBrk="1" hangingPunct="1"/>
            <a:endParaRPr lang="en-US" altLang="ru-RU" sz="2400" smtClean="0">
              <a:solidFill>
                <a:srgbClr val="CC0000"/>
              </a:solidFill>
            </a:endParaRPr>
          </a:p>
          <a:p>
            <a:pPr eaLnBrk="1" hangingPunct="1"/>
            <a:r>
              <a:rPr lang="en-US" altLang="ru-RU" sz="2400" smtClean="0"/>
              <a:t>Abbreviated as the </a:t>
            </a:r>
            <a:r>
              <a:rPr lang="en-US" altLang="ru-RU" sz="2400" smtClean="0">
                <a:solidFill>
                  <a:srgbClr val="CC0000"/>
                </a:solidFill>
              </a:rPr>
              <a:t>GDP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What does the GDP tell us?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the GDP is </a:t>
            </a:r>
            <a:r>
              <a:rPr lang="en-US" altLang="ru-RU" sz="2400" dirty="0" smtClean="0">
                <a:solidFill>
                  <a:schemeClr val="accent2"/>
                </a:solidFill>
              </a:rPr>
              <a:t>larger</a:t>
            </a: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than last year the economy is </a:t>
            </a:r>
            <a:r>
              <a:rPr lang="en-US" altLang="ru-RU" sz="2400" dirty="0" smtClean="0">
                <a:solidFill>
                  <a:schemeClr val="accent2"/>
                </a:solidFill>
              </a:rPr>
              <a:t>expanding</a:t>
            </a: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(getting bigger)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the GDP is </a:t>
            </a:r>
            <a:r>
              <a:rPr lang="en-US" altLang="ru-RU" sz="2400" dirty="0" smtClean="0">
                <a:solidFill>
                  <a:schemeClr val="accent2"/>
                </a:solidFill>
              </a:rPr>
              <a:t>smaller</a:t>
            </a: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the economy is </a:t>
            </a:r>
            <a:r>
              <a:rPr lang="en-US" altLang="ru-RU" sz="2400" dirty="0" smtClean="0">
                <a:solidFill>
                  <a:schemeClr val="accent2"/>
                </a:solidFill>
              </a:rPr>
              <a:t>shrinking</a:t>
            </a: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(getting smaller)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Business Cycle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2109788"/>
            <a:ext cx="6346825" cy="3530600"/>
          </a:xfrm>
        </p:spPr>
        <p:txBody>
          <a:bodyPr/>
          <a:lstStyle/>
          <a:p>
            <a:pPr eaLnBrk="1" hangingPunct="1"/>
            <a:r>
              <a:rPr lang="en-US" altLang="ru-RU" sz="2400" smtClean="0">
                <a:solidFill>
                  <a:srgbClr val="CC0000"/>
                </a:solidFill>
              </a:rPr>
              <a:t>The Business Cycle allows people to understand the direction the economy </a:t>
            </a:r>
            <a:r>
              <a:rPr lang="en-US" altLang="ru-RU" sz="2400" smtClean="0">
                <a:solidFill>
                  <a:schemeClr val="accent2"/>
                </a:solidFill>
              </a:rPr>
              <a:t>(GDP)</a:t>
            </a:r>
            <a:r>
              <a:rPr lang="en-US" altLang="ru-RU" sz="2400" smtClean="0">
                <a:solidFill>
                  <a:srgbClr val="CC0000"/>
                </a:solidFill>
              </a:rPr>
              <a:t> is going </a:t>
            </a:r>
            <a:r>
              <a:rPr lang="en-US" altLang="ru-RU" sz="2400" smtClean="0">
                <a:solidFill>
                  <a:schemeClr val="accent2"/>
                </a:solidFill>
              </a:rPr>
              <a:t>(growing or shrinking)</a:t>
            </a:r>
            <a:r>
              <a:rPr lang="en-US" altLang="ru-RU" sz="2400" smtClean="0">
                <a:solidFill>
                  <a:srgbClr val="CC0000"/>
                </a:solidFill>
              </a:rPr>
              <a:t> and plan accordingly.</a:t>
            </a:r>
          </a:p>
          <a:p>
            <a:pPr eaLnBrk="1" hangingPunct="1"/>
            <a:endParaRPr lang="en-US" altLang="ru-RU" sz="2400" smtClean="0">
              <a:solidFill>
                <a:srgbClr val="CC0000"/>
              </a:solidFill>
            </a:endParaRPr>
          </a:p>
          <a:p>
            <a:pPr eaLnBrk="1" hangingPunct="1"/>
            <a:r>
              <a:rPr lang="en-US" altLang="ru-RU" sz="2400" smtClean="0"/>
              <a:t>The economy follows the Business Cycle regularly.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486400"/>
            <a:ext cx="12192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00600"/>
            <a:ext cx="350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Phases of the Business Cycle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ru-RU" sz="2400" smtClean="0">
                <a:solidFill>
                  <a:srgbClr val="CC0000"/>
                </a:solidFill>
              </a:rPr>
              <a:t>Expansion (Growing)</a:t>
            </a:r>
          </a:p>
          <a:p>
            <a:pPr algn="ctr" eaLnBrk="1" hangingPunct="1">
              <a:buFontTx/>
              <a:buNone/>
            </a:pPr>
            <a:r>
              <a:rPr lang="en-US" altLang="ru-RU" sz="2400" smtClean="0">
                <a:solidFill>
                  <a:srgbClr val="CC0000"/>
                </a:solidFill>
              </a:rPr>
              <a:t>Peak (Top)</a:t>
            </a:r>
          </a:p>
          <a:p>
            <a:pPr algn="ctr" eaLnBrk="1" hangingPunct="1">
              <a:buFontTx/>
              <a:buNone/>
            </a:pPr>
            <a:r>
              <a:rPr lang="en-US" altLang="ru-RU" sz="2400" smtClean="0">
                <a:solidFill>
                  <a:srgbClr val="CC0000"/>
                </a:solidFill>
              </a:rPr>
              <a:t>Contraction (Shrinking)</a:t>
            </a:r>
          </a:p>
          <a:p>
            <a:pPr algn="ctr" eaLnBrk="1" hangingPunct="1">
              <a:buFontTx/>
              <a:buNone/>
            </a:pPr>
            <a:r>
              <a:rPr lang="en-US" altLang="ru-RU" sz="2400" smtClean="0">
                <a:solidFill>
                  <a:srgbClr val="CC0000"/>
                </a:solidFill>
              </a:rPr>
              <a:t>Trough (Bottom)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4419600"/>
            <a:ext cx="5486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Business Cycle</a:t>
            </a:r>
          </a:p>
        </p:txBody>
      </p:sp>
      <p:sp>
        <p:nvSpPr>
          <p:cNvPr id="21507" name="AutoShape 13"/>
          <p:cNvSpPr>
            <a:spLocks noGrp="1" noChangeArrowheads="1"/>
          </p:cNvSpPr>
          <p:nvPr>
            <p:ph idx="1"/>
          </p:nvPr>
        </p:nvSpPr>
        <p:spPr>
          <a:xfrm>
            <a:off x="1600200" y="1524000"/>
            <a:ext cx="1828800" cy="685800"/>
          </a:xfrm>
          <a:prstGeom prst="curvedDown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000" smtClean="0"/>
              <a:t>Peak</a:t>
            </a:r>
          </a:p>
        </p:txBody>
      </p:sp>
      <p:sp>
        <p:nvSpPr>
          <p:cNvPr id="21508" name="Freeform 7"/>
          <p:cNvSpPr>
            <a:spLocks/>
          </p:cNvSpPr>
          <p:nvPr/>
        </p:nvSpPr>
        <p:spPr bwMode="auto">
          <a:xfrm>
            <a:off x="685800" y="2057400"/>
            <a:ext cx="8026400" cy="2971800"/>
          </a:xfrm>
          <a:custGeom>
            <a:avLst/>
            <a:gdLst>
              <a:gd name="T0" fmla="*/ 0 w 5056"/>
              <a:gd name="T1" fmla="*/ 2147483646 h 1872"/>
              <a:gd name="T2" fmla="*/ 2147483646 w 5056"/>
              <a:gd name="T3" fmla="*/ 2147483646 h 1872"/>
              <a:gd name="T4" fmla="*/ 2147483646 w 5056"/>
              <a:gd name="T5" fmla="*/ 2147483646 h 1872"/>
              <a:gd name="T6" fmla="*/ 2147483646 w 5056"/>
              <a:gd name="T7" fmla="*/ 2147483646 h 1872"/>
              <a:gd name="T8" fmla="*/ 2147483646 w 5056"/>
              <a:gd name="T9" fmla="*/ 2147483646 h 1872"/>
              <a:gd name="T10" fmla="*/ 2147483646 w 5056"/>
              <a:gd name="T11" fmla="*/ 2147483646 h 18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56"/>
              <a:gd name="T19" fmla="*/ 0 h 1872"/>
              <a:gd name="T20" fmla="*/ 5056 w 5056"/>
              <a:gd name="T21" fmla="*/ 1872 h 18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56" h="1872">
                <a:moveTo>
                  <a:pt x="0" y="1872"/>
                </a:moveTo>
                <a:cubicBezTo>
                  <a:pt x="372" y="988"/>
                  <a:pt x="744" y="104"/>
                  <a:pt x="1152" y="96"/>
                </a:cubicBezTo>
                <a:cubicBezTo>
                  <a:pt x="1560" y="88"/>
                  <a:pt x="1984" y="1824"/>
                  <a:pt x="2448" y="1824"/>
                </a:cubicBezTo>
                <a:cubicBezTo>
                  <a:pt x="2912" y="1824"/>
                  <a:pt x="3528" y="192"/>
                  <a:pt x="3936" y="96"/>
                </a:cubicBezTo>
                <a:cubicBezTo>
                  <a:pt x="4344" y="0"/>
                  <a:pt x="4736" y="1048"/>
                  <a:pt x="4896" y="1248"/>
                </a:cubicBezTo>
                <a:cubicBezTo>
                  <a:pt x="5056" y="1448"/>
                  <a:pt x="4976" y="1372"/>
                  <a:pt x="4896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AutoShape 12"/>
          <p:cNvSpPr>
            <a:spLocks noChangeArrowheads="1"/>
          </p:cNvSpPr>
          <p:nvPr/>
        </p:nvSpPr>
        <p:spPr bwMode="auto">
          <a:xfrm rot="-3105197">
            <a:off x="265112" y="2317751"/>
            <a:ext cx="1463675" cy="914400"/>
          </a:xfrm>
          <a:prstGeom prst="rightArrow">
            <a:avLst>
              <a:gd name="adj1" fmla="val 50000"/>
              <a:gd name="adj2" fmla="val 400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000"/>
              <a:t>Expansion</a:t>
            </a:r>
          </a:p>
        </p:txBody>
      </p:sp>
      <p:sp>
        <p:nvSpPr>
          <p:cNvPr id="21510" name="AutoShape 14"/>
          <p:cNvSpPr>
            <a:spLocks noChangeArrowheads="1"/>
          </p:cNvSpPr>
          <p:nvPr/>
        </p:nvSpPr>
        <p:spPr bwMode="auto">
          <a:xfrm rot="3434167">
            <a:off x="3196432" y="2616994"/>
            <a:ext cx="1649412" cy="762000"/>
          </a:xfrm>
          <a:prstGeom prst="rightArrow">
            <a:avLst>
              <a:gd name="adj1" fmla="val 50000"/>
              <a:gd name="adj2" fmla="val 541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000"/>
              <a:t>Contraction</a:t>
            </a:r>
          </a:p>
        </p:txBody>
      </p:sp>
      <p:sp>
        <p:nvSpPr>
          <p:cNvPr id="21511" name="AutoShape 15"/>
          <p:cNvSpPr>
            <a:spLocks noChangeArrowheads="1"/>
          </p:cNvSpPr>
          <p:nvPr/>
        </p:nvSpPr>
        <p:spPr bwMode="auto">
          <a:xfrm>
            <a:off x="3581400" y="5029200"/>
            <a:ext cx="2057400" cy="990600"/>
          </a:xfrm>
          <a:prstGeom prst="curvedUpArrow">
            <a:avLst>
              <a:gd name="adj1" fmla="val 41538"/>
              <a:gd name="adj2" fmla="val 8307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000"/>
              <a:t>Trough</a:t>
            </a:r>
          </a:p>
        </p:txBody>
      </p:sp>
      <p:sp>
        <p:nvSpPr>
          <p:cNvPr id="21512" name="AutoShape 16"/>
          <p:cNvSpPr>
            <a:spLocks noChangeArrowheads="1"/>
          </p:cNvSpPr>
          <p:nvPr/>
        </p:nvSpPr>
        <p:spPr bwMode="auto">
          <a:xfrm rot="-3150810">
            <a:off x="4706143" y="2532857"/>
            <a:ext cx="1490663" cy="844550"/>
          </a:xfrm>
          <a:prstGeom prst="rightArrow">
            <a:avLst>
              <a:gd name="adj1" fmla="val 50000"/>
              <a:gd name="adj2" fmla="val 441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000"/>
              <a:t>Expansion</a:t>
            </a:r>
          </a:p>
        </p:txBody>
      </p:sp>
      <p:sp>
        <p:nvSpPr>
          <p:cNvPr id="21513" name="AutoShape 18"/>
          <p:cNvSpPr>
            <a:spLocks noChangeArrowheads="1"/>
          </p:cNvSpPr>
          <p:nvPr/>
        </p:nvSpPr>
        <p:spPr bwMode="auto">
          <a:xfrm>
            <a:off x="6248400" y="1295400"/>
            <a:ext cx="1828800" cy="762000"/>
          </a:xfrm>
          <a:prstGeom prst="curvedDownArrow">
            <a:avLst>
              <a:gd name="adj1" fmla="val 48000"/>
              <a:gd name="adj2" fmla="val 96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solidFill>
                  <a:schemeClr val="tx1"/>
                </a:solidFill>
                <a:latin typeface="Arial" panose="020B0604020202020204" pitchFamily="34" charset="0"/>
              </a:rPr>
              <a:t>Peak</a:t>
            </a:r>
          </a:p>
        </p:txBody>
      </p:sp>
      <p:sp>
        <p:nvSpPr>
          <p:cNvPr id="21514" name="AutoShape 19"/>
          <p:cNvSpPr>
            <a:spLocks noChangeArrowheads="1"/>
          </p:cNvSpPr>
          <p:nvPr/>
        </p:nvSpPr>
        <p:spPr bwMode="auto">
          <a:xfrm rot="2919851">
            <a:off x="7696201" y="2301875"/>
            <a:ext cx="1524000" cy="879475"/>
          </a:xfrm>
          <a:prstGeom prst="rightArrow">
            <a:avLst>
              <a:gd name="adj1" fmla="val 50000"/>
              <a:gd name="adj2" fmla="val 433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ru-RU" sz="2000"/>
              <a:t>Contraction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Expansion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2182813"/>
            <a:ext cx="7670800" cy="4217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During a period of expansion: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Wages increase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Low unemployment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People are optimistic and spending money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High demand for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Businesses 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Easy to get a bank loan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 sz="2400" smtClean="0">
                <a:solidFill>
                  <a:srgbClr val="CC0000"/>
                </a:solidFill>
              </a:rPr>
              <a:t>Businesses make profits and stock prices increase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"/>
            <a:ext cx="2514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ru-RU" smtClean="0"/>
              <a:t>Peak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2489200"/>
            <a:ext cx="5994400" cy="3530600"/>
          </a:xfrm>
        </p:spPr>
        <p:txBody>
          <a:bodyPr/>
          <a:lstStyle/>
          <a:p>
            <a:pPr eaLnBrk="1" hangingPunct="1"/>
            <a:r>
              <a:rPr lang="en-US" altLang="ru-RU" sz="2400" smtClean="0"/>
              <a:t>When the economic cycle peaks:</a:t>
            </a:r>
          </a:p>
          <a:p>
            <a:pPr lvl="1" eaLnBrk="1" hangingPunct="1"/>
            <a:r>
              <a:rPr lang="en-US" altLang="ru-RU" sz="2400" smtClean="0">
                <a:solidFill>
                  <a:srgbClr val="CC0000"/>
                </a:solidFill>
              </a:rPr>
              <a:t>The economy </a:t>
            </a:r>
            <a:r>
              <a:rPr lang="en-US" altLang="ru-RU" sz="2400" u="sng" smtClean="0">
                <a:solidFill>
                  <a:srgbClr val="CC0000"/>
                </a:solidFill>
              </a:rPr>
              <a:t>stops</a:t>
            </a:r>
            <a:r>
              <a:rPr lang="en-US" altLang="ru-RU" sz="2400" smtClean="0">
                <a:solidFill>
                  <a:srgbClr val="CC0000"/>
                </a:solidFill>
              </a:rPr>
              <a:t> growing </a:t>
            </a:r>
            <a:r>
              <a:rPr lang="en-US" altLang="ru-RU" sz="2400" smtClean="0"/>
              <a:t>(reached the top)</a:t>
            </a:r>
          </a:p>
          <a:p>
            <a:pPr lvl="1" eaLnBrk="1" hangingPunct="1"/>
            <a:r>
              <a:rPr lang="en-US" altLang="ru-RU" sz="2400" smtClean="0">
                <a:solidFill>
                  <a:srgbClr val="CC0000"/>
                </a:solidFill>
              </a:rPr>
              <a:t>GDP reaches </a:t>
            </a:r>
            <a:r>
              <a:rPr lang="en-US" altLang="ru-RU" sz="2400" u="sng" smtClean="0">
                <a:solidFill>
                  <a:srgbClr val="CC0000"/>
                </a:solidFill>
              </a:rPr>
              <a:t>maximum</a:t>
            </a:r>
          </a:p>
          <a:p>
            <a:pPr lvl="1" eaLnBrk="1" hangingPunct="1"/>
            <a:r>
              <a:rPr lang="en-US" altLang="ru-RU" sz="2400" smtClean="0">
                <a:solidFill>
                  <a:srgbClr val="CC0000"/>
                </a:solidFill>
              </a:rPr>
              <a:t>Businesses can’t produce any more or hire more people</a:t>
            </a:r>
          </a:p>
          <a:p>
            <a:pPr lvl="1" eaLnBrk="1" hangingPunct="1"/>
            <a:r>
              <a:rPr lang="en-US" altLang="ru-RU" sz="2400" smtClean="0">
                <a:solidFill>
                  <a:srgbClr val="CC0000"/>
                </a:solidFill>
              </a:rPr>
              <a:t>Cycle begins to </a:t>
            </a:r>
            <a:r>
              <a:rPr lang="en-US" altLang="ru-RU" sz="2400" u="sng" smtClean="0">
                <a:solidFill>
                  <a:schemeClr val="accent2"/>
                </a:solidFill>
              </a:rPr>
              <a:t>contract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84663"/>
            <a:ext cx="27432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213</TotalTime>
  <Words>783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Wingdings 3</vt:lpstr>
      <vt:lpstr>Calibri</vt:lpstr>
      <vt:lpstr>Ion Boardroom</vt:lpstr>
      <vt:lpstr>Business Cycle</vt:lpstr>
      <vt:lpstr>Micro vs. Macro</vt:lpstr>
      <vt:lpstr>Gross Domestic Product</vt:lpstr>
      <vt:lpstr>What does the GDP tell us?</vt:lpstr>
      <vt:lpstr>Business Cycle</vt:lpstr>
      <vt:lpstr>Phases of the Business Cycle</vt:lpstr>
      <vt:lpstr>Business Cycle</vt:lpstr>
      <vt:lpstr>Expansion</vt:lpstr>
      <vt:lpstr>Peak</vt:lpstr>
      <vt:lpstr>Contraction</vt:lpstr>
      <vt:lpstr>Trough</vt:lpstr>
      <vt:lpstr>          Recession/Depression</vt:lpstr>
      <vt:lpstr>What keeps the Business Cycle Going?</vt:lpstr>
      <vt:lpstr>What Keeps the Business Cycle Going?</vt:lpstr>
      <vt:lpstr>What keeps the Business Cycle Going?</vt:lpstr>
      <vt:lpstr>Who Cares?????</vt:lpstr>
      <vt:lpstr>“Don’t quit that job!”</vt:lpstr>
      <vt:lpstr>“Should I make a big purchase?”</vt:lpstr>
      <vt:lpstr>Quick Review!</vt:lpstr>
      <vt:lpstr>Review cont.</vt:lpstr>
      <vt:lpstr>More Review</vt:lpstr>
      <vt:lpstr>Even More Review!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access user</dc:creator>
  <cp:lastModifiedBy>Phelan, James</cp:lastModifiedBy>
  <cp:revision>15</cp:revision>
  <cp:lastPrinted>1601-01-01T00:00:00Z</cp:lastPrinted>
  <dcterms:created xsi:type="dcterms:W3CDTF">1601-01-01T00:00:00Z</dcterms:created>
  <dcterms:modified xsi:type="dcterms:W3CDTF">2016-11-17T15:53:05Z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