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2"/>
  </p:notesMasterIdLst>
  <p:sldIdLst>
    <p:sldId id="256" r:id="rId2"/>
    <p:sldId id="296" r:id="rId3"/>
    <p:sldId id="297" r:id="rId4"/>
    <p:sldId id="413" r:id="rId5"/>
    <p:sldId id="412" r:id="rId6"/>
    <p:sldId id="298" r:id="rId7"/>
    <p:sldId id="301" r:id="rId8"/>
    <p:sldId id="299" r:id="rId9"/>
    <p:sldId id="302" r:id="rId10"/>
    <p:sldId id="352" r:id="rId11"/>
    <p:sldId id="354" r:id="rId12"/>
    <p:sldId id="355" r:id="rId13"/>
    <p:sldId id="356" r:id="rId14"/>
    <p:sldId id="408" r:id="rId15"/>
    <p:sldId id="409" r:id="rId16"/>
    <p:sldId id="362" r:id="rId17"/>
    <p:sldId id="357" r:id="rId18"/>
    <p:sldId id="366" r:id="rId19"/>
    <p:sldId id="358" r:id="rId20"/>
    <p:sldId id="359" r:id="rId21"/>
    <p:sldId id="411" r:id="rId22"/>
    <p:sldId id="410" r:id="rId23"/>
    <p:sldId id="328" r:id="rId24"/>
    <p:sldId id="415" r:id="rId25"/>
    <p:sldId id="371" r:id="rId26"/>
    <p:sldId id="372" r:id="rId27"/>
    <p:sldId id="414" r:id="rId28"/>
    <p:sldId id="303" r:id="rId29"/>
    <p:sldId id="373" r:id="rId30"/>
    <p:sldId id="416" r:id="rId31"/>
    <p:sldId id="374" r:id="rId32"/>
    <p:sldId id="406" r:id="rId33"/>
    <p:sldId id="376" r:id="rId34"/>
    <p:sldId id="378" r:id="rId35"/>
    <p:sldId id="449" r:id="rId36"/>
    <p:sldId id="381" r:id="rId37"/>
    <p:sldId id="382" r:id="rId38"/>
    <p:sldId id="385" r:id="rId39"/>
    <p:sldId id="386" r:id="rId40"/>
    <p:sldId id="387" r:id="rId41"/>
    <p:sldId id="388" r:id="rId42"/>
    <p:sldId id="389" r:id="rId43"/>
    <p:sldId id="390" r:id="rId44"/>
    <p:sldId id="391" r:id="rId45"/>
    <p:sldId id="392" r:id="rId46"/>
    <p:sldId id="393" r:id="rId47"/>
    <p:sldId id="368" r:id="rId48"/>
    <p:sldId id="394" r:id="rId49"/>
    <p:sldId id="395" r:id="rId50"/>
    <p:sldId id="396" r:id="rId51"/>
    <p:sldId id="397" r:id="rId52"/>
    <p:sldId id="398" r:id="rId53"/>
    <p:sldId id="399" r:id="rId54"/>
    <p:sldId id="401" r:id="rId55"/>
    <p:sldId id="400" r:id="rId56"/>
    <p:sldId id="402" r:id="rId57"/>
    <p:sldId id="403" r:id="rId58"/>
    <p:sldId id="404" r:id="rId59"/>
    <p:sldId id="405" r:id="rId60"/>
    <p:sldId id="367" r:id="rId61"/>
    <p:sldId id="344" r:id="rId62"/>
    <p:sldId id="364" r:id="rId63"/>
    <p:sldId id="347" r:id="rId64"/>
    <p:sldId id="348" r:id="rId65"/>
    <p:sldId id="369" r:id="rId66"/>
    <p:sldId id="349" r:id="rId67"/>
    <p:sldId id="350" r:id="rId68"/>
    <p:sldId id="351" r:id="rId69"/>
    <p:sldId id="360" r:id="rId70"/>
    <p:sldId id="361" r:id="rId71"/>
    <p:sldId id="346" r:id="rId72"/>
    <p:sldId id="325" r:id="rId73"/>
    <p:sldId id="427" r:id="rId74"/>
    <p:sldId id="428" r:id="rId75"/>
    <p:sldId id="429" r:id="rId76"/>
    <p:sldId id="426" r:id="rId77"/>
    <p:sldId id="444" r:id="rId78"/>
    <p:sldId id="418" r:id="rId79"/>
    <p:sldId id="420" r:id="rId80"/>
    <p:sldId id="419" r:id="rId81"/>
    <p:sldId id="422" r:id="rId82"/>
    <p:sldId id="423" r:id="rId83"/>
    <p:sldId id="424" r:id="rId84"/>
    <p:sldId id="425" r:id="rId85"/>
    <p:sldId id="450" r:id="rId86"/>
    <p:sldId id="304" r:id="rId87"/>
    <p:sldId id="315" r:id="rId88"/>
    <p:sldId id="314" r:id="rId89"/>
    <p:sldId id="345" r:id="rId90"/>
    <p:sldId id="329" r:id="rId91"/>
    <p:sldId id="330" r:id="rId92"/>
    <p:sldId id="363" r:id="rId93"/>
    <p:sldId id="437" r:id="rId94"/>
    <p:sldId id="338" r:id="rId95"/>
    <p:sldId id="324" r:id="rId96"/>
    <p:sldId id="339" r:id="rId97"/>
    <p:sldId id="336" r:id="rId98"/>
    <p:sldId id="337" r:id="rId99"/>
    <p:sldId id="445" r:id="rId100"/>
    <p:sldId id="333" r:id="rId101"/>
    <p:sldId id="305" r:id="rId102"/>
    <p:sldId id="313" r:id="rId103"/>
    <p:sldId id="440" r:id="rId104"/>
    <p:sldId id="441" r:id="rId105"/>
    <p:sldId id="439" r:id="rId106"/>
    <p:sldId id="430" r:id="rId107"/>
    <p:sldId id="442" r:id="rId108"/>
    <p:sldId id="443" r:id="rId109"/>
    <p:sldId id="431" r:id="rId110"/>
    <p:sldId id="432" r:id="rId111"/>
    <p:sldId id="446" r:id="rId112"/>
    <p:sldId id="447" r:id="rId113"/>
    <p:sldId id="448" r:id="rId114"/>
    <p:sldId id="417" r:id="rId115"/>
    <p:sldId id="407" r:id="rId116"/>
    <p:sldId id="332" r:id="rId117"/>
    <p:sldId id="433" r:id="rId118"/>
    <p:sldId id="306" r:id="rId119"/>
    <p:sldId id="370" r:id="rId120"/>
    <p:sldId id="321" r:id="rId121"/>
    <p:sldId id="312" r:id="rId122"/>
    <p:sldId id="310" r:id="rId123"/>
    <p:sldId id="317" r:id="rId124"/>
    <p:sldId id="308" r:id="rId125"/>
    <p:sldId id="316" r:id="rId126"/>
    <p:sldId id="309" r:id="rId127"/>
    <p:sldId id="435" r:id="rId128"/>
    <p:sldId id="436" r:id="rId129"/>
    <p:sldId id="307" r:id="rId130"/>
    <p:sldId id="438" r:id="rId1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55" autoAdjust="0"/>
    <p:restoredTop sz="86387" autoAdjust="0"/>
  </p:normalViewPr>
  <p:slideViewPr>
    <p:cSldViewPr snapToGrid="0" snapToObjects="1">
      <p:cViewPr varScale="1">
        <p:scale>
          <a:sx n="63" d="100"/>
          <a:sy n="63" d="100"/>
        </p:scale>
        <p:origin x="486" y="78"/>
      </p:cViewPr>
      <p:guideLst>
        <p:guide orient="horz" pos="2160"/>
        <p:guide pos="2880"/>
      </p:guideLst>
    </p:cSldViewPr>
  </p:slideViewPr>
  <p:outlineViewPr>
    <p:cViewPr>
      <p:scale>
        <a:sx n="33" d="100"/>
        <a:sy n="33" d="100"/>
      </p:scale>
      <p:origin x="0" y="3144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47B5D-6046-4C70-87DD-5890C83D21EC}" type="datetimeFigureOut">
              <a:rPr lang="en-US" smtClean="0"/>
              <a:t>7/15/2019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70BD6-6C05-4577-9673-48BF9E0C38A6}" type="slidenum">
              <a:rPr lang="en-US" smtClean="0"/>
              <a:t>‹#›</a:t>
            </a:fld>
            <a:endParaRPr lang="en-US"/>
          </a:p>
        </p:txBody>
      </p:sp>
    </p:spTree>
    <p:extLst>
      <p:ext uri="{BB962C8B-B14F-4D97-AF65-F5344CB8AC3E}">
        <p14:creationId xmlns:p14="http://schemas.microsoft.com/office/powerpoint/2010/main" val="630705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DC170BD6-6C05-4577-9673-48BF9E0C38A6}" type="slidenum">
              <a:rPr lang="en-US" smtClean="0"/>
              <a:t>32</a:t>
            </a:fld>
            <a:endParaRPr lang="en-US"/>
          </a:p>
        </p:txBody>
      </p:sp>
    </p:spTree>
    <p:extLst>
      <p:ext uri="{BB962C8B-B14F-4D97-AF65-F5344CB8AC3E}">
        <p14:creationId xmlns:p14="http://schemas.microsoft.com/office/powerpoint/2010/main" val="2886025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6E1B4-C0EF-7C4B-96A9-4DA969145279}" type="slidenum">
              <a:rPr lang="en-US" smtClean="0"/>
              <a:pPr/>
              <a:t>‹#›</a:t>
            </a:fld>
            <a:endParaRPr lang="en-US" dirty="0"/>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26E1B4-C0EF-7C4B-96A9-4DA969145279}" type="slidenum">
              <a:rPr lang="en-US" smtClean="0"/>
              <a:pPr/>
              <a:t>‹#›</a:t>
            </a:fld>
            <a:endParaRPr lang="en-US" dirty="0"/>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6E1B4-C0EF-7C4B-96A9-4DA969145279}" type="slidenum">
              <a:rPr lang="en-US" smtClean="0"/>
              <a:pPr/>
              <a:t>‹#›</a:t>
            </a:fld>
            <a:endParaRPr lang="en-US" dirty="0"/>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6E1B4-C0EF-7C4B-96A9-4DA969145279}" type="slidenum">
              <a:rPr lang="en-US" smtClean="0"/>
              <a:pPr/>
              <a:t>‹#›</a:t>
            </a:fld>
            <a:endParaRPr lang="en-US" dirty="0"/>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6E1B4-C0EF-7C4B-96A9-4DA969145279}" type="slidenum">
              <a:rPr lang="en-US" smtClean="0"/>
              <a:pPr/>
              <a:t>‹#›</a:t>
            </a:fld>
            <a:endParaRPr lang="en-US" dirty="0"/>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dirty="0"/>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6E1B4-C0EF-7C4B-96A9-4DA969145279}" type="slidenum">
              <a:rPr lang="en-US" smtClean="0"/>
              <a:pPr/>
              <a:t>‹#›</a:t>
            </a:fld>
            <a:endParaRPr lang="en-US" dirty="0"/>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26E1B4-C0EF-7C4B-96A9-4DA969145279}" type="slidenum">
              <a:rPr lang="en-US" smtClean="0"/>
              <a:pPr/>
              <a:t>‹#›</a:t>
            </a:fld>
            <a:endParaRPr lang="en-US" dirty="0"/>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26E1B4-C0EF-7C4B-96A9-4DA9691452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26E1B4-C0EF-7C4B-96A9-4DA969145279}" type="slidenum">
              <a:rPr lang="en-US" smtClean="0"/>
              <a:pPr/>
              <a:t>‹#›</a:t>
            </a:fld>
            <a:endParaRPr lang="en-US" dirty="0"/>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26E1B4-C0EF-7C4B-96A9-4DA9691452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11CFA-0B47-AA4B-A52B-0E70FF6D9B82}"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26E1B4-C0EF-7C4B-96A9-4DA9691452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11CFA-0B47-AA4B-A52B-0E70FF6D9B82}" type="datetimeFigureOut">
              <a:rPr lang="en-US" smtClean="0"/>
              <a:pPr/>
              <a:t>7/15/2019</a:t>
            </a:fld>
            <a:endParaRPr lang="en-US"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E26E1B4-C0EF-7C4B-96A9-4DA96914527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503" y="981260"/>
            <a:ext cx="3570117" cy="2332442"/>
          </a:xfrm>
        </p:spPr>
        <p:txBody>
          <a:bodyPr anchor="ctr">
            <a:normAutofit fontScale="90000"/>
          </a:bodyPr>
          <a:lstStyle/>
          <a:p>
            <a:pPr algn="ctr"/>
            <a:r>
              <a:rPr lang="en-US" dirty="0" smtClean="0">
                <a:latin typeface="Berlin Sans FB Demi" pitchFamily="34" charset="0"/>
              </a:rPr>
              <a:t>Concepts in Comparative </a:t>
            </a:r>
            <a:br>
              <a:rPr lang="en-US" dirty="0" smtClean="0">
                <a:latin typeface="Berlin Sans FB Demi" pitchFamily="34" charset="0"/>
              </a:rPr>
            </a:br>
            <a:r>
              <a:rPr lang="en-US" dirty="0" smtClean="0">
                <a:latin typeface="Berlin Sans FB Demi" pitchFamily="34" charset="0"/>
              </a:rPr>
              <a:t>Politics</a:t>
            </a:r>
            <a:endParaRPr lang="en-US" dirty="0">
              <a:latin typeface="Berlin Sans FB Demi" pitchFamily="34" charset="0"/>
            </a:endParaRPr>
          </a:p>
        </p:txBody>
      </p:sp>
      <p:sp>
        <p:nvSpPr>
          <p:cNvPr id="3" name="Subtitle 2"/>
          <p:cNvSpPr>
            <a:spLocks noGrp="1"/>
          </p:cNvSpPr>
          <p:nvPr>
            <p:ph type="subTitle" idx="1"/>
          </p:nvPr>
        </p:nvSpPr>
        <p:spPr>
          <a:xfrm>
            <a:off x="2455164" y="5160192"/>
            <a:ext cx="6003036" cy="809281"/>
          </a:xfrm>
        </p:spPr>
        <p:txBody>
          <a:bodyPr>
            <a:noAutofit/>
          </a:bodyPr>
          <a:lstStyle/>
          <a:p>
            <a:pPr algn="ctr"/>
            <a:r>
              <a:rPr lang="en-US" sz="4800" b="0" smtClean="0">
                <a:latin typeface="Berlin Sans FB Demi" pitchFamily="34" charset="0"/>
              </a:rPr>
              <a:t>Review</a:t>
            </a:r>
            <a:r>
              <a:rPr lang="en-US" sz="4800" b="0" dirty="0" smtClean="0">
                <a:latin typeface="Berlin Sans FB Demi" pitchFamily="34" charset="0"/>
              </a:rPr>
              <a:t>!</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Regime</a:t>
            </a:r>
            <a:endParaRPr lang="en-US" dirty="0"/>
          </a:p>
        </p:txBody>
      </p:sp>
      <p:sp>
        <p:nvSpPr>
          <p:cNvPr id="3" name="Content Placeholder 2"/>
          <p:cNvSpPr>
            <a:spLocks noGrp="1"/>
          </p:cNvSpPr>
          <p:nvPr>
            <p:ph idx="1"/>
          </p:nvPr>
        </p:nvSpPr>
        <p:spPr/>
        <p:txBody>
          <a:bodyPr>
            <a:noAutofit/>
          </a:bodyPr>
          <a:lstStyle/>
          <a:p>
            <a:r>
              <a:rPr lang="en-US" sz="3600" dirty="0" smtClean="0">
                <a:solidFill>
                  <a:srgbClr val="FFC000"/>
                </a:solidFill>
              </a:rPr>
              <a:t>A political system with a specific pattern of relationship between the state, society, markets, and the world at large</a:t>
            </a:r>
          </a:p>
          <a:p>
            <a:r>
              <a:rPr lang="en-US" sz="3600" dirty="0" smtClean="0">
                <a:solidFill>
                  <a:srgbClr val="FFC000"/>
                </a:solidFill>
              </a:rPr>
              <a:t>A pattern of organization for a government (often described in a constitution or supreme law)</a:t>
            </a:r>
            <a:endParaRPr lang="en-US" sz="3600" dirty="0">
              <a:solidFill>
                <a:srgbClr val="FFC000"/>
              </a:solidFill>
            </a:endParaRPr>
          </a:p>
        </p:txBody>
      </p:sp>
    </p:spTree>
    <p:extLst>
      <p:ext uri="{BB962C8B-B14F-4D97-AF65-F5344CB8AC3E}">
        <p14:creationId xmlns:p14="http://schemas.microsoft.com/office/powerpoint/2010/main" val="20388428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Post Materialist Values</a:t>
            </a:r>
            <a:endParaRPr lang="en-US" sz="6000" dirty="0"/>
          </a:p>
        </p:txBody>
      </p:sp>
      <p:sp>
        <p:nvSpPr>
          <p:cNvPr id="3" name="Content Placeholder 2"/>
          <p:cNvSpPr>
            <a:spLocks noGrp="1"/>
          </p:cNvSpPr>
          <p:nvPr>
            <p:ph idx="1"/>
          </p:nvPr>
        </p:nvSpPr>
        <p:spPr/>
        <p:txBody>
          <a:bodyPr>
            <a:normAutofit fontScale="92500" lnSpcReduction="20000"/>
          </a:bodyPr>
          <a:lstStyle/>
          <a:p>
            <a:r>
              <a:rPr lang="en-US" sz="3200" dirty="0" smtClean="0">
                <a:solidFill>
                  <a:srgbClr val="FFB91D"/>
                </a:solidFill>
              </a:rPr>
              <a:t>Beliefs in the importance of policy goals beyond one’s immediate self-interest, as well as one’s prosperity and security		</a:t>
            </a:r>
            <a:endParaRPr lang="en-US" sz="3200" dirty="0">
              <a:solidFill>
                <a:srgbClr val="FFB91D"/>
              </a:solidFill>
            </a:endParaRPr>
          </a:p>
          <a:p>
            <a:r>
              <a:rPr lang="en-US" sz="3200" dirty="0" smtClean="0"/>
              <a:t>Examples:  Environmentalism and cultural diversity</a:t>
            </a:r>
          </a:p>
          <a:p>
            <a:r>
              <a:rPr lang="en-US" sz="2600" dirty="0" smtClean="0"/>
              <a:t>Citizens in industrialized democracies are more likely to have “higher order” concerns, such as improving education and the environment</a:t>
            </a:r>
          </a:p>
          <a:p>
            <a:r>
              <a:rPr lang="en-US" sz="2600" dirty="0" smtClean="0"/>
              <a:t>Another major trend in political culture</a:t>
            </a:r>
          </a:p>
          <a:p>
            <a:endParaRPr lang="en-US" sz="3200" dirty="0"/>
          </a:p>
        </p:txBody>
      </p:sp>
    </p:spTree>
    <p:extLst>
      <p:ext uri="{BB962C8B-B14F-4D97-AF65-F5344CB8AC3E}">
        <p14:creationId xmlns:p14="http://schemas.microsoft.com/office/powerpoint/2010/main" val="382328828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a:normAutofit/>
          </a:bodyPr>
          <a:lstStyle/>
          <a:p>
            <a:pPr algn="ctr"/>
            <a:r>
              <a:rPr lang="en-US" sz="6000" dirty="0" smtClean="0">
                <a:latin typeface="Berlin Sans FB Demi" pitchFamily="34" charset="0"/>
              </a:rPr>
              <a:t>Political &amp; Economic Change</a:t>
            </a:r>
            <a:endParaRPr lang="en-US" sz="6000" dirty="0">
              <a:latin typeface="Berlin Sans FB Demi" pitchFamily="34" charset="0"/>
            </a:endParaRPr>
          </a:p>
        </p:txBody>
      </p:sp>
      <p:sp>
        <p:nvSpPr>
          <p:cNvPr id="3" name="Subtitle 2"/>
          <p:cNvSpPr>
            <a:spLocks noGrp="1"/>
          </p:cNvSpPr>
          <p:nvPr>
            <p:ph type="subTitle" idx="1"/>
          </p:nvPr>
        </p:nvSpPr>
        <p:spPr>
          <a:xfrm>
            <a:off x="5365376" y="5160192"/>
            <a:ext cx="3653117" cy="883024"/>
          </a:xfrm>
        </p:spPr>
        <p:txBody>
          <a:bodyPr>
            <a:noAutofit/>
          </a:bodyPr>
          <a:lstStyle/>
          <a:p>
            <a:pPr algn="ctr"/>
            <a:r>
              <a:rPr lang="en-US" sz="4800" b="0" dirty="0" smtClean="0">
                <a:latin typeface="Berlin Sans FB Demi" pitchFamily="34" charset="0"/>
              </a:rPr>
              <a:t>Key Concepts</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18072430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Reform</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solidFill>
                  <a:srgbClr val="FFC000"/>
                </a:solidFill>
              </a:rPr>
              <a:t>Method of changing some of the methods that political/economic leaders use to reach goals that society generally accepts</a:t>
            </a:r>
          </a:p>
          <a:p>
            <a:r>
              <a:rPr lang="en-US" sz="4400" dirty="0" smtClean="0"/>
              <a:t>Does </a:t>
            </a:r>
            <a:r>
              <a:rPr lang="en-US" sz="4400" u="sng" dirty="0" smtClean="0"/>
              <a:t>not</a:t>
            </a:r>
            <a:r>
              <a:rPr lang="en-US" sz="4400" dirty="0" smtClean="0"/>
              <a:t> advocate overthrowing basic institutions</a:t>
            </a:r>
            <a:endParaRPr lang="en-US" sz="4400" dirty="0"/>
          </a:p>
        </p:txBody>
      </p:sp>
    </p:spTree>
    <p:extLst>
      <p:ext uri="{BB962C8B-B14F-4D97-AF65-F5344CB8AC3E}">
        <p14:creationId xmlns:p14="http://schemas.microsoft.com/office/powerpoint/2010/main" val="413893026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Revolution</a:t>
            </a:r>
            <a:endParaRPr lang="en-US" dirty="0"/>
          </a:p>
        </p:txBody>
      </p:sp>
      <p:sp>
        <p:nvSpPr>
          <p:cNvPr id="3" name="Content Placeholder 2"/>
          <p:cNvSpPr>
            <a:spLocks noGrp="1"/>
          </p:cNvSpPr>
          <p:nvPr>
            <p:ph idx="1"/>
          </p:nvPr>
        </p:nvSpPr>
        <p:spPr/>
        <p:txBody>
          <a:bodyPr>
            <a:normAutofit fontScale="85000" lnSpcReduction="10000"/>
          </a:bodyPr>
          <a:lstStyle/>
          <a:p>
            <a:r>
              <a:rPr lang="en-US" sz="4400" dirty="0">
                <a:solidFill>
                  <a:srgbClr val="FFC000"/>
                </a:solidFill>
              </a:rPr>
              <a:t>A process by which a political regime is overthrown and replaced because of a broad popular support and participation in the </a:t>
            </a:r>
            <a:r>
              <a:rPr lang="en-US" sz="4400" dirty="0" smtClean="0">
                <a:solidFill>
                  <a:srgbClr val="FFC000"/>
                </a:solidFill>
              </a:rPr>
              <a:t>process</a:t>
            </a:r>
          </a:p>
          <a:p>
            <a:r>
              <a:rPr lang="en-US" sz="4400" dirty="0" smtClean="0">
                <a:solidFill>
                  <a:srgbClr val="FFC000"/>
                </a:solidFill>
              </a:rPr>
              <a:t>A </a:t>
            </a:r>
            <a:r>
              <a:rPr lang="en-US" sz="4400" dirty="0">
                <a:solidFill>
                  <a:srgbClr val="FFC000"/>
                </a:solidFill>
              </a:rPr>
              <a:t>forcible overthrow of a government or social order for a new </a:t>
            </a:r>
            <a:r>
              <a:rPr lang="en-US" sz="4400" dirty="0" smtClean="0">
                <a:solidFill>
                  <a:srgbClr val="FFC000"/>
                </a:solidFill>
              </a:rPr>
              <a:t>system</a:t>
            </a:r>
            <a:endParaRPr lang="en-US" sz="4400" dirty="0">
              <a:solidFill>
                <a:srgbClr val="FFC000"/>
              </a:solidFill>
            </a:endParaRPr>
          </a:p>
        </p:txBody>
      </p:sp>
    </p:spTree>
    <p:extLst>
      <p:ext uri="{BB962C8B-B14F-4D97-AF65-F5344CB8AC3E}">
        <p14:creationId xmlns:p14="http://schemas.microsoft.com/office/powerpoint/2010/main" val="327000008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Coup </a:t>
            </a:r>
            <a:r>
              <a:rPr lang="en-US" sz="6000" dirty="0" err="1" smtClean="0"/>
              <a:t>D’etat</a:t>
            </a:r>
            <a:endParaRPr lang="en-US" dirty="0"/>
          </a:p>
        </p:txBody>
      </p:sp>
      <p:sp>
        <p:nvSpPr>
          <p:cNvPr id="3" name="Content Placeholder 2"/>
          <p:cNvSpPr>
            <a:spLocks noGrp="1"/>
          </p:cNvSpPr>
          <p:nvPr>
            <p:ph idx="1"/>
          </p:nvPr>
        </p:nvSpPr>
        <p:spPr/>
        <p:txBody>
          <a:bodyPr>
            <a:normAutofit/>
          </a:bodyPr>
          <a:lstStyle/>
          <a:p>
            <a:r>
              <a:rPr lang="en-US" sz="4400" dirty="0">
                <a:solidFill>
                  <a:srgbClr val="FFC000"/>
                </a:solidFill>
              </a:rPr>
              <a:t>A forceful replacement of a regime or a government by a small elite group or groups</a:t>
            </a:r>
          </a:p>
          <a:p>
            <a:r>
              <a:rPr lang="en-US" sz="4400" dirty="0" smtClean="0"/>
              <a:t>Use of force, often by military</a:t>
            </a:r>
            <a:endParaRPr lang="en-US" sz="4400" dirty="0"/>
          </a:p>
        </p:txBody>
      </p:sp>
    </p:spTree>
    <p:extLst>
      <p:ext uri="{BB962C8B-B14F-4D97-AF65-F5344CB8AC3E}">
        <p14:creationId xmlns:p14="http://schemas.microsoft.com/office/powerpoint/2010/main" val="24381135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Democratization</a:t>
            </a:r>
            <a:endParaRPr lang="en-US" dirty="0"/>
          </a:p>
        </p:txBody>
      </p:sp>
      <p:sp>
        <p:nvSpPr>
          <p:cNvPr id="3" name="Content Placeholder 2"/>
          <p:cNvSpPr>
            <a:spLocks noGrp="1"/>
          </p:cNvSpPr>
          <p:nvPr>
            <p:ph idx="1"/>
          </p:nvPr>
        </p:nvSpPr>
        <p:spPr/>
        <p:txBody>
          <a:bodyPr>
            <a:normAutofit/>
          </a:bodyPr>
          <a:lstStyle/>
          <a:p>
            <a:r>
              <a:rPr lang="en-US" sz="4400" dirty="0" smtClean="0">
                <a:solidFill>
                  <a:srgbClr val="FFC000"/>
                </a:solidFill>
              </a:rPr>
              <a:t>The spread of representative governments to more countries and the process of making governments more representative</a:t>
            </a:r>
            <a:endParaRPr lang="en-US" sz="4400" dirty="0">
              <a:solidFill>
                <a:srgbClr val="FFC000"/>
              </a:solidFill>
            </a:endParaRPr>
          </a:p>
        </p:txBody>
      </p:sp>
    </p:spTree>
    <p:extLst>
      <p:ext uri="{BB962C8B-B14F-4D97-AF65-F5344CB8AC3E}">
        <p14:creationId xmlns:p14="http://schemas.microsoft.com/office/powerpoint/2010/main" val="415727585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Political Liberalization</a:t>
            </a:r>
            <a:endParaRPr lang="en-US" dirty="0"/>
          </a:p>
        </p:txBody>
      </p:sp>
      <p:sp>
        <p:nvSpPr>
          <p:cNvPr id="3" name="Content Placeholder 2"/>
          <p:cNvSpPr>
            <a:spLocks noGrp="1"/>
          </p:cNvSpPr>
          <p:nvPr>
            <p:ph idx="1"/>
          </p:nvPr>
        </p:nvSpPr>
        <p:spPr/>
        <p:txBody>
          <a:bodyPr>
            <a:normAutofit/>
          </a:bodyPr>
          <a:lstStyle/>
          <a:p>
            <a:pPr lvl="1"/>
            <a:r>
              <a:rPr lang="en-US" sz="4000" dirty="0">
                <a:solidFill>
                  <a:srgbClr val="FFC000"/>
                </a:solidFill>
              </a:rPr>
              <a:t>Process by which a state goes from procedural democracy to substantive democracy</a:t>
            </a:r>
          </a:p>
        </p:txBody>
      </p:sp>
    </p:spTree>
    <p:extLst>
      <p:ext uri="{BB962C8B-B14F-4D97-AF65-F5344CB8AC3E}">
        <p14:creationId xmlns:p14="http://schemas.microsoft.com/office/powerpoint/2010/main" val="93870176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Market Economy</a:t>
            </a:r>
            <a:endParaRPr lang="en-US" dirty="0"/>
          </a:p>
        </p:txBody>
      </p:sp>
      <p:sp>
        <p:nvSpPr>
          <p:cNvPr id="3" name="Content Placeholder 2"/>
          <p:cNvSpPr>
            <a:spLocks noGrp="1"/>
          </p:cNvSpPr>
          <p:nvPr>
            <p:ph idx="1"/>
          </p:nvPr>
        </p:nvSpPr>
        <p:spPr/>
        <p:txBody>
          <a:bodyPr>
            <a:normAutofit/>
          </a:bodyPr>
          <a:lstStyle/>
          <a:p>
            <a:pPr lvl="1"/>
            <a:r>
              <a:rPr lang="en-US" sz="4000" dirty="0" smtClean="0">
                <a:solidFill>
                  <a:srgbClr val="FFC000"/>
                </a:solidFill>
              </a:rPr>
              <a:t>Economy in which laws of supply and demand determine allocation of resources</a:t>
            </a:r>
          </a:p>
          <a:p>
            <a:pPr lvl="1"/>
            <a:r>
              <a:rPr lang="en-US" sz="4000" dirty="0" smtClean="0"/>
              <a:t>Private ownership of resources/property</a:t>
            </a:r>
            <a:endParaRPr lang="en-US" sz="4000" dirty="0"/>
          </a:p>
        </p:txBody>
      </p:sp>
    </p:spTree>
    <p:extLst>
      <p:ext uri="{BB962C8B-B14F-4D97-AF65-F5344CB8AC3E}">
        <p14:creationId xmlns:p14="http://schemas.microsoft.com/office/powerpoint/2010/main" val="377347467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Command Economy</a:t>
            </a:r>
            <a:endParaRPr lang="en-US" dirty="0"/>
          </a:p>
        </p:txBody>
      </p:sp>
      <p:sp>
        <p:nvSpPr>
          <p:cNvPr id="3" name="Content Placeholder 2"/>
          <p:cNvSpPr>
            <a:spLocks noGrp="1"/>
          </p:cNvSpPr>
          <p:nvPr>
            <p:ph idx="1"/>
          </p:nvPr>
        </p:nvSpPr>
        <p:spPr/>
        <p:txBody>
          <a:bodyPr>
            <a:normAutofit/>
          </a:bodyPr>
          <a:lstStyle/>
          <a:p>
            <a:pPr lvl="1"/>
            <a:r>
              <a:rPr lang="en-US" sz="4000" dirty="0" smtClean="0">
                <a:solidFill>
                  <a:srgbClr val="FFC000"/>
                </a:solidFill>
              </a:rPr>
              <a:t>Economy in which the state owns most economic resources and makes all major economic decisions</a:t>
            </a:r>
            <a:endParaRPr lang="en-US" sz="4000" dirty="0">
              <a:solidFill>
                <a:srgbClr val="FFC000"/>
              </a:solidFill>
            </a:endParaRPr>
          </a:p>
        </p:txBody>
      </p:sp>
    </p:spTree>
    <p:extLst>
      <p:ext uri="{BB962C8B-B14F-4D97-AF65-F5344CB8AC3E}">
        <p14:creationId xmlns:p14="http://schemas.microsoft.com/office/powerpoint/2010/main" val="85972280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Economic Liberalization</a:t>
            </a:r>
            <a:endParaRPr lang="en-US" dirty="0"/>
          </a:p>
        </p:txBody>
      </p:sp>
      <p:sp>
        <p:nvSpPr>
          <p:cNvPr id="3" name="Content Placeholder 2"/>
          <p:cNvSpPr>
            <a:spLocks noGrp="1"/>
          </p:cNvSpPr>
          <p:nvPr>
            <p:ph idx="1"/>
          </p:nvPr>
        </p:nvSpPr>
        <p:spPr/>
        <p:txBody>
          <a:bodyPr>
            <a:normAutofit/>
          </a:bodyPr>
          <a:lstStyle/>
          <a:p>
            <a:pPr lvl="1"/>
            <a:r>
              <a:rPr lang="en-US" sz="4000" dirty="0">
                <a:solidFill>
                  <a:srgbClr val="FFC000"/>
                </a:solidFill>
              </a:rPr>
              <a:t>Process of limiting the power of the state over private property and market forces</a:t>
            </a:r>
          </a:p>
        </p:txBody>
      </p:sp>
    </p:spTree>
    <p:extLst>
      <p:ext uri="{BB962C8B-B14F-4D97-AF65-F5344CB8AC3E}">
        <p14:creationId xmlns:p14="http://schemas.microsoft.com/office/powerpoint/2010/main" val="265470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dirty="0" smtClean="0">
                <a:latin typeface="Berlin Sans FB Demi" pitchFamily="34" charset="0"/>
              </a:rPr>
              <a:t>Types of Regimes</a:t>
            </a:r>
            <a:endParaRPr lang="en-US" sz="6000" dirty="0">
              <a:latin typeface="Berlin Sans FB Demi" pitchFamily="34" charset="0"/>
            </a:endParaRPr>
          </a:p>
        </p:txBody>
      </p:sp>
    </p:spTree>
    <p:extLst>
      <p:ext uri="{BB962C8B-B14F-4D97-AF65-F5344CB8AC3E}">
        <p14:creationId xmlns:p14="http://schemas.microsoft.com/office/powerpoint/2010/main" val="268204837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Privatization</a:t>
            </a:r>
            <a:endParaRPr lang="en-US" dirty="0"/>
          </a:p>
        </p:txBody>
      </p:sp>
      <p:sp>
        <p:nvSpPr>
          <p:cNvPr id="3" name="Content Placeholder 2"/>
          <p:cNvSpPr>
            <a:spLocks noGrp="1"/>
          </p:cNvSpPr>
          <p:nvPr>
            <p:ph idx="1"/>
          </p:nvPr>
        </p:nvSpPr>
        <p:spPr/>
        <p:txBody>
          <a:bodyPr>
            <a:normAutofit/>
          </a:bodyPr>
          <a:lstStyle/>
          <a:p>
            <a:pPr lvl="1"/>
            <a:r>
              <a:rPr lang="en-US" sz="4000" dirty="0">
                <a:solidFill>
                  <a:srgbClr val="FFC000"/>
                </a:solidFill>
              </a:rPr>
              <a:t>Transfer of state-owned property to private ownership</a:t>
            </a:r>
          </a:p>
        </p:txBody>
      </p:sp>
    </p:spTree>
    <p:extLst>
      <p:ext uri="{BB962C8B-B14F-4D97-AF65-F5344CB8AC3E}">
        <p14:creationId xmlns:p14="http://schemas.microsoft.com/office/powerpoint/2010/main" val="196833176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Neoliberalis</a:t>
            </a:r>
            <a:r>
              <a:rPr lang="en-US" sz="6000" dirty="0"/>
              <a:t>m</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z="4000" dirty="0" smtClean="0">
                <a:solidFill>
                  <a:srgbClr val="FFC000"/>
                </a:solidFill>
              </a:rPr>
              <a:t>Term used to describe government policies aiming to promote free competition among business firms within the market</a:t>
            </a:r>
          </a:p>
          <a:p>
            <a:pPr lvl="1"/>
            <a:r>
              <a:rPr lang="en-US" sz="4000" dirty="0" smtClean="0"/>
              <a:t>Includes privatization, reducing trade barriers, balancing government budgets, and reducing social spending</a:t>
            </a:r>
            <a:endParaRPr lang="en-US" sz="4000" dirty="0"/>
          </a:p>
        </p:txBody>
      </p:sp>
    </p:spTree>
    <p:extLst>
      <p:ext uri="{BB962C8B-B14F-4D97-AF65-F5344CB8AC3E}">
        <p14:creationId xmlns:p14="http://schemas.microsoft.com/office/powerpoint/2010/main" val="299738777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Import Substitution Industrialization</a:t>
            </a:r>
            <a:endParaRPr lang="en-US" dirty="0"/>
          </a:p>
        </p:txBody>
      </p:sp>
      <p:sp>
        <p:nvSpPr>
          <p:cNvPr id="3" name="Content Placeholder 2"/>
          <p:cNvSpPr>
            <a:spLocks noGrp="1"/>
          </p:cNvSpPr>
          <p:nvPr>
            <p:ph idx="1"/>
          </p:nvPr>
        </p:nvSpPr>
        <p:spPr/>
        <p:txBody>
          <a:bodyPr>
            <a:normAutofit/>
          </a:bodyPr>
          <a:lstStyle/>
          <a:p>
            <a:pPr lvl="1"/>
            <a:r>
              <a:rPr lang="en-US" sz="4000" dirty="0">
                <a:solidFill>
                  <a:srgbClr val="FFC000"/>
                </a:solidFill>
              </a:rPr>
              <a:t>Employs high tariffs to protect locally produced goods from foreign competition, </a:t>
            </a:r>
            <a:r>
              <a:rPr lang="en-US" sz="4000" dirty="0" err="1">
                <a:solidFill>
                  <a:srgbClr val="FFC000"/>
                </a:solidFill>
              </a:rPr>
              <a:t>govt</a:t>
            </a:r>
            <a:r>
              <a:rPr lang="en-US" sz="4000" dirty="0">
                <a:solidFill>
                  <a:srgbClr val="FFC000"/>
                </a:solidFill>
              </a:rPr>
              <a:t> ownership of key industries, </a:t>
            </a:r>
            <a:r>
              <a:rPr lang="en-US" sz="4000" dirty="0" err="1">
                <a:solidFill>
                  <a:srgbClr val="FFC000"/>
                </a:solidFill>
              </a:rPr>
              <a:t>govt</a:t>
            </a:r>
            <a:r>
              <a:rPr lang="en-US" sz="4000" dirty="0">
                <a:solidFill>
                  <a:srgbClr val="FFC000"/>
                </a:solidFill>
              </a:rPr>
              <a:t> subsidies to domestic </a:t>
            </a:r>
            <a:r>
              <a:rPr lang="en-US" sz="4000" dirty="0" smtClean="0">
                <a:solidFill>
                  <a:srgbClr val="FFC000"/>
                </a:solidFill>
              </a:rPr>
              <a:t>industries</a:t>
            </a:r>
            <a:endParaRPr lang="en-US" sz="4000" dirty="0">
              <a:solidFill>
                <a:srgbClr val="FFC000"/>
              </a:solidFill>
            </a:endParaRPr>
          </a:p>
        </p:txBody>
      </p:sp>
    </p:spTree>
    <p:extLst>
      <p:ext uri="{BB962C8B-B14F-4D97-AF65-F5344CB8AC3E}">
        <p14:creationId xmlns:p14="http://schemas.microsoft.com/office/powerpoint/2010/main" val="131470771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Structural Adjustment Programs</a:t>
            </a:r>
            <a:endParaRPr lang="en-US" dirty="0"/>
          </a:p>
        </p:txBody>
      </p:sp>
      <p:sp>
        <p:nvSpPr>
          <p:cNvPr id="3" name="Content Placeholder 2"/>
          <p:cNvSpPr>
            <a:spLocks noGrp="1"/>
          </p:cNvSpPr>
          <p:nvPr>
            <p:ph idx="1"/>
          </p:nvPr>
        </p:nvSpPr>
        <p:spPr/>
        <p:txBody>
          <a:bodyPr>
            <a:normAutofit/>
          </a:bodyPr>
          <a:lstStyle/>
          <a:p>
            <a:pPr lvl="1"/>
            <a:r>
              <a:rPr lang="en-US" sz="4000" dirty="0">
                <a:solidFill>
                  <a:srgbClr val="FFC000"/>
                </a:solidFill>
              </a:rPr>
              <a:t>World Bank programs which offer financial and management aid to poor countries while demanding privatization, trade liberalization, and governmental fiscal restraint</a:t>
            </a:r>
          </a:p>
        </p:txBody>
      </p:sp>
    </p:spTree>
    <p:extLst>
      <p:ext uri="{BB962C8B-B14F-4D97-AF65-F5344CB8AC3E}">
        <p14:creationId xmlns:p14="http://schemas.microsoft.com/office/powerpoint/2010/main" val="232160732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Globalization</a:t>
            </a:r>
            <a:endParaRPr lang="en-US" dirty="0"/>
          </a:p>
        </p:txBody>
      </p:sp>
      <p:sp>
        <p:nvSpPr>
          <p:cNvPr id="3" name="Content Placeholder 2"/>
          <p:cNvSpPr>
            <a:spLocks noGrp="1"/>
          </p:cNvSpPr>
          <p:nvPr>
            <p:ph idx="1"/>
          </p:nvPr>
        </p:nvSpPr>
        <p:spPr/>
        <p:txBody>
          <a:bodyPr>
            <a:normAutofit fontScale="92500"/>
          </a:bodyPr>
          <a:lstStyle/>
          <a:p>
            <a:r>
              <a:rPr lang="en-US" sz="4400" dirty="0">
                <a:solidFill>
                  <a:srgbClr val="FFC000"/>
                </a:solidFill>
              </a:rPr>
              <a:t>The increasing interconnectedness and interdependence of people, cultures, economies, and nation-states facilitated by technology, trade, and cultural diffusion</a:t>
            </a:r>
          </a:p>
        </p:txBody>
      </p:sp>
    </p:spTree>
    <p:extLst>
      <p:ext uri="{BB962C8B-B14F-4D97-AF65-F5344CB8AC3E}">
        <p14:creationId xmlns:p14="http://schemas.microsoft.com/office/powerpoint/2010/main" val="47202742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Fragmentation</a:t>
            </a:r>
            <a:endParaRPr lang="en-US" sz="6600" dirty="0"/>
          </a:p>
        </p:txBody>
      </p:sp>
      <p:sp>
        <p:nvSpPr>
          <p:cNvPr id="3" name="Content Placeholder 2"/>
          <p:cNvSpPr>
            <a:spLocks noGrp="1"/>
          </p:cNvSpPr>
          <p:nvPr>
            <p:ph idx="1"/>
          </p:nvPr>
        </p:nvSpPr>
        <p:spPr/>
        <p:txBody>
          <a:bodyPr>
            <a:normAutofit/>
          </a:bodyPr>
          <a:lstStyle/>
          <a:p>
            <a:r>
              <a:rPr lang="en-US" sz="4400" dirty="0" smtClean="0">
                <a:solidFill>
                  <a:schemeClr val="accent1"/>
                </a:solidFill>
              </a:rPr>
              <a:t>The process or state of breaking or being broken into small or separate parts</a:t>
            </a:r>
            <a:endParaRPr lang="en-US" sz="4400" dirty="0">
              <a:solidFill>
                <a:schemeClr val="accent1"/>
              </a:solidFill>
            </a:endParaRPr>
          </a:p>
        </p:txBody>
      </p:sp>
    </p:spTree>
    <p:extLst>
      <p:ext uri="{BB962C8B-B14F-4D97-AF65-F5344CB8AC3E}">
        <p14:creationId xmlns:p14="http://schemas.microsoft.com/office/powerpoint/2010/main" val="188874956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Modernization</a:t>
            </a:r>
            <a:endParaRPr lang="en-US" sz="7200" dirty="0"/>
          </a:p>
        </p:txBody>
      </p:sp>
      <p:sp>
        <p:nvSpPr>
          <p:cNvPr id="3" name="Content Placeholder 2"/>
          <p:cNvSpPr>
            <a:spLocks noGrp="1"/>
          </p:cNvSpPr>
          <p:nvPr>
            <p:ph idx="1"/>
          </p:nvPr>
        </p:nvSpPr>
        <p:spPr>
          <a:xfrm>
            <a:off x="457200" y="2057401"/>
            <a:ext cx="8229600" cy="4543452"/>
          </a:xfrm>
        </p:spPr>
        <p:txBody>
          <a:bodyPr>
            <a:normAutofit/>
          </a:bodyPr>
          <a:lstStyle/>
          <a:p>
            <a:r>
              <a:rPr lang="en-US" sz="3200" dirty="0" smtClean="0"/>
              <a:t>The major cultural trend that has transformed the world is modernization </a:t>
            </a:r>
          </a:p>
          <a:p>
            <a:r>
              <a:rPr lang="en-US" sz="3200" dirty="0" smtClean="0">
                <a:solidFill>
                  <a:srgbClr val="FFC000"/>
                </a:solidFill>
              </a:rPr>
              <a:t>World wide more people are moving to cities and are exposed to modern political cultures, which have an impact on citizens’ attitudes</a:t>
            </a:r>
          </a:p>
        </p:txBody>
      </p:sp>
    </p:spTree>
    <p:extLst>
      <p:ext uri="{BB962C8B-B14F-4D97-AF65-F5344CB8AC3E}">
        <p14:creationId xmlns:p14="http://schemas.microsoft.com/office/powerpoint/2010/main" val="240261411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Modernization Theory</a:t>
            </a:r>
            <a:endParaRPr lang="en-US" sz="6000" dirty="0"/>
          </a:p>
        </p:txBody>
      </p:sp>
      <p:sp>
        <p:nvSpPr>
          <p:cNvPr id="3" name="Content Placeholder 2"/>
          <p:cNvSpPr>
            <a:spLocks noGrp="1"/>
          </p:cNvSpPr>
          <p:nvPr>
            <p:ph idx="1"/>
          </p:nvPr>
        </p:nvSpPr>
        <p:spPr>
          <a:xfrm>
            <a:off x="457200" y="2057401"/>
            <a:ext cx="8229600" cy="4543452"/>
          </a:xfrm>
        </p:spPr>
        <p:txBody>
          <a:bodyPr>
            <a:normAutofit/>
          </a:bodyPr>
          <a:lstStyle/>
          <a:p>
            <a:r>
              <a:rPr lang="en-US" sz="3200" dirty="0" smtClean="0">
                <a:solidFill>
                  <a:srgbClr val="FFC000"/>
                </a:solidFill>
              </a:rPr>
              <a:t>The view that a country’s move from underdevelopment to modernization can be understood from and modeled after development in the West</a:t>
            </a:r>
          </a:p>
        </p:txBody>
      </p:sp>
    </p:spTree>
    <p:extLst>
      <p:ext uri="{BB962C8B-B14F-4D97-AF65-F5344CB8AC3E}">
        <p14:creationId xmlns:p14="http://schemas.microsoft.com/office/powerpoint/2010/main" val="48926893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a:normAutofit/>
          </a:bodyPr>
          <a:lstStyle/>
          <a:p>
            <a:pPr algn="ctr"/>
            <a:r>
              <a:rPr lang="en-US" sz="6000" dirty="0" smtClean="0">
                <a:latin typeface="Berlin Sans FB Demi" pitchFamily="34" charset="0"/>
              </a:rPr>
              <a:t>Public Policy</a:t>
            </a:r>
            <a:endParaRPr lang="en-US" sz="6000" dirty="0">
              <a:latin typeface="Berlin Sans FB Demi" pitchFamily="34" charset="0"/>
            </a:endParaRPr>
          </a:p>
        </p:txBody>
      </p:sp>
      <p:sp>
        <p:nvSpPr>
          <p:cNvPr id="3" name="Subtitle 2"/>
          <p:cNvSpPr>
            <a:spLocks noGrp="1"/>
          </p:cNvSpPr>
          <p:nvPr>
            <p:ph type="subTitle" idx="1"/>
          </p:nvPr>
        </p:nvSpPr>
        <p:spPr>
          <a:xfrm>
            <a:off x="5365376" y="5160192"/>
            <a:ext cx="3653117" cy="883024"/>
          </a:xfrm>
        </p:spPr>
        <p:txBody>
          <a:bodyPr>
            <a:noAutofit/>
          </a:bodyPr>
          <a:lstStyle/>
          <a:p>
            <a:pPr algn="ctr"/>
            <a:r>
              <a:rPr lang="en-US" sz="4800" b="0" dirty="0" smtClean="0">
                <a:latin typeface="Berlin Sans FB Demi" pitchFamily="34" charset="0"/>
              </a:rPr>
              <a:t>Key Concepts</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02160893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8000" dirty="0" smtClean="0"/>
              <a:t>Policymaking</a:t>
            </a:r>
          </a:p>
        </p:txBody>
      </p:sp>
      <p:sp>
        <p:nvSpPr>
          <p:cNvPr id="3" name="Content Placeholder 2"/>
          <p:cNvSpPr>
            <a:spLocks noGrp="1"/>
          </p:cNvSpPr>
          <p:nvPr>
            <p:ph idx="1"/>
          </p:nvPr>
        </p:nvSpPr>
        <p:spPr/>
        <p:txBody>
          <a:bodyPr>
            <a:noAutofit/>
          </a:bodyPr>
          <a:lstStyle/>
          <a:p>
            <a:pPr>
              <a:spcAft>
                <a:spcPts val="600"/>
              </a:spcAft>
            </a:pPr>
            <a:r>
              <a:rPr lang="en-US" sz="3200" dirty="0" smtClean="0">
                <a:solidFill>
                  <a:srgbClr val="FFB91D"/>
                </a:solidFill>
              </a:rPr>
              <a:t>Policymaking is the conversion of social interest and demands into authoritative public decisions</a:t>
            </a:r>
          </a:p>
          <a:p>
            <a:pPr>
              <a:spcAft>
                <a:spcPts val="600"/>
              </a:spcAft>
            </a:pPr>
            <a:r>
              <a:rPr lang="en-US" sz="3200" dirty="0" smtClean="0"/>
              <a:t>Rules usually set by constitution</a:t>
            </a:r>
            <a:endParaRPr lang="en-US" sz="3200" dirty="0"/>
          </a:p>
        </p:txBody>
      </p:sp>
    </p:spTree>
    <p:extLst>
      <p:ext uri="{BB962C8B-B14F-4D97-AF65-F5344CB8AC3E}">
        <p14:creationId xmlns:p14="http://schemas.microsoft.com/office/powerpoint/2010/main" val="1600937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Democracy</a:t>
            </a:r>
            <a:endParaRPr lang="en-US" sz="8000" dirty="0"/>
          </a:p>
        </p:txBody>
      </p:sp>
      <p:sp>
        <p:nvSpPr>
          <p:cNvPr id="3" name="Content Placeholder 2"/>
          <p:cNvSpPr>
            <a:spLocks noGrp="1"/>
          </p:cNvSpPr>
          <p:nvPr>
            <p:ph idx="1"/>
          </p:nvPr>
        </p:nvSpPr>
        <p:spPr/>
        <p:txBody>
          <a:bodyPr>
            <a:normAutofit fontScale="77500" lnSpcReduction="20000"/>
          </a:bodyPr>
          <a:lstStyle/>
          <a:p>
            <a:r>
              <a:rPr lang="en-US" sz="4000" dirty="0" smtClean="0">
                <a:solidFill>
                  <a:srgbClr val="FFC000"/>
                </a:solidFill>
              </a:rPr>
              <a:t>A system of government by the whole population or all the eligible members of a state, typically through elected representatives</a:t>
            </a:r>
          </a:p>
          <a:p>
            <a:r>
              <a:rPr lang="en-US" sz="4000" dirty="0">
                <a:solidFill>
                  <a:srgbClr val="FFC000"/>
                </a:solidFill>
              </a:rPr>
              <a:t>Refers to a political system in which citizens enjoy basic rights and in which leaders are elected in free and fair elections and accountable under the rule of law</a:t>
            </a:r>
          </a:p>
          <a:p>
            <a:endParaRPr lang="en-US" sz="4000" dirty="0">
              <a:solidFill>
                <a:srgbClr val="FFC000"/>
              </a:solidFill>
            </a:endParaRPr>
          </a:p>
        </p:txBody>
      </p:sp>
    </p:spTree>
    <p:extLst>
      <p:ext uri="{BB962C8B-B14F-4D97-AF65-F5344CB8AC3E}">
        <p14:creationId xmlns:p14="http://schemas.microsoft.com/office/powerpoint/2010/main" val="9487260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026" y="274638"/>
            <a:ext cx="8435774" cy="1143000"/>
          </a:xfrm>
        </p:spPr>
        <p:txBody>
          <a:bodyPr>
            <a:normAutofit fontScale="90000"/>
          </a:bodyPr>
          <a:lstStyle/>
          <a:p>
            <a:r>
              <a:rPr lang="en-US" sz="7200" dirty="0" smtClean="0"/>
              <a:t>Policy Implementation</a:t>
            </a:r>
            <a:endParaRPr lang="en-US" sz="6000" dirty="0"/>
          </a:p>
        </p:txBody>
      </p:sp>
      <p:sp>
        <p:nvSpPr>
          <p:cNvPr id="3" name="Content Placeholder 2"/>
          <p:cNvSpPr>
            <a:spLocks noGrp="1"/>
          </p:cNvSpPr>
          <p:nvPr>
            <p:ph idx="1"/>
          </p:nvPr>
        </p:nvSpPr>
        <p:spPr>
          <a:xfrm>
            <a:off x="457200" y="2057401"/>
            <a:ext cx="8229600" cy="4543452"/>
          </a:xfrm>
        </p:spPr>
        <p:txBody>
          <a:bodyPr>
            <a:normAutofit/>
          </a:bodyPr>
          <a:lstStyle/>
          <a:p>
            <a:r>
              <a:rPr lang="en-US" sz="3200" dirty="0" smtClean="0">
                <a:solidFill>
                  <a:srgbClr val="FFC000"/>
                </a:solidFill>
              </a:rPr>
              <a:t>The carrying out and enforcement of public policies</a:t>
            </a:r>
          </a:p>
        </p:txBody>
      </p:sp>
    </p:spTree>
    <p:extLst>
      <p:ext uri="{BB962C8B-B14F-4D97-AF65-F5344CB8AC3E}">
        <p14:creationId xmlns:p14="http://schemas.microsoft.com/office/powerpoint/2010/main" val="330810995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Rentier State</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solidFill>
                  <a:srgbClr val="FFC000"/>
                </a:solidFill>
              </a:rPr>
              <a:t>A country that obtains much of its revenue from the export of oil or other natural resources</a:t>
            </a:r>
          </a:p>
          <a:p>
            <a:r>
              <a:rPr lang="en-US" sz="4400" dirty="0" smtClean="0"/>
              <a:t>Impact:  Government </a:t>
            </a:r>
            <a:r>
              <a:rPr lang="en-US" sz="4400" dirty="0"/>
              <a:t>doesn’t have to be accountable to citizens for income</a:t>
            </a:r>
            <a:endParaRPr lang="en-US" sz="4400" dirty="0">
              <a:solidFill>
                <a:srgbClr val="FFC000"/>
              </a:solidFill>
            </a:endParaRPr>
          </a:p>
        </p:txBody>
      </p:sp>
    </p:spTree>
    <p:extLst>
      <p:ext uri="{BB962C8B-B14F-4D97-AF65-F5344CB8AC3E}">
        <p14:creationId xmlns:p14="http://schemas.microsoft.com/office/powerpoint/2010/main" val="30804232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Rent-seeking</a:t>
            </a:r>
            <a:endParaRPr lang="en-US" sz="6600" dirty="0"/>
          </a:p>
        </p:txBody>
      </p:sp>
      <p:sp>
        <p:nvSpPr>
          <p:cNvPr id="3" name="Content Placeholder 2"/>
          <p:cNvSpPr>
            <a:spLocks noGrp="1"/>
          </p:cNvSpPr>
          <p:nvPr>
            <p:ph idx="1"/>
          </p:nvPr>
        </p:nvSpPr>
        <p:spPr/>
        <p:txBody>
          <a:bodyPr>
            <a:normAutofit/>
          </a:bodyPr>
          <a:lstStyle/>
          <a:p>
            <a:r>
              <a:rPr lang="en-US" sz="4000" dirty="0" smtClean="0">
                <a:solidFill>
                  <a:srgbClr val="FFC000"/>
                </a:solidFill>
              </a:rPr>
              <a:t>The practice of political leaders who, for the purposes of remaining in a position of power, “rent” public access (resources or tax support services) to patrons who profit from those public assets</a:t>
            </a:r>
            <a:endParaRPr lang="en-US" sz="4000" dirty="0">
              <a:solidFill>
                <a:srgbClr val="FFC000"/>
              </a:solidFill>
            </a:endParaRPr>
          </a:p>
        </p:txBody>
      </p:sp>
    </p:spTree>
    <p:extLst>
      <p:ext uri="{BB962C8B-B14F-4D97-AF65-F5344CB8AC3E}">
        <p14:creationId xmlns:p14="http://schemas.microsoft.com/office/powerpoint/2010/main" val="145148502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Berlin Sans FB Demi" pitchFamily="34" charset="0"/>
              </a:rPr>
              <a:t>Economic Indicators</a:t>
            </a:r>
            <a:endParaRPr lang="en-US" dirty="0">
              <a:latin typeface="Berlin Sans FB Demi" pitchFamily="34" charset="0"/>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3806179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GDP</a:t>
            </a:r>
            <a:endParaRPr lang="en-US" sz="7200" dirty="0"/>
          </a:p>
        </p:txBody>
      </p:sp>
      <p:sp>
        <p:nvSpPr>
          <p:cNvPr id="3" name="Content Placeholder 2"/>
          <p:cNvSpPr>
            <a:spLocks noGrp="1"/>
          </p:cNvSpPr>
          <p:nvPr>
            <p:ph idx="1"/>
          </p:nvPr>
        </p:nvSpPr>
        <p:spPr/>
        <p:txBody>
          <a:bodyPr/>
          <a:lstStyle/>
          <a:p>
            <a:r>
              <a:rPr lang="en-US" sz="4000" u="sng" dirty="0" smtClean="0">
                <a:solidFill>
                  <a:srgbClr val="FFC000"/>
                </a:solidFill>
              </a:rPr>
              <a:t>Gross Domestic Product</a:t>
            </a:r>
          </a:p>
          <a:p>
            <a:pPr lvl="1"/>
            <a:r>
              <a:rPr lang="en-US" sz="3600" dirty="0">
                <a:solidFill>
                  <a:srgbClr val="FFC000"/>
                </a:solidFill>
              </a:rPr>
              <a:t>All the goods and services produced by a country’s economy in a given year, excluding income earned outside country</a:t>
            </a:r>
          </a:p>
        </p:txBody>
      </p:sp>
    </p:spTree>
    <p:extLst>
      <p:ext uri="{BB962C8B-B14F-4D97-AF65-F5344CB8AC3E}">
        <p14:creationId xmlns:p14="http://schemas.microsoft.com/office/powerpoint/2010/main" val="220994844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GNP</a:t>
            </a:r>
            <a:endParaRPr lang="en-US" sz="7200" dirty="0"/>
          </a:p>
        </p:txBody>
      </p:sp>
      <p:sp>
        <p:nvSpPr>
          <p:cNvPr id="3" name="Content Placeholder 2"/>
          <p:cNvSpPr>
            <a:spLocks noGrp="1"/>
          </p:cNvSpPr>
          <p:nvPr>
            <p:ph idx="1"/>
          </p:nvPr>
        </p:nvSpPr>
        <p:spPr>
          <a:xfrm>
            <a:off x="457200" y="1806738"/>
            <a:ext cx="8229600" cy="4213063"/>
          </a:xfrm>
        </p:spPr>
        <p:txBody>
          <a:bodyPr>
            <a:noAutofit/>
          </a:bodyPr>
          <a:lstStyle/>
          <a:p>
            <a:r>
              <a:rPr lang="en-US" sz="3200" dirty="0" smtClean="0">
                <a:solidFill>
                  <a:srgbClr val="FFC000"/>
                </a:solidFill>
              </a:rPr>
              <a:t>Gross National Product</a:t>
            </a:r>
          </a:p>
          <a:p>
            <a:r>
              <a:rPr lang="en-US" sz="3200" dirty="0">
                <a:solidFill>
                  <a:srgbClr val="FFC000"/>
                </a:solidFill>
              </a:rPr>
              <a:t>GNP is the total economic output of a country per person</a:t>
            </a:r>
          </a:p>
          <a:p>
            <a:r>
              <a:rPr lang="en-US" sz="3200" dirty="0" smtClean="0"/>
              <a:t>Like </a:t>
            </a:r>
            <a:r>
              <a:rPr lang="en-US" sz="3200" dirty="0"/>
              <a:t>GDP, but also includes income citizens earned outside the country</a:t>
            </a:r>
          </a:p>
          <a:p>
            <a:r>
              <a:rPr lang="en-US" sz="3200" dirty="0" smtClean="0"/>
              <a:t>Used to compare the economic status of a country</a:t>
            </a:r>
          </a:p>
        </p:txBody>
      </p:sp>
    </p:spTree>
    <p:extLst>
      <p:ext uri="{BB962C8B-B14F-4D97-AF65-F5344CB8AC3E}">
        <p14:creationId xmlns:p14="http://schemas.microsoft.com/office/powerpoint/2010/main" val="88693121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Purchasing Power Parity (PPP)</a:t>
            </a:r>
            <a:endParaRPr lang="en-US" sz="6000" dirty="0"/>
          </a:p>
        </p:txBody>
      </p:sp>
      <p:sp>
        <p:nvSpPr>
          <p:cNvPr id="3" name="Content Placeholder 2"/>
          <p:cNvSpPr>
            <a:spLocks noGrp="1"/>
          </p:cNvSpPr>
          <p:nvPr>
            <p:ph idx="1"/>
          </p:nvPr>
        </p:nvSpPr>
        <p:spPr/>
        <p:txBody>
          <a:bodyPr>
            <a:normAutofit/>
          </a:bodyPr>
          <a:lstStyle/>
          <a:p>
            <a:pPr marL="342900" lvl="1" indent="-342900">
              <a:spcBef>
                <a:spcPts val="2000"/>
              </a:spcBef>
              <a:buClr>
                <a:schemeClr val="accent1"/>
              </a:buClr>
            </a:pPr>
            <a:r>
              <a:rPr lang="en-US" sz="4000" dirty="0" smtClean="0">
                <a:solidFill>
                  <a:srgbClr val="FFC000"/>
                </a:solidFill>
              </a:rPr>
              <a:t>A different measure of the economic status of a country, and it takes into account differences in price levels from one country to another</a:t>
            </a:r>
            <a:endParaRPr lang="en-US" sz="4000" dirty="0" smtClean="0"/>
          </a:p>
          <a:p>
            <a:endParaRPr lang="en-US" sz="4000" dirty="0"/>
          </a:p>
        </p:txBody>
      </p:sp>
    </p:spTree>
    <p:extLst>
      <p:ext uri="{BB962C8B-B14F-4D97-AF65-F5344CB8AC3E}">
        <p14:creationId xmlns:p14="http://schemas.microsoft.com/office/powerpoint/2010/main" val="222362835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GINI Index</a:t>
            </a:r>
            <a:endParaRPr lang="en-US" sz="6000" dirty="0"/>
          </a:p>
        </p:txBody>
      </p:sp>
      <p:sp>
        <p:nvSpPr>
          <p:cNvPr id="3" name="Content Placeholder 2"/>
          <p:cNvSpPr>
            <a:spLocks noGrp="1"/>
          </p:cNvSpPr>
          <p:nvPr>
            <p:ph idx="1"/>
          </p:nvPr>
        </p:nvSpPr>
        <p:spPr/>
        <p:txBody>
          <a:bodyPr>
            <a:normAutofit/>
          </a:bodyPr>
          <a:lstStyle/>
          <a:p>
            <a:pPr marL="342900" lvl="1" indent="-342900">
              <a:spcBef>
                <a:spcPts val="2000"/>
              </a:spcBef>
              <a:buClr>
                <a:schemeClr val="accent1"/>
              </a:buClr>
            </a:pPr>
            <a:r>
              <a:rPr lang="en-US" sz="4000" dirty="0" smtClean="0">
                <a:solidFill>
                  <a:srgbClr val="FFC000"/>
                </a:solidFill>
              </a:rPr>
              <a:t>Measures </a:t>
            </a:r>
            <a:r>
              <a:rPr lang="en-US" sz="4000" dirty="0">
                <a:solidFill>
                  <a:srgbClr val="FFC000"/>
                </a:solidFill>
              </a:rPr>
              <a:t>the amount of economic inequality in a society</a:t>
            </a:r>
          </a:p>
          <a:p>
            <a:endParaRPr lang="en-US" sz="4000" dirty="0"/>
          </a:p>
        </p:txBody>
      </p:sp>
    </p:spTree>
    <p:extLst>
      <p:ext uri="{BB962C8B-B14F-4D97-AF65-F5344CB8AC3E}">
        <p14:creationId xmlns:p14="http://schemas.microsoft.com/office/powerpoint/2010/main" val="24146258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Human Development Index (HDI)</a:t>
            </a:r>
            <a:endParaRPr lang="en-US" sz="6000" dirty="0"/>
          </a:p>
        </p:txBody>
      </p:sp>
      <p:sp>
        <p:nvSpPr>
          <p:cNvPr id="3" name="Content Placeholder 2"/>
          <p:cNvSpPr>
            <a:spLocks noGrp="1"/>
          </p:cNvSpPr>
          <p:nvPr>
            <p:ph idx="1"/>
          </p:nvPr>
        </p:nvSpPr>
        <p:spPr/>
        <p:txBody>
          <a:bodyPr>
            <a:normAutofit/>
          </a:bodyPr>
          <a:lstStyle/>
          <a:p>
            <a:pPr marL="342900" lvl="1" indent="-342900">
              <a:spcBef>
                <a:spcPts val="2000"/>
              </a:spcBef>
              <a:buClr>
                <a:schemeClr val="accent1"/>
              </a:buClr>
            </a:pPr>
            <a:r>
              <a:rPr lang="en-US" sz="4000" dirty="0">
                <a:solidFill>
                  <a:srgbClr val="FFC000"/>
                </a:solidFill>
              </a:rPr>
              <a:t>Measures the well-being of a country’s people by factoring in adult literacy, life expectancy, educational enrollment and GDP</a:t>
            </a:r>
          </a:p>
        </p:txBody>
      </p:sp>
    </p:spTree>
    <p:extLst>
      <p:ext uri="{BB962C8B-B14F-4D97-AF65-F5344CB8AC3E}">
        <p14:creationId xmlns:p14="http://schemas.microsoft.com/office/powerpoint/2010/main" val="233341953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Welfare State</a:t>
            </a:r>
            <a:endParaRPr lang="en-US" sz="6600" dirty="0"/>
          </a:p>
        </p:txBody>
      </p:sp>
      <p:sp>
        <p:nvSpPr>
          <p:cNvPr id="3" name="Content Placeholder 2"/>
          <p:cNvSpPr>
            <a:spLocks noGrp="1"/>
          </p:cNvSpPr>
          <p:nvPr>
            <p:ph idx="1"/>
          </p:nvPr>
        </p:nvSpPr>
        <p:spPr/>
        <p:txBody>
          <a:bodyPr>
            <a:normAutofit/>
          </a:bodyPr>
          <a:lstStyle/>
          <a:p>
            <a:r>
              <a:rPr lang="en-US" sz="4400" dirty="0" smtClean="0">
                <a:solidFill>
                  <a:srgbClr val="FFC000"/>
                </a:solidFill>
              </a:rPr>
              <a:t>A state which provides a wide array of social services to its members</a:t>
            </a:r>
            <a:endParaRPr lang="en-US" sz="4400" dirty="0">
              <a:solidFill>
                <a:srgbClr val="FFC000"/>
              </a:solidFill>
            </a:endParaRPr>
          </a:p>
        </p:txBody>
      </p:sp>
    </p:spTree>
    <p:extLst>
      <p:ext uri="{BB962C8B-B14F-4D97-AF65-F5344CB8AC3E}">
        <p14:creationId xmlns:p14="http://schemas.microsoft.com/office/powerpoint/2010/main" val="4162673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
            <a:ext cx="8854440" cy="1463040"/>
          </a:xfrm>
        </p:spPr>
        <p:txBody>
          <a:bodyPr>
            <a:normAutofit/>
          </a:bodyPr>
          <a:lstStyle/>
          <a:p>
            <a:r>
              <a:rPr lang="en-US" dirty="0" smtClean="0"/>
              <a:t>Substantive/Liberal Democracy</a:t>
            </a:r>
            <a:endParaRPr lang="en-US" dirty="0"/>
          </a:p>
        </p:txBody>
      </p:sp>
      <p:sp>
        <p:nvSpPr>
          <p:cNvPr id="3" name="Content Placeholder 2"/>
          <p:cNvSpPr>
            <a:spLocks noGrp="1"/>
          </p:cNvSpPr>
          <p:nvPr>
            <p:ph idx="1"/>
          </p:nvPr>
        </p:nvSpPr>
        <p:spPr>
          <a:xfrm>
            <a:off x="457200" y="1920240"/>
            <a:ext cx="8229600" cy="4602480"/>
          </a:xfrm>
        </p:spPr>
        <p:txBody>
          <a:bodyPr>
            <a:noAutofit/>
          </a:bodyPr>
          <a:lstStyle/>
          <a:p>
            <a:r>
              <a:rPr lang="en-US" sz="3200" dirty="0"/>
              <a:t>Competitive Elections</a:t>
            </a:r>
          </a:p>
          <a:p>
            <a:r>
              <a:rPr lang="en-US" sz="3200" dirty="0"/>
              <a:t>Civil liberties</a:t>
            </a:r>
          </a:p>
          <a:p>
            <a:r>
              <a:rPr lang="en-US" sz="3200" dirty="0"/>
              <a:t>Rule of law</a:t>
            </a:r>
          </a:p>
          <a:p>
            <a:r>
              <a:rPr lang="en-US" sz="3200" dirty="0"/>
              <a:t>Neutrality of the judiciary</a:t>
            </a:r>
          </a:p>
          <a:p>
            <a:r>
              <a:rPr lang="en-US" sz="3200" dirty="0"/>
              <a:t>Open civil society</a:t>
            </a:r>
          </a:p>
          <a:p>
            <a:r>
              <a:rPr lang="en-US" sz="3200" dirty="0"/>
              <a:t>Civilian control of the military</a:t>
            </a:r>
            <a:endParaRPr lang="en-US" sz="3200" dirty="0" smtClean="0"/>
          </a:p>
        </p:txBody>
      </p:sp>
    </p:spTree>
    <p:extLst>
      <p:ext uri="{BB962C8B-B14F-4D97-AF65-F5344CB8AC3E}">
        <p14:creationId xmlns:p14="http://schemas.microsoft.com/office/powerpoint/2010/main" val="167709792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Freedom House</a:t>
            </a:r>
            <a:endParaRPr lang="en-US" sz="6600" dirty="0"/>
          </a:p>
        </p:txBody>
      </p:sp>
      <p:sp>
        <p:nvSpPr>
          <p:cNvPr id="3" name="Content Placeholder 2"/>
          <p:cNvSpPr>
            <a:spLocks noGrp="1"/>
          </p:cNvSpPr>
          <p:nvPr>
            <p:ph idx="1"/>
          </p:nvPr>
        </p:nvSpPr>
        <p:spPr/>
        <p:txBody>
          <a:bodyPr>
            <a:normAutofit/>
          </a:bodyPr>
          <a:lstStyle/>
          <a:p>
            <a:r>
              <a:rPr lang="en-US" sz="4400" dirty="0" smtClean="0">
                <a:solidFill>
                  <a:srgbClr val="FFC000"/>
                </a:solidFill>
              </a:rPr>
              <a:t>Measures political rights &amp; civil liberties</a:t>
            </a:r>
          </a:p>
          <a:p>
            <a:r>
              <a:rPr lang="en-US" sz="4400" dirty="0" smtClean="0"/>
              <a:t>Free, Partly Free, Not Free</a:t>
            </a:r>
            <a:endParaRPr lang="en-US" sz="4400" dirty="0"/>
          </a:p>
        </p:txBody>
      </p:sp>
    </p:spTree>
    <p:extLst>
      <p:ext uri="{BB962C8B-B14F-4D97-AF65-F5344CB8AC3E}">
        <p14:creationId xmlns:p14="http://schemas.microsoft.com/office/powerpoint/2010/main" val="2384753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Democratic Deficit</a:t>
            </a:r>
            <a:endParaRPr lang="en-US" sz="6600" dirty="0"/>
          </a:p>
        </p:txBody>
      </p:sp>
      <p:sp>
        <p:nvSpPr>
          <p:cNvPr id="3" name="Content Placeholder 2"/>
          <p:cNvSpPr>
            <a:spLocks noGrp="1"/>
          </p:cNvSpPr>
          <p:nvPr>
            <p:ph idx="1"/>
          </p:nvPr>
        </p:nvSpPr>
        <p:spPr/>
        <p:txBody>
          <a:bodyPr>
            <a:normAutofit/>
          </a:bodyPr>
          <a:lstStyle/>
          <a:p>
            <a:r>
              <a:rPr lang="en-US" sz="2800" dirty="0" smtClean="0">
                <a:solidFill>
                  <a:srgbClr val="FFB91D"/>
                </a:solidFill>
              </a:rPr>
              <a:t>A democratic deficit occurs when ostensibly democratic organizations or institutions in fact fall short of fulfilling what are believed to be the principles of democracy</a:t>
            </a:r>
            <a:endParaRPr lang="en-US" sz="2800" dirty="0">
              <a:solidFill>
                <a:srgbClr val="FFB91D"/>
              </a:solidFill>
            </a:endParaRPr>
          </a:p>
        </p:txBody>
      </p:sp>
    </p:spTree>
    <p:extLst>
      <p:ext uri="{BB962C8B-B14F-4D97-AF65-F5344CB8AC3E}">
        <p14:creationId xmlns:p14="http://schemas.microsoft.com/office/powerpoint/2010/main" val="2193535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Illiberal Democracy</a:t>
            </a:r>
            <a:endParaRPr lang="en-US" sz="6000" dirty="0"/>
          </a:p>
        </p:txBody>
      </p:sp>
      <p:sp>
        <p:nvSpPr>
          <p:cNvPr id="3" name="Content Placeholder 2"/>
          <p:cNvSpPr>
            <a:spLocks noGrp="1"/>
          </p:cNvSpPr>
          <p:nvPr>
            <p:ph idx="1"/>
          </p:nvPr>
        </p:nvSpPr>
        <p:spPr/>
        <p:txBody>
          <a:bodyPr>
            <a:normAutofit/>
          </a:bodyPr>
          <a:lstStyle/>
          <a:p>
            <a:r>
              <a:rPr lang="en-US" sz="2800" dirty="0" smtClean="0">
                <a:solidFill>
                  <a:srgbClr val="FFB91D"/>
                </a:solidFill>
              </a:rPr>
              <a:t>A procedural democratic regime where the citizenry does not benefit from the full array of rights and freedoms that one would expect in a democracy</a:t>
            </a:r>
          </a:p>
          <a:p>
            <a:pPr lvl="0"/>
            <a:r>
              <a:rPr lang="en-US" sz="2800" dirty="0" smtClean="0"/>
              <a:t>Example:  competitive elections but lack of civil liberties and rights</a:t>
            </a:r>
          </a:p>
          <a:p>
            <a:endParaRPr lang="en-US" sz="2800" dirty="0"/>
          </a:p>
        </p:txBody>
      </p:sp>
    </p:spTree>
    <p:extLst>
      <p:ext uri="{BB962C8B-B14F-4D97-AF65-F5344CB8AC3E}">
        <p14:creationId xmlns:p14="http://schemas.microsoft.com/office/powerpoint/2010/main" val="2395669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7200" dirty="0" smtClean="0"/>
              <a:t>Authoritarian Rule</a:t>
            </a:r>
            <a:endParaRPr lang="en-US" sz="72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A system of rule in which power depends not on popular legitimacy but on the coercive force of the political authorities</a:t>
            </a:r>
            <a:endParaRPr lang="en-US" sz="3200" dirty="0">
              <a:solidFill>
                <a:srgbClr val="FFB91D"/>
              </a:solidFill>
            </a:endParaRPr>
          </a:p>
        </p:txBody>
      </p:sp>
    </p:spTree>
    <p:extLst>
      <p:ext uri="{BB962C8B-B14F-4D97-AF65-F5344CB8AC3E}">
        <p14:creationId xmlns:p14="http://schemas.microsoft.com/office/powerpoint/2010/main" val="360451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Oligarchy</a:t>
            </a:r>
            <a:endParaRPr lang="en-US" dirty="0"/>
          </a:p>
        </p:txBody>
      </p:sp>
      <p:sp>
        <p:nvSpPr>
          <p:cNvPr id="3" name="Content Placeholder 2"/>
          <p:cNvSpPr>
            <a:spLocks noGrp="1"/>
          </p:cNvSpPr>
          <p:nvPr>
            <p:ph idx="1"/>
          </p:nvPr>
        </p:nvSpPr>
        <p:spPr>
          <a:xfrm>
            <a:off x="457200" y="2057400"/>
            <a:ext cx="8229600" cy="4507675"/>
          </a:xfrm>
        </p:spPr>
        <p:txBody>
          <a:bodyPr>
            <a:normAutofit/>
          </a:bodyPr>
          <a:lstStyle/>
          <a:p>
            <a:r>
              <a:rPr lang="en-US" sz="4400" dirty="0">
                <a:solidFill>
                  <a:srgbClr val="FFC000"/>
                </a:solidFill>
              </a:rPr>
              <a:t>A</a:t>
            </a:r>
            <a:r>
              <a:rPr lang="en-US" sz="4400" dirty="0" smtClean="0">
                <a:solidFill>
                  <a:srgbClr val="FFC000"/>
                </a:solidFill>
              </a:rPr>
              <a:t> system of governance dominated by a small powerful and wealthy group in a state</a:t>
            </a:r>
          </a:p>
          <a:p>
            <a:pPr lvl="1"/>
            <a:r>
              <a:rPr lang="en-US" sz="2400" dirty="0" smtClean="0"/>
              <a:t>Rule by few</a:t>
            </a:r>
          </a:p>
          <a:p>
            <a:pPr lvl="1"/>
            <a:r>
              <a:rPr lang="en-US" sz="2400" dirty="0" smtClean="0"/>
              <a:t>Important political rights are withheld from the majority of the population</a:t>
            </a:r>
          </a:p>
          <a:p>
            <a:pPr lvl="1"/>
            <a:r>
              <a:rPr lang="en-US" sz="2400" dirty="0" smtClean="0"/>
              <a:t>Example:  South Africa during apartheid</a:t>
            </a:r>
          </a:p>
          <a:p>
            <a:endParaRPr lang="en-US" sz="4400" dirty="0"/>
          </a:p>
        </p:txBody>
      </p:sp>
    </p:spTree>
    <p:extLst>
      <p:ext uri="{BB962C8B-B14F-4D97-AF65-F5344CB8AC3E}">
        <p14:creationId xmlns:p14="http://schemas.microsoft.com/office/powerpoint/2010/main" val="3823655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Military Rule</a:t>
            </a:r>
            <a:endParaRPr lang="en-US" sz="7200" dirty="0"/>
          </a:p>
        </p:txBody>
      </p:sp>
      <p:sp>
        <p:nvSpPr>
          <p:cNvPr id="3" name="Content Placeholder 2"/>
          <p:cNvSpPr>
            <a:spLocks noGrp="1"/>
          </p:cNvSpPr>
          <p:nvPr>
            <p:ph idx="1"/>
          </p:nvPr>
        </p:nvSpPr>
        <p:spPr/>
        <p:txBody>
          <a:bodyPr>
            <a:normAutofit/>
          </a:bodyPr>
          <a:lstStyle/>
          <a:p>
            <a:r>
              <a:rPr lang="en-US" sz="4000" dirty="0" smtClean="0">
                <a:solidFill>
                  <a:srgbClr val="FFB91D"/>
                </a:solidFill>
              </a:rPr>
              <a:t>Military control of the government by armed forces</a:t>
            </a:r>
            <a:endParaRPr lang="en-US" sz="4000" dirty="0">
              <a:solidFill>
                <a:srgbClr val="FFB91D"/>
              </a:solidFill>
            </a:endParaRPr>
          </a:p>
        </p:txBody>
      </p:sp>
    </p:spTree>
    <p:extLst>
      <p:ext uri="{BB962C8B-B14F-4D97-AF65-F5344CB8AC3E}">
        <p14:creationId xmlns:p14="http://schemas.microsoft.com/office/powerpoint/2010/main" val="1701209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Totalitarian Systems</a:t>
            </a:r>
            <a:endParaRPr lang="en-US" sz="6000" dirty="0"/>
          </a:p>
        </p:txBody>
      </p:sp>
      <p:sp>
        <p:nvSpPr>
          <p:cNvPr id="3" name="Content Placeholder 2"/>
          <p:cNvSpPr>
            <a:spLocks noGrp="1"/>
          </p:cNvSpPr>
          <p:nvPr>
            <p:ph idx="1"/>
          </p:nvPr>
        </p:nvSpPr>
        <p:spPr>
          <a:xfrm>
            <a:off x="457200" y="1843088"/>
            <a:ext cx="8229600" cy="4743450"/>
          </a:xfrm>
        </p:spPr>
        <p:txBody>
          <a:bodyPr>
            <a:noAutofit/>
          </a:bodyPr>
          <a:lstStyle/>
          <a:p>
            <a:r>
              <a:rPr lang="en-US" sz="3200" dirty="0" smtClean="0">
                <a:solidFill>
                  <a:srgbClr val="FFC000"/>
                </a:solidFill>
              </a:rPr>
              <a:t>A political system in which the state attempts to exercise total control over all aspects of public and private life, including, the economy, culture, education, and social organizations, through an integrated system of ideological, economic and political control</a:t>
            </a:r>
          </a:p>
          <a:p>
            <a:r>
              <a:rPr lang="en-US" sz="3200" dirty="0" smtClean="0"/>
              <a:t>Usually rely on terror as a means to exercise power</a:t>
            </a:r>
            <a:endParaRPr lang="en-US" sz="3200" dirty="0"/>
          </a:p>
        </p:txBody>
      </p:sp>
    </p:spTree>
    <p:extLst>
      <p:ext uri="{BB962C8B-B14F-4D97-AF65-F5344CB8AC3E}">
        <p14:creationId xmlns:p14="http://schemas.microsoft.com/office/powerpoint/2010/main" val="230204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a:normAutofit/>
          </a:bodyPr>
          <a:lstStyle/>
          <a:p>
            <a:pPr algn="ctr"/>
            <a:r>
              <a:rPr lang="en-US" dirty="0" smtClean="0">
                <a:latin typeface="Berlin Sans FB Demi" pitchFamily="34" charset="0"/>
              </a:rPr>
              <a:t>Power, Sovereignty, &amp; Authority</a:t>
            </a:r>
            <a:endParaRPr lang="en-US" dirty="0">
              <a:latin typeface="Berlin Sans FB Demi" pitchFamily="34" charset="0"/>
            </a:endParaRPr>
          </a:p>
        </p:txBody>
      </p:sp>
      <p:sp>
        <p:nvSpPr>
          <p:cNvPr id="3" name="Subtitle 2"/>
          <p:cNvSpPr>
            <a:spLocks noGrp="1"/>
          </p:cNvSpPr>
          <p:nvPr>
            <p:ph type="subTitle" idx="1"/>
          </p:nvPr>
        </p:nvSpPr>
        <p:spPr>
          <a:xfrm>
            <a:off x="5365376" y="5160192"/>
            <a:ext cx="3653117" cy="883024"/>
          </a:xfrm>
        </p:spPr>
        <p:txBody>
          <a:bodyPr>
            <a:noAutofit/>
          </a:bodyPr>
          <a:lstStyle/>
          <a:p>
            <a:pPr algn="ctr"/>
            <a:r>
              <a:rPr lang="en-US" sz="4800" b="0" dirty="0" smtClean="0">
                <a:latin typeface="Berlin Sans FB Demi" pitchFamily="34" charset="0"/>
              </a:rPr>
              <a:t>Key Concepts</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516566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49816" cy="1143000"/>
          </a:xfrm>
        </p:spPr>
        <p:txBody>
          <a:bodyPr>
            <a:normAutofit fontScale="90000"/>
          </a:bodyPr>
          <a:lstStyle/>
          <a:p>
            <a:r>
              <a:rPr lang="en-US" sz="6000" dirty="0" smtClean="0"/>
              <a:t>Totalitarian Systems (cont.)</a:t>
            </a:r>
            <a:endParaRPr lang="en-US" sz="6000" dirty="0"/>
          </a:p>
        </p:txBody>
      </p:sp>
      <p:sp>
        <p:nvSpPr>
          <p:cNvPr id="3" name="Content Placeholder 2"/>
          <p:cNvSpPr>
            <a:spLocks noGrp="1"/>
          </p:cNvSpPr>
          <p:nvPr>
            <p:ph idx="1"/>
          </p:nvPr>
        </p:nvSpPr>
        <p:spPr/>
        <p:txBody>
          <a:bodyPr>
            <a:noAutofit/>
          </a:bodyPr>
          <a:lstStyle/>
          <a:p>
            <a:r>
              <a:rPr lang="en-US" sz="3200" dirty="0" smtClean="0"/>
              <a:t>Government systems in which the government constricts rights and privacy of its citizens in a severe manner</a:t>
            </a:r>
          </a:p>
          <a:p>
            <a:r>
              <a:rPr lang="en-US" sz="3200" dirty="0" smtClean="0"/>
              <a:t>Most authoritarian and totalitarian regimes have lost legitimacy today</a:t>
            </a:r>
          </a:p>
        </p:txBody>
      </p:sp>
    </p:spTree>
    <p:extLst>
      <p:ext uri="{BB962C8B-B14F-4D97-AF65-F5344CB8AC3E}">
        <p14:creationId xmlns:p14="http://schemas.microsoft.com/office/powerpoint/2010/main" val="100425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49816" cy="1143000"/>
          </a:xfrm>
        </p:spPr>
        <p:txBody>
          <a:bodyPr>
            <a:normAutofit/>
          </a:bodyPr>
          <a:lstStyle/>
          <a:p>
            <a:r>
              <a:rPr lang="en-US" sz="6000" dirty="0" smtClean="0"/>
              <a:t>Theocracy</a:t>
            </a:r>
            <a:endParaRPr lang="en-US" sz="6000" dirty="0"/>
          </a:p>
        </p:txBody>
      </p:sp>
      <p:sp>
        <p:nvSpPr>
          <p:cNvPr id="3" name="Content Placeholder 2"/>
          <p:cNvSpPr>
            <a:spLocks noGrp="1"/>
          </p:cNvSpPr>
          <p:nvPr>
            <p:ph idx="1"/>
          </p:nvPr>
        </p:nvSpPr>
        <p:spPr/>
        <p:txBody>
          <a:bodyPr>
            <a:noAutofit/>
          </a:bodyPr>
          <a:lstStyle/>
          <a:p>
            <a:r>
              <a:rPr lang="en-US" sz="3200" dirty="0">
                <a:solidFill>
                  <a:srgbClr val="FFC000"/>
                </a:solidFill>
              </a:rPr>
              <a:t>A state dominated by the clergy, who rule on the grounds that they are the only interpreters of God’s will and </a:t>
            </a:r>
            <a:r>
              <a:rPr lang="en-US" sz="3200" dirty="0" smtClean="0">
                <a:solidFill>
                  <a:srgbClr val="FFC000"/>
                </a:solidFill>
              </a:rPr>
              <a:t>law</a:t>
            </a:r>
          </a:p>
        </p:txBody>
      </p:sp>
    </p:spTree>
    <p:extLst>
      <p:ext uri="{BB962C8B-B14F-4D97-AF65-F5344CB8AC3E}">
        <p14:creationId xmlns:p14="http://schemas.microsoft.com/office/powerpoint/2010/main" val="313785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Government</a:t>
            </a:r>
            <a:endParaRPr lang="en-US" sz="6600" dirty="0"/>
          </a:p>
        </p:txBody>
      </p:sp>
      <p:sp>
        <p:nvSpPr>
          <p:cNvPr id="3" name="Content Placeholder 2"/>
          <p:cNvSpPr>
            <a:spLocks noGrp="1"/>
          </p:cNvSpPr>
          <p:nvPr>
            <p:ph idx="1"/>
          </p:nvPr>
        </p:nvSpPr>
        <p:spPr/>
        <p:txBody>
          <a:bodyPr>
            <a:normAutofit/>
          </a:bodyPr>
          <a:lstStyle/>
          <a:p>
            <a:r>
              <a:rPr lang="en-US" sz="3600" dirty="0" smtClean="0">
                <a:solidFill>
                  <a:srgbClr val="FFC000"/>
                </a:solidFill>
              </a:rPr>
              <a:t>The part of the state with legitimate public authority</a:t>
            </a:r>
          </a:p>
          <a:p>
            <a:r>
              <a:rPr lang="en-US" sz="3600" dirty="0" smtClean="0">
                <a:solidFill>
                  <a:srgbClr val="FFC000"/>
                </a:solidFill>
              </a:rPr>
              <a:t>The group of people and organizations that hold political authority in a state at any one time</a:t>
            </a:r>
          </a:p>
          <a:p>
            <a:endParaRPr lang="en-US" sz="3600" dirty="0">
              <a:solidFill>
                <a:srgbClr val="FFC000"/>
              </a:solidFill>
            </a:endParaRPr>
          </a:p>
        </p:txBody>
      </p:sp>
    </p:spTree>
    <p:extLst>
      <p:ext uri="{BB962C8B-B14F-4D97-AF65-F5344CB8AC3E}">
        <p14:creationId xmlns:p14="http://schemas.microsoft.com/office/powerpoint/2010/main" val="2046893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Legitimacy</a:t>
            </a:r>
            <a:endParaRPr lang="en-US" sz="6600" dirty="0"/>
          </a:p>
        </p:txBody>
      </p:sp>
      <p:sp>
        <p:nvSpPr>
          <p:cNvPr id="3" name="Content Placeholder 2"/>
          <p:cNvSpPr>
            <a:spLocks noGrp="1"/>
          </p:cNvSpPr>
          <p:nvPr>
            <p:ph idx="1"/>
          </p:nvPr>
        </p:nvSpPr>
        <p:spPr>
          <a:xfrm>
            <a:off x="178256" y="1755078"/>
            <a:ext cx="8783792" cy="5102922"/>
          </a:xfrm>
        </p:spPr>
        <p:txBody>
          <a:bodyPr>
            <a:noAutofit/>
          </a:bodyPr>
          <a:lstStyle/>
          <a:p>
            <a:pPr marL="342900" lvl="1" indent="-342900">
              <a:spcBef>
                <a:spcPts val="2000"/>
              </a:spcBef>
              <a:buClr>
                <a:schemeClr val="accent1"/>
              </a:buClr>
            </a:pPr>
            <a:r>
              <a:rPr lang="en-US" sz="2400" dirty="0" smtClean="0">
                <a:solidFill>
                  <a:srgbClr val="FFB91D"/>
                </a:solidFill>
              </a:rPr>
              <a:t>Defined as citizens belief in the government’s right to rule</a:t>
            </a:r>
          </a:p>
          <a:p>
            <a:pPr marL="342900" lvl="1" indent="-342900">
              <a:spcBef>
                <a:spcPts val="2000"/>
              </a:spcBef>
              <a:buClr>
                <a:schemeClr val="accent1"/>
              </a:buClr>
            </a:pPr>
            <a:r>
              <a:rPr lang="en-US" sz="2000" i="1" dirty="0" smtClean="0"/>
              <a:t>IT IS THE VIEW OF THE GOVERNMENT FROM THE BOTTOM UP!—THE PEOPLE’S VIEW OF THEIR GOVERNMENT</a:t>
            </a:r>
          </a:p>
          <a:p>
            <a:r>
              <a:rPr lang="en-US" sz="2000" dirty="0" smtClean="0">
                <a:solidFill>
                  <a:srgbClr val="FFB91D"/>
                </a:solidFill>
              </a:rPr>
              <a:t>A belief that a regime is a proper one and that the government has the right to exercise power</a:t>
            </a:r>
          </a:p>
          <a:p>
            <a:r>
              <a:rPr lang="en-US" sz="2000" dirty="0" smtClean="0">
                <a:solidFill>
                  <a:srgbClr val="FFB91D"/>
                </a:solidFill>
              </a:rPr>
              <a:t>In the contemporary world, a state is said to possess legitimacy when it enjoys consent of the governed, which usually involves democratic procedures and the attempt to evenly distribute resources</a:t>
            </a:r>
          </a:p>
          <a:p>
            <a:pPr lvl="1"/>
            <a:r>
              <a:rPr lang="en-US" sz="2000" dirty="0" smtClean="0"/>
              <a:t>Legitimacy of the political system also provides  foundation for a successful political process</a:t>
            </a:r>
          </a:p>
          <a:p>
            <a:pPr lvl="1"/>
            <a:r>
              <a:rPr lang="en-US" sz="2000" dirty="0" smtClean="0"/>
              <a:t>Legitimacy is based on different things in different countries</a:t>
            </a:r>
          </a:p>
        </p:txBody>
      </p:sp>
      <p:sp>
        <p:nvSpPr>
          <p:cNvPr id="4" name="TextBox 3"/>
          <p:cNvSpPr txBox="1"/>
          <p:nvPr/>
        </p:nvSpPr>
        <p:spPr>
          <a:xfrm>
            <a:off x="178256" y="162675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36082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Rational-Legal</a:t>
            </a:r>
            <a:endParaRPr lang="en-US" sz="6600" dirty="0"/>
          </a:p>
        </p:txBody>
      </p:sp>
      <p:sp>
        <p:nvSpPr>
          <p:cNvPr id="3" name="Content Placeholder 2"/>
          <p:cNvSpPr>
            <a:spLocks noGrp="1"/>
          </p:cNvSpPr>
          <p:nvPr>
            <p:ph idx="1"/>
          </p:nvPr>
        </p:nvSpPr>
        <p:spPr>
          <a:xfrm>
            <a:off x="178256" y="1755078"/>
            <a:ext cx="8783792" cy="5102922"/>
          </a:xfrm>
        </p:spPr>
        <p:txBody>
          <a:bodyPr>
            <a:noAutofit/>
          </a:bodyPr>
          <a:lstStyle/>
          <a:p>
            <a:pPr marL="342900" lvl="1" indent="-342900">
              <a:spcBef>
                <a:spcPts val="2000"/>
              </a:spcBef>
              <a:buClr>
                <a:schemeClr val="accent1"/>
              </a:buClr>
            </a:pPr>
            <a:r>
              <a:rPr lang="en-US" sz="3200" dirty="0" smtClean="0">
                <a:solidFill>
                  <a:srgbClr val="FFB91D"/>
                </a:solidFill>
              </a:rPr>
              <a:t>Legitimacy b</a:t>
            </a:r>
            <a:r>
              <a:rPr lang="en-US" sz="3200" dirty="0" smtClean="0">
                <a:solidFill>
                  <a:srgbClr val="FFC000"/>
                </a:solidFill>
              </a:rPr>
              <a:t>ased </a:t>
            </a:r>
            <a:r>
              <a:rPr lang="en-US" sz="3200" dirty="0">
                <a:solidFill>
                  <a:srgbClr val="FFC000"/>
                </a:solidFill>
              </a:rPr>
              <a:t>on well-established laws and                                 </a:t>
            </a:r>
            <a:r>
              <a:rPr lang="en-US" sz="3200" dirty="0" smtClean="0">
                <a:solidFill>
                  <a:srgbClr val="FFC000"/>
                </a:solidFill>
              </a:rPr>
              <a:t>procedures</a:t>
            </a:r>
          </a:p>
          <a:p>
            <a:pPr marL="342900" lvl="1" indent="-342900">
              <a:spcBef>
                <a:spcPts val="2000"/>
              </a:spcBef>
              <a:buClr>
                <a:schemeClr val="accent1"/>
              </a:buClr>
            </a:pPr>
            <a:r>
              <a:rPr lang="en-US" sz="3200" dirty="0" smtClean="0"/>
              <a:t>Code Law: based </a:t>
            </a:r>
            <a:r>
              <a:rPr lang="en-US" sz="3200" dirty="0"/>
              <a:t>on written rules/codes of law (China, Mexico, Russia</a:t>
            </a:r>
            <a:r>
              <a:rPr lang="en-US" sz="3200" dirty="0" smtClean="0"/>
              <a:t>)</a:t>
            </a:r>
          </a:p>
          <a:p>
            <a:pPr marL="342900" lvl="1" indent="-342900">
              <a:spcBef>
                <a:spcPts val="2000"/>
              </a:spcBef>
              <a:buClr>
                <a:schemeClr val="accent1"/>
              </a:buClr>
            </a:pPr>
            <a:r>
              <a:rPr lang="en-US" sz="3200" dirty="0" smtClean="0"/>
              <a:t>Common Law: </a:t>
            </a:r>
            <a:r>
              <a:rPr lang="en-US" sz="3200" dirty="0"/>
              <a:t>based on tradition, past practices, and legal precedents (Britain)</a:t>
            </a:r>
          </a:p>
          <a:p>
            <a:pPr marL="342900" lvl="1" indent="-342900">
              <a:spcBef>
                <a:spcPts val="2000"/>
              </a:spcBef>
              <a:buClr>
                <a:schemeClr val="accent1"/>
              </a:buClr>
            </a:pPr>
            <a:endParaRPr lang="en-US" sz="3200" dirty="0">
              <a:solidFill>
                <a:srgbClr val="FFC000"/>
              </a:solidFill>
            </a:endParaRPr>
          </a:p>
        </p:txBody>
      </p:sp>
      <p:sp>
        <p:nvSpPr>
          <p:cNvPr id="4" name="TextBox 3"/>
          <p:cNvSpPr txBox="1"/>
          <p:nvPr/>
        </p:nvSpPr>
        <p:spPr>
          <a:xfrm>
            <a:off x="178256" y="162675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29786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t>Constitution</a:t>
            </a:r>
            <a:endParaRPr lang="en-US" sz="88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A supreme law that defines the structure of a nation-state’s regime and the legal processes governments must follow</a:t>
            </a:r>
          </a:p>
          <a:p>
            <a:r>
              <a:rPr lang="en-US" sz="3200" dirty="0" smtClean="0"/>
              <a:t>When followed, this establishes rule of law</a:t>
            </a:r>
          </a:p>
          <a:p>
            <a:r>
              <a:rPr lang="en-US" sz="3200" dirty="0" smtClean="0"/>
              <a:t>Needn’t be one document</a:t>
            </a:r>
          </a:p>
          <a:p>
            <a:r>
              <a:rPr lang="en-US" sz="3200" dirty="0" smtClean="0"/>
              <a:t>Contains a set of decision rules</a:t>
            </a:r>
            <a:endParaRPr lang="en-US" sz="3200" dirty="0"/>
          </a:p>
        </p:txBody>
      </p:sp>
    </p:spTree>
    <p:extLst>
      <p:ext uri="{BB962C8B-B14F-4D97-AF65-F5344CB8AC3E}">
        <p14:creationId xmlns:p14="http://schemas.microsoft.com/office/powerpoint/2010/main" val="3603763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t>Rule of Law</a:t>
            </a:r>
            <a:endParaRPr lang="en-US" sz="8800" dirty="0"/>
          </a:p>
        </p:txBody>
      </p:sp>
      <p:sp>
        <p:nvSpPr>
          <p:cNvPr id="3" name="Content Placeholder 2"/>
          <p:cNvSpPr>
            <a:spLocks noGrp="1"/>
          </p:cNvSpPr>
          <p:nvPr>
            <p:ph idx="1"/>
          </p:nvPr>
        </p:nvSpPr>
        <p:spPr/>
        <p:txBody>
          <a:bodyPr>
            <a:noAutofit/>
          </a:bodyPr>
          <a:lstStyle/>
          <a:p>
            <a:r>
              <a:rPr lang="en-US" sz="3200" dirty="0" smtClean="0">
                <a:solidFill>
                  <a:srgbClr val="FFB91D"/>
                </a:solidFill>
              </a:rPr>
              <a:t>A governance system operating predictably under a known and transparent set of procedural rules (laws)</a:t>
            </a:r>
          </a:p>
          <a:p>
            <a:r>
              <a:rPr lang="en-US" sz="3200" dirty="0" smtClean="0"/>
              <a:t>Also know as, constitutionalism</a:t>
            </a:r>
          </a:p>
          <a:p>
            <a:r>
              <a:rPr lang="en-US" sz="3200" dirty="0" smtClean="0"/>
              <a:t>In all disputes, no matter how important or influential the person is, </a:t>
            </a:r>
            <a:r>
              <a:rPr lang="en-US" sz="3200" i="1" dirty="0" smtClean="0">
                <a:solidFill>
                  <a:srgbClr val="FFB91D"/>
                </a:solidFill>
              </a:rPr>
              <a:t>“the piece of paper wins!”</a:t>
            </a:r>
          </a:p>
          <a:p>
            <a:endParaRPr lang="en-US" sz="3200" dirty="0"/>
          </a:p>
        </p:txBody>
      </p:sp>
    </p:spTree>
    <p:extLst>
      <p:ext uri="{BB962C8B-B14F-4D97-AF65-F5344CB8AC3E}">
        <p14:creationId xmlns:p14="http://schemas.microsoft.com/office/powerpoint/2010/main" val="19460667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Charismatic Legitimacy</a:t>
            </a:r>
            <a:endParaRPr lang="en-US" sz="6000" dirty="0"/>
          </a:p>
        </p:txBody>
      </p:sp>
      <p:sp>
        <p:nvSpPr>
          <p:cNvPr id="3" name="Content Placeholder 2"/>
          <p:cNvSpPr>
            <a:spLocks noGrp="1"/>
          </p:cNvSpPr>
          <p:nvPr>
            <p:ph idx="1"/>
          </p:nvPr>
        </p:nvSpPr>
        <p:spPr/>
        <p:txBody>
          <a:bodyPr>
            <a:noAutofit/>
          </a:bodyPr>
          <a:lstStyle/>
          <a:p>
            <a:r>
              <a:rPr lang="en-US" sz="3200" dirty="0" smtClean="0">
                <a:solidFill>
                  <a:srgbClr val="FFB91D"/>
                </a:solidFill>
              </a:rPr>
              <a:t>A form of authority based on the general population’s personal attachment to a particular leader</a:t>
            </a:r>
          </a:p>
          <a:p>
            <a:endParaRPr lang="en-US" sz="3200" dirty="0"/>
          </a:p>
        </p:txBody>
      </p:sp>
    </p:spTree>
    <p:extLst>
      <p:ext uri="{BB962C8B-B14F-4D97-AF65-F5344CB8AC3E}">
        <p14:creationId xmlns:p14="http://schemas.microsoft.com/office/powerpoint/2010/main" val="3758591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a:normAutofit/>
          </a:bodyPr>
          <a:lstStyle/>
          <a:p>
            <a:pPr algn="ctr"/>
            <a:r>
              <a:rPr lang="en-US" sz="6000" dirty="0" smtClean="0">
                <a:latin typeface="Berlin Sans FB Demi" pitchFamily="34" charset="0"/>
              </a:rPr>
              <a:t>Political Structures &amp; Institutions</a:t>
            </a:r>
            <a:endParaRPr lang="en-US" sz="6000" dirty="0">
              <a:latin typeface="Berlin Sans FB Demi" pitchFamily="34" charset="0"/>
            </a:endParaRPr>
          </a:p>
        </p:txBody>
      </p:sp>
      <p:sp>
        <p:nvSpPr>
          <p:cNvPr id="3" name="Subtitle 2"/>
          <p:cNvSpPr>
            <a:spLocks noGrp="1"/>
          </p:cNvSpPr>
          <p:nvPr>
            <p:ph type="subTitle" idx="1"/>
          </p:nvPr>
        </p:nvSpPr>
        <p:spPr>
          <a:xfrm>
            <a:off x="5365376" y="5160192"/>
            <a:ext cx="3653117" cy="883024"/>
          </a:xfrm>
        </p:spPr>
        <p:txBody>
          <a:bodyPr>
            <a:noAutofit/>
          </a:bodyPr>
          <a:lstStyle/>
          <a:p>
            <a:pPr algn="ctr"/>
            <a:r>
              <a:rPr lang="en-US" sz="4800" b="0" dirty="0" smtClean="0">
                <a:latin typeface="Berlin Sans FB Demi" pitchFamily="34" charset="0"/>
              </a:rPr>
              <a:t>Key Concepts</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813399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Supranational Organizations</a:t>
            </a:r>
            <a:endParaRPr lang="en-US" dirty="0"/>
          </a:p>
        </p:txBody>
      </p:sp>
      <p:sp>
        <p:nvSpPr>
          <p:cNvPr id="3" name="Content Placeholder 2"/>
          <p:cNvSpPr>
            <a:spLocks noGrp="1"/>
          </p:cNvSpPr>
          <p:nvPr>
            <p:ph idx="1"/>
          </p:nvPr>
        </p:nvSpPr>
        <p:spPr/>
        <p:txBody>
          <a:bodyPr>
            <a:normAutofit/>
          </a:bodyPr>
          <a:lstStyle/>
          <a:p>
            <a:r>
              <a:rPr lang="en-US" sz="4400" dirty="0" smtClean="0">
                <a:solidFill>
                  <a:srgbClr val="FFC000"/>
                </a:solidFill>
              </a:rPr>
              <a:t>Organizations </a:t>
            </a:r>
            <a:r>
              <a:rPr lang="en-US" sz="4400" dirty="0">
                <a:solidFill>
                  <a:srgbClr val="FFC000"/>
                </a:solidFill>
              </a:rPr>
              <a:t>in which nations are not totally sovereign </a:t>
            </a:r>
            <a:r>
              <a:rPr lang="en-US" sz="4400" dirty="0" smtClean="0">
                <a:solidFill>
                  <a:srgbClr val="FFC000"/>
                </a:solidFill>
              </a:rPr>
              <a:t>actors</a:t>
            </a:r>
          </a:p>
          <a:p>
            <a:pPr lvl="1"/>
            <a:r>
              <a:rPr lang="en-US" dirty="0" smtClean="0"/>
              <a:t>Examples:</a:t>
            </a:r>
          </a:p>
          <a:p>
            <a:pPr lvl="1"/>
            <a:r>
              <a:rPr lang="en-US" dirty="0" smtClean="0"/>
              <a:t>NATO</a:t>
            </a:r>
            <a:endParaRPr lang="en-US" dirty="0"/>
          </a:p>
          <a:p>
            <a:pPr lvl="1"/>
            <a:r>
              <a:rPr lang="en-US" dirty="0"/>
              <a:t>European Union</a:t>
            </a:r>
          </a:p>
          <a:p>
            <a:pPr lvl="1"/>
            <a:r>
              <a:rPr lang="en-US" dirty="0"/>
              <a:t>NAFTA</a:t>
            </a:r>
          </a:p>
          <a:p>
            <a:pPr lvl="1"/>
            <a:r>
              <a:rPr lang="en-US" dirty="0"/>
              <a:t>OPEC</a:t>
            </a:r>
          </a:p>
          <a:p>
            <a:pPr lvl="1"/>
            <a:r>
              <a:rPr lang="en-US" dirty="0"/>
              <a:t>United Nations</a:t>
            </a:r>
          </a:p>
          <a:p>
            <a:endParaRPr lang="en-US" sz="4400" dirty="0" smtClean="0"/>
          </a:p>
        </p:txBody>
      </p:sp>
    </p:spTree>
    <p:extLst>
      <p:ext uri="{BB962C8B-B14F-4D97-AF65-F5344CB8AC3E}">
        <p14:creationId xmlns:p14="http://schemas.microsoft.com/office/powerpoint/2010/main" val="3117508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Power</a:t>
            </a:r>
            <a:endParaRPr lang="en-US" dirty="0"/>
          </a:p>
        </p:txBody>
      </p:sp>
      <p:sp>
        <p:nvSpPr>
          <p:cNvPr id="3" name="Content Placeholder 2"/>
          <p:cNvSpPr>
            <a:spLocks noGrp="1"/>
          </p:cNvSpPr>
          <p:nvPr>
            <p:ph idx="1"/>
          </p:nvPr>
        </p:nvSpPr>
        <p:spPr/>
        <p:txBody>
          <a:bodyPr>
            <a:normAutofit/>
          </a:bodyPr>
          <a:lstStyle/>
          <a:p>
            <a:pPr lvl="0"/>
            <a:r>
              <a:rPr lang="en-US" sz="3600" dirty="0">
                <a:solidFill>
                  <a:srgbClr val="FFC000"/>
                </a:solidFill>
                <a:effectLst/>
              </a:rPr>
              <a:t>The ability to direct the behavior of others through coercion, persuasion, or leadership</a:t>
            </a:r>
          </a:p>
        </p:txBody>
      </p:sp>
    </p:spTree>
    <p:extLst>
      <p:ext uri="{BB962C8B-B14F-4D97-AF65-F5344CB8AC3E}">
        <p14:creationId xmlns:p14="http://schemas.microsoft.com/office/powerpoint/2010/main" val="3477674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Three Basic Geographic Distributions of Power </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sz="4400" dirty="0" smtClean="0"/>
              <a:t>Unitary System</a:t>
            </a:r>
          </a:p>
          <a:p>
            <a:pPr marL="457200" indent="-457200">
              <a:buFont typeface="+mj-lt"/>
              <a:buAutoNum type="arabicPeriod"/>
            </a:pPr>
            <a:r>
              <a:rPr lang="en-US" sz="4400" dirty="0" smtClean="0"/>
              <a:t>Confederal System</a:t>
            </a:r>
          </a:p>
          <a:p>
            <a:pPr marL="457200" indent="-457200">
              <a:buFont typeface="+mj-lt"/>
              <a:buAutoNum type="arabicPeriod"/>
            </a:pPr>
            <a:r>
              <a:rPr lang="en-US" sz="4400" dirty="0" smtClean="0"/>
              <a:t>Federal System</a:t>
            </a:r>
          </a:p>
          <a:p>
            <a:endParaRPr lang="en-US" dirty="0" smtClean="0"/>
          </a:p>
          <a:p>
            <a:pPr algn="ctr">
              <a:buNone/>
            </a:pPr>
            <a:r>
              <a:rPr lang="en-US" sz="2800" i="1" dirty="0" smtClean="0"/>
              <a:t>The difference between the three has to do with how power is distributed over a geographic area</a:t>
            </a:r>
            <a:endParaRPr lang="en-US" sz="2800" i="1" dirty="0"/>
          </a:p>
        </p:txBody>
      </p:sp>
    </p:spTree>
    <p:extLst>
      <p:ext uri="{BB962C8B-B14F-4D97-AF65-F5344CB8AC3E}">
        <p14:creationId xmlns:p14="http://schemas.microsoft.com/office/powerpoint/2010/main" val="2438994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Unitary State</a:t>
            </a:r>
            <a:endParaRPr lang="en-US" sz="6600" dirty="0"/>
          </a:p>
        </p:txBody>
      </p:sp>
      <p:sp>
        <p:nvSpPr>
          <p:cNvPr id="3" name="Content Placeholder 2"/>
          <p:cNvSpPr>
            <a:spLocks noGrp="1"/>
          </p:cNvSpPr>
          <p:nvPr>
            <p:ph idx="1"/>
          </p:nvPr>
        </p:nvSpPr>
        <p:spPr/>
        <p:txBody>
          <a:bodyPr>
            <a:normAutofit/>
          </a:bodyPr>
          <a:lstStyle/>
          <a:p>
            <a:r>
              <a:rPr lang="en-US" sz="4000" dirty="0" smtClean="0">
                <a:solidFill>
                  <a:schemeClr val="accent1"/>
                </a:solidFill>
              </a:rPr>
              <a:t>Concentration of political power in a central government as opposed to federalism</a:t>
            </a:r>
          </a:p>
          <a:p>
            <a:r>
              <a:rPr lang="en-US" sz="2800" dirty="0" smtClean="0">
                <a:solidFill>
                  <a:srgbClr val="FFFFFF"/>
                </a:solidFill>
              </a:rPr>
              <a:t>EX:  The United Kingdom, Iran, China</a:t>
            </a:r>
            <a:endParaRPr lang="en-US" sz="2800" dirty="0">
              <a:solidFill>
                <a:srgbClr val="FFFFFF"/>
              </a:solidFill>
            </a:endParaRPr>
          </a:p>
        </p:txBody>
      </p:sp>
    </p:spTree>
    <p:extLst>
      <p:ext uri="{BB962C8B-B14F-4D97-AF65-F5344CB8AC3E}">
        <p14:creationId xmlns:p14="http://schemas.microsoft.com/office/powerpoint/2010/main" val="279761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Devolution</a:t>
            </a:r>
            <a:endParaRPr lang="en-US" sz="6600" dirty="0"/>
          </a:p>
        </p:txBody>
      </p:sp>
      <p:sp>
        <p:nvSpPr>
          <p:cNvPr id="3" name="Content Placeholder 2"/>
          <p:cNvSpPr>
            <a:spLocks noGrp="1"/>
          </p:cNvSpPr>
          <p:nvPr>
            <p:ph idx="1"/>
          </p:nvPr>
        </p:nvSpPr>
        <p:spPr>
          <a:xfrm>
            <a:off x="457200" y="2057401"/>
            <a:ext cx="8229600" cy="4591916"/>
          </a:xfrm>
        </p:spPr>
        <p:txBody>
          <a:bodyPr>
            <a:normAutofit fontScale="92500" lnSpcReduction="10000"/>
          </a:bodyPr>
          <a:lstStyle/>
          <a:p>
            <a:r>
              <a:rPr lang="en-US" sz="3200" dirty="0" smtClean="0">
                <a:solidFill>
                  <a:srgbClr val="FFB91D"/>
                </a:solidFill>
              </a:rPr>
              <a:t>A process in a unitary system of delegating some decision making to local public bodies</a:t>
            </a:r>
          </a:p>
          <a:p>
            <a:r>
              <a:rPr lang="en-US" sz="3200" dirty="0" smtClean="0"/>
              <a:t>The UK is doing this with Scotland and Wales.</a:t>
            </a:r>
          </a:p>
          <a:p>
            <a:r>
              <a:rPr lang="en-US" sz="3200" dirty="0" smtClean="0"/>
              <a:t>This is also a sign of fragmentation</a:t>
            </a:r>
          </a:p>
          <a:p>
            <a:r>
              <a:rPr lang="en-US" sz="3200" dirty="0" smtClean="0"/>
              <a:t>Usually done to reverse or quell separatist movements</a:t>
            </a:r>
          </a:p>
          <a:p>
            <a:r>
              <a:rPr lang="en-US" sz="3200" dirty="0" smtClean="0"/>
              <a:t>Could be described as moving from a unitary system to a federal system</a:t>
            </a:r>
          </a:p>
          <a:p>
            <a:endParaRPr lang="en-US" sz="3200" dirty="0"/>
          </a:p>
        </p:txBody>
      </p:sp>
    </p:spTree>
    <p:extLst>
      <p:ext uri="{BB962C8B-B14F-4D97-AF65-F5344CB8AC3E}">
        <p14:creationId xmlns:p14="http://schemas.microsoft.com/office/powerpoint/2010/main" val="4152655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Confederal System</a:t>
            </a:r>
            <a:endParaRPr lang="en-US" sz="6600" dirty="0"/>
          </a:p>
        </p:txBody>
      </p:sp>
      <p:sp>
        <p:nvSpPr>
          <p:cNvPr id="3" name="Content Placeholder 2"/>
          <p:cNvSpPr>
            <a:spLocks noGrp="1"/>
          </p:cNvSpPr>
          <p:nvPr>
            <p:ph idx="1"/>
          </p:nvPr>
        </p:nvSpPr>
        <p:spPr>
          <a:xfrm>
            <a:off x="256874" y="1755076"/>
            <a:ext cx="8429926" cy="5102924"/>
          </a:xfrm>
        </p:spPr>
        <p:txBody>
          <a:bodyPr>
            <a:noAutofit/>
          </a:bodyPr>
          <a:lstStyle/>
          <a:p>
            <a:r>
              <a:rPr lang="en-US" sz="4000" dirty="0" smtClean="0">
                <a:solidFill>
                  <a:srgbClr val="FFB91D"/>
                </a:solidFill>
              </a:rPr>
              <a:t>A system of government that spreads power among many sub-units (such as states), and has a weak central government</a:t>
            </a:r>
          </a:p>
          <a:p>
            <a:r>
              <a:rPr lang="en-US" sz="4000" dirty="0" smtClean="0"/>
              <a:t>Ex: European Union</a:t>
            </a:r>
          </a:p>
        </p:txBody>
      </p:sp>
    </p:spTree>
    <p:extLst>
      <p:ext uri="{BB962C8B-B14F-4D97-AF65-F5344CB8AC3E}">
        <p14:creationId xmlns:p14="http://schemas.microsoft.com/office/powerpoint/2010/main" val="4509930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Federal System</a:t>
            </a:r>
            <a:endParaRPr lang="en-US" sz="66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A system of governance in which political authority is shared between the national government and regional or state governments</a:t>
            </a:r>
          </a:p>
          <a:p>
            <a:r>
              <a:rPr lang="en-US" sz="3200" dirty="0" smtClean="0"/>
              <a:t>EX: The United States, Mexico, Nigeria, Russia (Asymmetric)</a:t>
            </a:r>
            <a:endParaRPr lang="en-US" sz="3200" dirty="0"/>
          </a:p>
        </p:txBody>
      </p:sp>
    </p:spTree>
    <p:extLst>
      <p:ext uri="{BB962C8B-B14F-4D97-AF65-F5344CB8AC3E}">
        <p14:creationId xmlns:p14="http://schemas.microsoft.com/office/powerpoint/2010/main" val="22955674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How </a:t>
            </a:r>
            <a:r>
              <a:rPr lang="en-US" sz="5400" dirty="0" smtClean="0"/>
              <a:t>Devolution Differs </a:t>
            </a:r>
            <a:r>
              <a:rPr lang="en-US" sz="5400" dirty="0"/>
              <a:t>F</a:t>
            </a:r>
            <a:r>
              <a:rPr lang="en-US" sz="5400" dirty="0" smtClean="0"/>
              <a:t>rom Federalism</a:t>
            </a:r>
            <a:r>
              <a:rPr lang="en-US" sz="5400" dirty="0"/>
              <a:t>:</a:t>
            </a:r>
          </a:p>
        </p:txBody>
      </p:sp>
      <p:sp>
        <p:nvSpPr>
          <p:cNvPr id="3" name="Content Placeholder 2"/>
          <p:cNvSpPr>
            <a:spLocks noGrp="1"/>
          </p:cNvSpPr>
          <p:nvPr>
            <p:ph idx="1"/>
          </p:nvPr>
        </p:nvSpPr>
        <p:spPr/>
        <p:txBody>
          <a:bodyPr>
            <a:normAutofit fontScale="92500" lnSpcReduction="20000"/>
          </a:bodyPr>
          <a:lstStyle/>
          <a:p>
            <a:r>
              <a:rPr lang="en-US" sz="3200" dirty="0">
                <a:solidFill>
                  <a:srgbClr val="FFB91D"/>
                </a:solidFill>
              </a:rPr>
              <a:t>Power can be taken away in a unitary system (by the central government</a:t>
            </a:r>
            <a:r>
              <a:rPr lang="en-US" sz="3200" dirty="0" smtClean="0">
                <a:solidFill>
                  <a:srgbClr val="FFB91D"/>
                </a:solidFill>
              </a:rPr>
              <a:t>)</a:t>
            </a:r>
            <a:endParaRPr lang="en-US" sz="3200" dirty="0">
              <a:solidFill>
                <a:srgbClr val="FFB91D"/>
              </a:solidFill>
            </a:endParaRPr>
          </a:p>
          <a:p>
            <a:r>
              <a:rPr lang="en-US" sz="3200" dirty="0">
                <a:solidFill>
                  <a:srgbClr val="FFB91D"/>
                </a:solidFill>
              </a:rPr>
              <a:t>Subnational government’s powers are not constitutionally </a:t>
            </a:r>
            <a:r>
              <a:rPr lang="en-US" sz="3200" dirty="0" smtClean="0">
                <a:solidFill>
                  <a:srgbClr val="FFB91D"/>
                </a:solidFill>
              </a:rPr>
              <a:t>protected</a:t>
            </a:r>
            <a:endParaRPr lang="en-US" sz="3200" dirty="0">
              <a:solidFill>
                <a:srgbClr val="FFB91D"/>
              </a:solidFill>
            </a:endParaRPr>
          </a:p>
          <a:p>
            <a:r>
              <a:rPr lang="en-US" sz="3200" dirty="0">
                <a:solidFill>
                  <a:srgbClr val="FFB91D"/>
                </a:solidFill>
              </a:rPr>
              <a:t>In a unitary system decentralization is not necessarily </a:t>
            </a:r>
            <a:r>
              <a:rPr lang="en-US" sz="3200" dirty="0" smtClean="0">
                <a:solidFill>
                  <a:srgbClr val="FFB91D"/>
                </a:solidFill>
              </a:rPr>
              <a:t>symmetrical</a:t>
            </a:r>
            <a:endParaRPr lang="en-US" sz="3200" dirty="0">
              <a:solidFill>
                <a:srgbClr val="FFB91D"/>
              </a:solidFill>
            </a:endParaRPr>
          </a:p>
          <a:p>
            <a:r>
              <a:rPr lang="en-US" sz="3200" dirty="0">
                <a:solidFill>
                  <a:srgbClr val="FFB91D"/>
                </a:solidFill>
              </a:rPr>
              <a:t>Local legislature/government can be dissolved in unitary systems but not in federal </a:t>
            </a:r>
            <a:r>
              <a:rPr lang="en-US" sz="3200" dirty="0" smtClean="0">
                <a:solidFill>
                  <a:srgbClr val="FFB91D"/>
                </a:solidFill>
              </a:rPr>
              <a:t>systems </a:t>
            </a:r>
            <a:endParaRPr lang="en-US" sz="3200" dirty="0">
              <a:solidFill>
                <a:srgbClr val="FFB91D"/>
              </a:solidFill>
            </a:endParaRPr>
          </a:p>
          <a:p>
            <a:endParaRPr lang="en-US" sz="3200" dirty="0">
              <a:solidFill>
                <a:srgbClr val="FFB91D"/>
              </a:solidFill>
            </a:endParaRPr>
          </a:p>
        </p:txBody>
      </p:sp>
    </p:spTree>
    <p:extLst>
      <p:ext uri="{BB962C8B-B14F-4D97-AF65-F5344CB8AC3E}">
        <p14:creationId xmlns:p14="http://schemas.microsoft.com/office/powerpoint/2010/main" val="895472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Three Basic Forms of Governments</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sz="4400" dirty="0" smtClean="0"/>
              <a:t>Parliamentary System</a:t>
            </a:r>
          </a:p>
          <a:p>
            <a:pPr marL="457200" indent="-457200">
              <a:buFont typeface="+mj-lt"/>
              <a:buAutoNum type="arabicPeriod"/>
            </a:pPr>
            <a:r>
              <a:rPr lang="en-US" sz="4400" dirty="0" smtClean="0"/>
              <a:t>Presidential System</a:t>
            </a:r>
          </a:p>
          <a:p>
            <a:pPr marL="457200" indent="-457200">
              <a:buFont typeface="+mj-lt"/>
              <a:buAutoNum type="arabicPeriod"/>
            </a:pPr>
            <a:r>
              <a:rPr lang="en-US" sz="4400" dirty="0" smtClean="0"/>
              <a:t>Mixed Presidential-Parliamentary System</a:t>
            </a:r>
          </a:p>
          <a:p>
            <a:endParaRPr lang="en-US" dirty="0" smtClean="0">
              <a:solidFill>
                <a:srgbClr val="000000"/>
              </a:solidFill>
            </a:endParaRPr>
          </a:p>
          <a:p>
            <a:pPr algn="ctr">
              <a:buNone/>
            </a:pPr>
            <a:r>
              <a:rPr lang="en-US" sz="3097" i="1" dirty="0" smtClean="0"/>
              <a:t>The difference between the three has to do with the origins of power and the relationship between the executive branch and the other branches of government</a:t>
            </a:r>
          </a:p>
        </p:txBody>
      </p:sp>
    </p:spTree>
    <p:extLst>
      <p:ext uri="{BB962C8B-B14F-4D97-AF65-F5344CB8AC3E}">
        <p14:creationId xmlns:p14="http://schemas.microsoft.com/office/powerpoint/2010/main" val="2118198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Parliamentary System</a:t>
            </a:r>
            <a:endParaRPr lang="en-US" sz="6000" dirty="0"/>
          </a:p>
        </p:txBody>
      </p:sp>
      <p:sp>
        <p:nvSpPr>
          <p:cNvPr id="3" name="Content Placeholder 2"/>
          <p:cNvSpPr>
            <a:spLocks noGrp="1"/>
          </p:cNvSpPr>
          <p:nvPr>
            <p:ph idx="1"/>
          </p:nvPr>
        </p:nvSpPr>
        <p:spPr>
          <a:xfrm>
            <a:off x="0" y="1712270"/>
            <a:ext cx="9144000" cy="5145729"/>
          </a:xfrm>
        </p:spPr>
        <p:txBody>
          <a:bodyPr>
            <a:normAutofit fontScale="77500" lnSpcReduction="20000"/>
          </a:bodyPr>
          <a:lstStyle/>
          <a:p>
            <a:r>
              <a:rPr lang="en-US" sz="3429" dirty="0" smtClean="0">
                <a:solidFill>
                  <a:srgbClr val="FFB91D"/>
                </a:solidFill>
              </a:rPr>
              <a:t>A system of governance in which the head of government is chosen by and serves at the pleasure of the legislature</a:t>
            </a:r>
          </a:p>
          <a:p>
            <a:r>
              <a:rPr lang="en-US" sz="2800" dirty="0" smtClean="0"/>
              <a:t>The legislature rules over all!</a:t>
            </a:r>
          </a:p>
          <a:p>
            <a:r>
              <a:rPr lang="en-US" sz="2800" dirty="0" smtClean="0"/>
              <a:t>Prime Minister is </a:t>
            </a:r>
            <a:r>
              <a:rPr lang="en-US" sz="2800" u="sng" dirty="0" smtClean="0"/>
              <a:t>NOT </a:t>
            </a:r>
            <a:r>
              <a:rPr lang="en-US" sz="2800" dirty="0" smtClean="0"/>
              <a:t>directly elected by people , but by the legislature</a:t>
            </a:r>
          </a:p>
          <a:p>
            <a:r>
              <a:rPr lang="en-US" sz="2800" dirty="0" smtClean="0"/>
              <a:t>Because the prime minister and the cabinet are also leaders of the majority party in the legislature, no separation of powers exists between executive and legislative branches—instead they are fused together</a:t>
            </a:r>
          </a:p>
          <a:p>
            <a:r>
              <a:rPr lang="en-US" sz="2800" dirty="0" smtClean="0"/>
              <a:t>Fusion of Power!</a:t>
            </a:r>
          </a:p>
          <a:p>
            <a:r>
              <a:rPr lang="en-US" sz="2800" dirty="0" smtClean="0"/>
              <a:t>Executive power is separated between Head of Government (PM) and the Head of State (royalty, president)</a:t>
            </a:r>
          </a:p>
          <a:p>
            <a:endParaRPr lang="en-US" sz="2800" dirty="0"/>
          </a:p>
        </p:txBody>
      </p:sp>
    </p:spTree>
    <p:extLst>
      <p:ext uri="{BB962C8B-B14F-4D97-AF65-F5344CB8AC3E}">
        <p14:creationId xmlns:p14="http://schemas.microsoft.com/office/powerpoint/2010/main" val="8293633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Parliamentary System</a:t>
            </a:r>
            <a:endParaRPr lang="en-US" sz="6600" dirty="0"/>
          </a:p>
        </p:txBody>
      </p:sp>
      <p:sp>
        <p:nvSpPr>
          <p:cNvPr id="3" name="Content Placeholder 2"/>
          <p:cNvSpPr>
            <a:spLocks noGrp="1"/>
          </p:cNvSpPr>
          <p:nvPr>
            <p:ph idx="1"/>
          </p:nvPr>
        </p:nvSpPr>
        <p:spPr>
          <a:xfrm>
            <a:off x="457200" y="2057400"/>
            <a:ext cx="8229600" cy="4800599"/>
          </a:xfrm>
        </p:spPr>
        <p:txBody>
          <a:bodyPr>
            <a:normAutofit lnSpcReduction="10000"/>
          </a:bodyPr>
          <a:lstStyle/>
          <a:p>
            <a:r>
              <a:rPr lang="en-US" sz="3600" u="sng" dirty="0" smtClean="0"/>
              <a:t>Characteristics</a:t>
            </a:r>
            <a:r>
              <a:rPr lang="en-US" sz="3600" dirty="0" smtClean="0"/>
              <a:t>:</a:t>
            </a:r>
          </a:p>
          <a:p>
            <a:pPr lvl="1"/>
            <a:r>
              <a:rPr lang="en-US" sz="3200" dirty="0" smtClean="0"/>
              <a:t>High Party Discipline</a:t>
            </a:r>
          </a:p>
          <a:p>
            <a:pPr lvl="1"/>
            <a:r>
              <a:rPr lang="en-US" sz="3200" dirty="0" smtClean="0"/>
              <a:t>Majority party almost always gets its policies implemented</a:t>
            </a:r>
          </a:p>
          <a:p>
            <a:pPr lvl="1"/>
            <a:r>
              <a:rPr lang="en-US" sz="3200" dirty="0" smtClean="0"/>
              <a:t>Cabinet is VERY powerful—initiates legislation and makes policy</a:t>
            </a:r>
          </a:p>
          <a:p>
            <a:pPr lvl="1"/>
            <a:r>
              <a:rPr lang="en-US" sz="3200" dirty="0" smtClean="0"/>
              <a:t>No fixed terms of office—PM must call for election or as the result of a vote of no confidence</a:t>
            </a:r>
          </a:p>
        </p:txBody>
      </p:sp>
    </p:spTree>
    <p:extLst>
      <p:ext uri="{BB962C8B-B14F-4D97-AF65-F5344CB8AC3E}">
        <p14:creationId xmlns:p14="http://schemas.microsoft.com/office/powerpoint/2010/main" val="2359937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Fusion of Powers</a:t>
            </a:r>
            <a:endParaRPr lang="en-US" sz="6600" dirty="0"/>
          </a:p>
        </p:txBody>
      </p:sp>
      <p:sp>
        <p:nvSpPr>
          <p:cNvPr id="3" name="Content Placeholder 2"/>
          <p:cNvSpPr>
            <a:spLocks noGrp="1"/>
          </p:cNvSpPr>
          <p:nvPr>
            <p:ph idx="1"/>
          </p:nvPr>
        </p:nvSpPr>
        <p:spPr>
          <a:xfrm>
            <a:off x="457200" y="2057400"/>
            <a:ext cx="8229600" cy="4800599"/>
          </a:xfrm>
        </p:spPr>
        <p:txBody>
          <a:bodyPr>
            <a:normAutofit/>
          </a:bodyPr>
          <a:lstStyle/>
          <a:p>
            <a:r>
              <a:rPr lang="en-US" sz="2800" dirty="0" smtClean="0">
                <a:solidFill>
                  <a:schemeClr val="accent1"/>
                </a:solidFill>
              </a:rPr>
              <a:t>A system of governance in which authority of government is concentrated in one body</a:t>
            </a:r>
          </a:p>
          <a:p>
            <a:r>
              <a:rPr lang="en-US" sz="2800" dirty="0" smtClean="0"/>
              <a:t>The executive branch is born of the legislative branch of government</a:t>
            </a:r>
          </a:p>
          <a:p>
            <a:r>
              <a:rPr lang="en-US" sz="2800" dirty="0" smtClean="0"/>
              <a:t>In Britain, Parliament is the supreme legislative, executive, and judicial authority</a:t>
            </a:r>
          </a:p>
          <a:p>
            <a:r>
              <a:rPr lang="en-US" sz="2800" dirty="0" smtClean="0"/>
              <a:t>Common pattern in parliamentary systems</a:t>
            </a:r>
            <a:endParaRPr lang="en-US" sz="2800" dirty="0"/>
          </a:p>
        </p:txBody>
      </p:sp>
    </p:spTree>
    <p:extLst>
      <p:ext uri="{BB962C8B-B14F-4D97-AF65-F5344CB8AC3E}">
        <p14:creationId xmlns:p14="http://schemas.microsoft.com/office/powerpoint/2010/main" val="3558596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Authority</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FFC000"/>
                </a:solidFill>
              </a:rPr>
              <a:t>Legal right to exercise power on behalf of the society and/or government</a:t>
            </a:r>
          </a:p>
        </p:txBody>
      </p:sp>
    </p:spTree>
    <p:extLst>
      <p:ext uri="{BB962C8B-B14F-4D97-AF65-F5344CB8AC3E}">
        <p14:creationId xmlns:p14="http://schemas.microsoft.com/office/powerpoint/2010/main" val="16953697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Vote of Confidence</a:t>
            </a:r>
            <a:endParaRPr lang="en-US" sz="6600" dirty="0"/>
          </a:p>
        </p:txBody>
      </p:sp>
      <p:sp>
        <p:nvSpPr>
          <p:cNvPr id="3" name="Content Placeholder 2"/>
          <p:cNvSpPr>
            <a:spLocks noGrp="1"/>
          </p:cNvSpPr>
          <p:nvPr>
            <p:ph idx="1"/>
          </p:nvPr>
        </p:nvSpPr>
        <p:spPr/>
        <p:txBody>
          <a:bodyPr>
            <a:normAutofit/>
          </a:bodyPr>
          <a:lstStyle/>
          <a:p>
            <a:r>
              <a:rPr lang="en-US" sz="3200" dirty="0" smtClean="0">
                <a:solidFill>
                  <a:schemeClr val="accent1"/>
                </a:solidFill>
              </a:rPr>
              <a:t>A vote in parliament expressing support for a government</a:t>
            </a:r>
          </a:p>
          <a:p>
            <a:r>
              <a:rPr lang="en-US" sz="3200" dirty="0" smtClean="0"/>
              <a:t>A government losing a vote of confidence is often expected to resign</a:t>
            </a:r>
            <a:endParaRPr lang="en-US" sz="3200" dirty="0"/>
          </a:p>
        </p:txBody>
      </p:sp>
    </p:spTree>
    <p:extLst>
      <p:ext uri="{BB962C8B-B14F-4D97-AF65-F5344CB8AC3E}">
        <p14:creationId xmlns:p14="http://schemas.microsoft.com/office/powerpoint/2010/main" val="17108486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Presidential System</a:t>
            </a:r>
            <a:endParaRPr lang="en-US" sz="6600" dirty="0"/>
          </a:p>
        </p:txBody>
      </p:sp>
      <p:sp>
        <p:nvSpPr>
          <p:cNvPr id="3" name="Content Placeholder 2"/>
          <p:cNvSpPr>
            <a:spLocks noGrp="1"/>
          </p:cNvSpPr>
          <p:nvPr>
            <p:ph idx="1"/>
          </p:nvPr>
        </p:nvSpPr>
        <p:spPr>
          <a:xfrm>
            <a:off x="457200" y="1797884"/>
            <a:ext cx="8229600" cy="5060116"/>
          </a:xfrm>
        </p:spPr>
        <p:txBody>
          <a:bodyPr>
            <a:normAutofit fontScale="85000" lnSpcReduction="10000"/>
          </a:bodyPr>
          <a:lstStyle/>
          <a:p>
            <a:r>
              <a:rPr lang="en-US" sz="3200" dirty="0" smtClean="0">
                <a:solidFill>
                  <a:schemeClr val="accent1"/>
                </a:solidFill>
              </a:rPr>
              <a:t>An electoral system where citizens vote for legislative representatives as well as for executive branch leaders, and two branches function with separation of powers</a:t>
            </a:r>
          </a:p>
          <a:p>
            <a:r>
              <a:rPr lang="en-US" sz="3200" dirty="0" smtClean="0"/>
              <a:t>The chief executive is elected in a national ballot and is independent of the legislative branch</a:t>
            </a:r>
          </a:p>
          <a:p>
            <a:r>
              <a:rPr lang="en-US" sz="3200" dirty="0" smtClean="0"/>
              <a:t>The roles of the </a:t>
            </a:r>
            <a:r>
              <a:rPr lang="en-US" sz="3200" u="sng" dirty="0" smtClean="0"/>
              <a:t>head of state</a:t>
            </a:r>
            <a:r>
              <a:rPr lang="en-US" sz="3200" dirty="0" smtClean="0"/>
              <a:t> and </a:t>
            </a:r>
            <a:r>
              <a:rPr lang="en-US" sz="3200" u="sng" dirty="0" smtClean="0"/>
              <a:t>head of government</a:t>
            </a:r>
            <a:r>
              <a:rPr lang="en-US" sz="3200" dirty="0" smtClean="0"/>
              <a:t> are given to one person—the president</a:t>
            </a:r>
          </a:p>
          <a:p>
            <a:r>
              <a:rPr lang="en-US" sz="3200" dirty="0" smtClean="0"/>
              <a:t>Three branches of government are therefore separate from one another and can check each other’s power</a:t>
            </a:r>
          </a:p>
        </p:txBody>
      </p:sp>
    </p:spTree>
    <p:extLst>
      <p:ext uri="{BB962C8B-B14F-4D97-AF65-F5344CB8AC3E}">
        <p14:creationId xmlns:p14="http://schemas.microsoft.com/office/powerpoint/2010/main" val="7691418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Presidential System</a:t>
            </a:r>
            <a:endParaRPr lang="en-US" sz="6600" dirty="0"/>
          </a:p>
        </p:txBody>
      </p:sp>
      <p:sp>
        <p:nvSpPr>
          <p:cNvPr id="3" name="Content Placeholder 2"/>
          <p:cNvSpPr>
            <a:spLocks noGrp="1"/>
          </p:cNvSpPr>
          <p:nvPr>
            <p:ph idx="1"/>
          </p:nvPr>
        </p:nvSpPr>
        <p:spPr>
          <a:xfrm>
            <a:off x="457200" y="1797884"/>
            <a:ext cx="8229600" cy="5060116"/>
          </a:xfrm>
        </p:spPr>
        <p:txBody>
          <a:bodyPr>
            <a:normAutofit lnSpcReduction="10000"/>
          </a:bodyPr>
          <a:lstStyle/>
          <a:p>
            <a:r>
              <a:rPr lang="en-US" sz="3600" u="sng" dirty="0" smtClean="0">
                <a:solidFill>
                  <a:srgbClr val="FFFFFF"/>
                </a:solidFill>
              </a:rPr>
              <a:t>Characteristics</a:t>
            </a:r>
            <a:r>
              <a:rPr lang="en-US" sz="3600" dirty="0" smtClean="0">
                <a:solidFill>
                  <a:srgbClr val="FFFFFF"/>
                </a:solidFill>
              </a:rPr>
              <a:t>:</a:t>
            </a:r>
          </a:p>
          <a:p>
            <a:pPr lvl="1"/>
            <a:r>
              <a:rPr lang="en-US" sz="3200" dirty="0" smtClean="0">
                <a:solidFill>
                  <a:srgbClr val="FFFFFF"/>
                </a:solidFill>
              </a:rPr>
              <a:t>Separation of Power</a:t>
            </a:r>
          </a:p>
          <a:p>
            <a:pPr lvl="1"/>
            <a:r>
              <a:rPr lang="en-US" sz="3200" dirty="0" smtClean="0">
                <a:solidFill>
                  <a:srgbClr val="FFFFFF"/>
                </a:solidFill>
              </a:rPr>
              <a:t>Power shared equally between legislature and executive</a:t>
            </a:r>
          </a:p>
          <a:p>
            <a:pPr lvl="1"/>
            <a:r>
              <a:rPr lang="en-US" sz="3200" dirty="0" smtClean="0">
                <a:solidFill>
                  <a:srgbClr val="FFFFFF"/>
                </a:solidFill>
              </a:rPr>
              <a:t>Lower party discipline</a:t>
            </a:r>
          </a:p>
          <a:p>
            <a:pPr lvl="1"/>
            <a:r>
              <a:rPr lang="en-US" sz="3200" dirty="0" smtClean="0">
                <a:solidFill>
                  <a:srgbClr val="FFFFFF"/>
                </a:solidFill>
              </a:rPr>
              <a:t>Have fixed terms</a:t>
            </a:r>
          </a:p>
          <a:p>
            <a:pPr lvl="1"/>
            <a:r>
              <a:rPr lang="en-US" sz="3200" dirty="0" smtClean="0">
                <a:solidFill>
                  <a:srgbClr val="FFFFFF"/>
                </a:solidFill>
              </a:rPr>
              <a:t>Since power is diffused, policymaking process is slowed because one branch may question decision made by other groups</a:t>
            </a:r>
          </a:p>
        </p:txBody>
      </p:sp>
    </p:spTree>
    <p:extLst>
      <p:ext uri="{BB962C8B-B14F-4D97-AF65-F5344CB8AC3E}">
        <p14:creationId xmlns:p14="http://schemas.microsoft.com/office/powerpoint/2010/main" val="40103051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Separation of Power</a:t>
            </a:r>
            <a:endParaRPr lang="en-US" sz="60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An organization of political institutions within the state in which the executive, legislature, and judiciary have autonomous powers and no branch dominates the others</a:t>
            </a:r>
          </a:p>
          <a:p>
            <a:r>
              <a:rPr lang="en-US" sz="3200" dirty="0" smtClean="0"/>
              <a:t>Common pattern in presidential systems</a:t>
            </a:r>
            <a:endParaRPr lang="en-US" sz="3200" dirty="0"/>
          </a:p>
        </p:txBody>
      </p:sp>
    </p:spTree>
    <p:extLst>
      <p:ext uri="{BB962C8B-B14F-4D97-AF65-F5344CB8AC3E}">
        <p14:creationId xmlns:p14="http://schemas.microsoft.com/office/powerpoint/2010/main" val="13115193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Checks and Balances</a:t>
            </a:r>
            <a:endParaRPr lang="en-US" sz="60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A governmental system of divided authority in which coequal branches can restrain each other’s actions</a:t>
            </a:r>
          </a:p>
        </p:txBody>
      </p:sp>
    </p:spTree>
    <p:extLst>
      <p:ext uri="{BB962C8B-B14F-4D97-AF65-F5344CB8AC3E}">
        <p14:creationId xmlns:p14="http://schemas.microsoft.com/office/powerpoint/2010/main" val="34852897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Impeachment</a:t>
            </a:r>
            <a:endParaRPr lang="en-US" sz="66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The process provided legislatures in most presidential systems that provides for the removal of presidents before their term is up, but typically only if they are guilty of serious criminal or other wrong doing</a:t>
            </a:r>
            <a:endParaRPr lang="en-US" sz="3200" dirty="0">
              <a:solidFill>
                <a:srgbClr val="FFB91D"/>
              </a:solidFill>
            </a:endParaRPr>
          </a:p>
        </p:txBody>
      </p:sp>
    </p:spTree>
    <p:extLst>
      <p:ext uri="{BB962C8B-B14F-4D97-AF65-F5344CB8AC3E}">
        <p14:creationId xmlns:p14="http://schemas.microsoft.com/office/powerpoint/2010/main" val="25730917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Mixed Presidential </a:t>
            </a:r>
            <a:br>
              <a:rPr lang="en-US" sz="5400" dirty="0" smtClean="0"/>
            </a:br>
            <a:r>
              <a:rPr lang="en-US" sz="5400" dirty="0" smtClean="0"/>
              <a:t>Parliamentary System</a:t>
            </a:r>
            <a:endParaRPr lang="en-US" sz="5400" dirty="0"/>
          </a:p>
        </p:txBody>
      </p:sp>
      <p:sp>
        <p:nvSpPr>
          <p:cNvPr id="3" name="Content Placeholder 2"/>
          <p:cNvSpPr>
            <a:spLocks noGrp="1"/>
          </p:cNvSpPr>
          <p:nvPr>
            <p:ph idx="1"/>
          </p:nvPr>
        </p:nvSpPr>
        <p:spPr>
          <a:xfrm>
            <a:off x="457200" y="2057400"/>
            <a:ext cx="8229600" cy="4606185"/>
          </a:xfrm>
        </p:spPr>
        <p:txBody>
          <a:bodyPr>
            <a:normAutofit fontScale="92500"/>
          </a:bodyPr>
          <a:lstStyle/>
          <a:p>
            <a:pPr marL="342900" lvl="1" indent="-342900">
              <a:spcBef>
                <a:spcPts val="2000"/>
              </a:spcBef>
              <a:buClr>
                <a:schemeClr val="accent1"/>
              </a:buClr>
            </a:pPr>
            <a:r>
              <a:rPr lang="en-US" sz="3200" dirty="0" smtClean="0">
                <a:solidFill>
                  <a:srgbClr val="FFB91D"/>
                </a:solidFill>
              </a:rPr>
              <a:t>A democracy that has some characteristics of a presidential system and some characteristics of a parliamentary system</a:t>
            </a:r>
          </a:p>
          <a:p>
            <a:r>
              <a:rPr lang="en-US" sz="3200" dirty="0" smtClean="0">
                <a:solidFill>
                  <a:srgbClr val="FFB91D"/>
                </a:solidFill>
              </a:rPr>
              <a:t>Also referred to as semi-presidential</a:t>
            </a:r>
          </a:p>
          <a:p>
            <a:r>
              <a:rPr lang="en-US" sz="3294" dirty="0" smtClean="0">
                <a:solidFill>
                  <a:srgbClr val="FFB91D"/>
                </a:solidFill>
              </a:rPr>
              <a:t>System where a prime minister coexists with a president who is directly elected by the people and who holds a significant degree of power</a:t>
            </a:r>
          </a:p>
          <a:p>
            <a:pPr lvl="1"/>
            <a:r>
              <a:rPr lang="en-US" sz="3000" dirty="0" smtClean="0"/>
              <a:t>Russia is perfect example of powerful president</a:t>
            </a:r>
          </a:p>
          <a:p>
            <a:pPr marL="349250" lvl="1" indent="0">
              <a:buNone/>
            </a:pPr>
            <a:endParaRPr lang="en-US" sz="3000" dirty="0"/>
          </a:p>
        </p:txBody>
      </p:sp>
    </p:spTree>
    <p:extLst>
      <p:ext uri="{BB962C8B-B14F-4D97-AF65-F5344CB8AC3E}">
        <p14:creationId xmlns:p14="http://schemas.microsoft.com/office/powerpoint/2010/main" val="27704945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Institutions</a:t>
            </a:r>
            <a:endParaRPr lang="en-US" sz="6000" dirty="0"/>
          </a:p>
        </p:txBody>
      </p:sp>
      <p:sp>
        <p:nvSpPr>
          <p:cNvPr id="3" name="Content Placeholder 2"/>
          <p:cNvSpPr>
            <a:spLocks noGrp="1"/>
          </p:cNvSpPr>
          <p:nvPr>
            <p:ph idx="1"/>
          </p:nvPr>
        </p:nvSpPr>
        <p:spPr>
          <a:xfrm>
            <a:off x="214425" y="1717295"/>
            <a:ext cx="8929575" cy="4883558"/>
          </a:xfrm>
        </p:spPr>
        <p:txBody>
          <a:bodyPr>
            <a:noAutofit/>
          </a:bodyPr>
          <a:lstStyle/>
          <a:p>
            <a:r>
              <a:rPr lang="en-US" sz="2800" dirty="0" smtClean="0">
                <a:solidFill>
                  <a:srgbClr val="FFC000"/>
                </a:solidFill>
              </a:rPr>
              <a:t>In order to carry out public policies, government structures such as parliaments, bureaucracies, and administrative agencies perform functions, which in turn enable the government to formulate, implement, and enforce policies</a:t>
            </a:r>
          </a:p>
          <a:p>
            <a:r>
              <a:rPr lang="en-US" sz="2800" dirty="0"/>
              <a:t>T</a:t>
            </a:r>
            <a:r>
              <a:rPr lang="en-US" sz="2800" dirty="0" smtClean="0"/>
              <a:t>here are many types of institutions:  parliaments, congresses, administrative agencies, political parties, interest groups, legislatures</a:t>
            </a:r>
          </a:p>
        </p:txBody>
      </p:sp>
    </p:spTree>
    <p:extLst>
      <p:ext uri="{BB962C8B-B14F-4D97-AF65-F5344CB8AC3E}">
        <p14:creationId xmlns:p14="http://schemas.microsoft.com/office/powerpoint/2010/main" val="888250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6000" dirty="0" smtClean="0"/>
              <a:t>Key Parts of All Governments</a:t>
            </a:r>
            <a:endParaRPr lang="en-US" sz="6000" dirty="0"/>
          </a:p>
        </p:txBody>
      </p:sp>
      <p:sp>
        <p:nvSpPr>
          <p:cNvPr id="3" name="Content Placeholder 2"/>
          <p:cNvSpPr>
            <a:spLocks noGrp="1"/>
          </p:cNvSpPr>
          <p:nvPr>
            <p:ph idx="1"/>
          </p:nvPr>
        </p:nvSpPr>
        <p:spPr>
          <a:xfrm>
            <a:off x="185520" y="2057401"/>
            <a:ext cx="8501280" cy="4543452"/>
          </a:xfrm>
        </p:spPr>
        <p:txBody>
          <a:bodyPr>
            <a:normAutofit/>
          </a:bodyPr>
          <a:lstStyle/>
          <a:p>
            <a:pPr marL="514350" indent="-514350">
              <a:buFont typeface="+mj-lt"/>
              <a:buAutoNum type="arabicPeriod"/>
            </a:pPr>
            <a:r>
              <a:rPr lang="en-US" sz="4000" dirty="0" smtClean="0"/>
              <a:t>Executive</a:t>
            </a:r>
          </a:p>
          <a:p>
            <a:pPr marL="514350" indent="-514350">
              <a:buFont typeface="+mj-lt"/>
              <a:buAutoNum type="arabicPeriod"/>
            </a:pPr>
            <a:r>
              <a:rPr lang="en-US" sz="4000" dirty="0" smtClean="0"/>
              <a:t>Legislature</a:t>
            </a:r>
          </a:p>
          <a:p>
            <a:pPr marL="514350" indent="-514350">
              <a:buFont typeface="+mj-lt"/>
              <a:buAutoNum type="arabicPeriod"/>
            </a:pPr>
            <a:r>
              <a:rPr lang="en-US" sz="4000" dirty="0" smtClean="0"/>
              <a:t>Judiciary</a:t>
            </a:r>
          </a:p>
          <a:p>
            <a:pPr marL="514350" indent="-514350">
              <a:buFont typeface="+mj-lt"/>
              <a:buAutoNum type="arabicPeriod"/>
            </a:pPr>
            <a:r>
              <a:rPr lang="en-US" sz="4000" dirty="0" smtClean="0"/>
              <a:t>Bureaucracy</a:t>
            </a:r>
          </a:p>
          <a:p>
            <a:pPr marL="514350" indent="-514350" algn="ctr">
              <a:buNone/>
            </a:pPr>
            <a:r>
              <a:rPr lang="en-US" sz="2800" b="0" i="1" dirty="0" smtClean="0"/>
              <a:t>All of AP6 countries have these structures, how they function varies greatly</a:t>
            </a:r>
          </a:p>
        </p:txBody>
      </p:sp>
    </p:spTree>
    <p:extLst>
      <p:ext uri="{BB962C8B-B14F-4D97-AF65-F5344CB8AC3E}">
        <p14:creationId xmlns:p14="http://schemas.microsoft.com/office/powerpoint/2010/main" val="38708018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Executive</a:t>
            </a:r>
            <a:endParaRPr lang="en-US" sz="7200" dirty="0"/>
          </a:p>
        </p:txBody>
      </p:sp>
      <p:sp>
        <p:nvSpPr>
          <p:cNvPr id="3" name="Content Placeholder 2"/>
          <p:cNvSpPr>
            <a:spLocks noGrp="1"/>
          </p:cNvSpPr>
          <p:nvPr>
            <p:ph idx="1"/>
          </p:nvPr>
        </p:nvSpPr>
        <p:spPr>
          <a:xfrm>
            <a:off x="457200" y="2057401"/>
            <a:ext cx="8229600" cy="4563378"/>
          </a:xfrm>
        </p:spPr>
        <p:txBody>
          <a:bodyPr>
            <a:normAutofit fontScale="92500" lnSpcReduction="20000"/>
          </a:bodyPr>
          <a:lstStyle/>
          <a:p>
            <a:r>
              <a:rPr lang="en-US" sz="3600" dirty="0" smtClean="0">
                <a:solidFill>
                  <a:srgbClr val="FFB91D"/>
                </a:solidFill>
              </a:rPr>
              <a:t>The executive office carries out the laws and policies of the state</a:t>
            </a:r>
          </a:p>
          <a:p>
            <a:r>
              <a:rPr lang="en-US" sz="3600" dirty="0" smtClean="0">
                <a:solidFill>
                  <a:srgbClr val="FFFFFF"/>
                </a:solidFill>
              </a:rPr>
              <a:t>The chief executive is the most important person in the policymaking process, initiating new policies and playing an important role in their adoption</a:t>
            </a:r>
          </a:p>
          <a:p>
            <a:r>
              <a:rPr lang="en-US" sz="3600" dirty="0" smtClean="0"/>
              <a:t>Presidential system has veto power, in parliamentary system does not</a:t>
            </a:r>
          </a:p>
          <a:p>
            <a:r>
              <a:rPr lang="en-US" sz="3600" dirty="0" smtClean="0"/>
              <a:t>Central authority on in foreign policy</a:t>
            </a:r>
          </a:p>
        </p:txBody>
      </p:sp>
    </p:spTree>
    <p:extLst>
      <p:ext uri="{BB962C8B-B14F-4D97-AF65-F5344CB8AC3E}">
        <p14:creationId xmlns:p14="http://schemas.microsoft.com/office/powerpoint/2010/main" val="1801659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Sovereignty</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FFC000"/>
                </a:solidFill>
              </a:rPr>
              <a:t>Independent legal authority over a population in a particular place </a:t>
            </a:r>
          </a:p>
          <a:p>
            <a:r>
              <a:rPr lang="en-US" sz="3600" dirty="0">
                <a:solidFill>
                  <a:srgbClr val="FFC000"/>
                </a:solidFill>
              </a:rPr>
              <a:t>T</a:t>
            </a:r>
            <a:r>
              <a:rPr lang="en-US" sz="3600" dirty="0" smtClean="0">
                <a:solidFill>
                  <a:srgbClr val="FFC000"/>
                </a:solidFill>
              </a:rPr>
              <a:t>he degree in which a state  can control its own territory and independently make and carry out policy</a:t>
            </a:r>
            <a:endParaRPr lang="en-US" sz="3600" dirty="0">
              <a:solidFill>
                <a:srgbClr val="FFC000"/>
              </a:solidFill>
            </a:endParaRPr>
          </a:p>
        </p:txBody>
      </p:sp>
    </p:spTree>
    <p:extLst>
      <p:ext uri="{BB962C8B-B14F-4D97-AF65-F5344CB8AC3E}">
        <p14:creationId xmlns:p14="http://schemas.microsoft.com/office/powerpoint/2010/main" val="22930947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Head of State</a:t>
            </a:r>
            <a:endParaRPr lang="en-US" sz="7200" dirty="0"/>
          </a:p>
        </p:txBody>
      </p:sp>
      <p:sp>
        <p:nvSpPr>
          <p:cNvPr id="3" name="Content Placeholder 2"/>
          <p:cNvSpPr>
            <a:spLocks noGrp="1"/>
          </p:cNvSpPr>
          <p:nvPr>
            <p:ph idx="1"/>
          </p:nvPr>
        </p:nvSpPr>
        <p:spPr>
          <a:xfrm>
            <a:off x="457200" y="2057401"/>
            <a:ext cx="8229600" cy="4563378"/>
          </a:xfrm>
        </p:spPr>
        <p:txBody>
          <a:bodyPr>
            <a:normAutofit fontScale="85000" lnSpcReduction="20000"/>
          </a:bodyPr>
          <a:lstStyle/>
          <a:p>
            <a:r>
              <a:rPr lang="en-US" sz="3600" dirty="0" smtClean="0">
                <a:solidFill>
                  <a:srgbClr val="FFB91D"/>
                </a:solidFill>
              </a:rPr>
              <a:t>The head of state is a role that symbolizes the and represents the people, both nationally and internationally, and may or may not have any real policy making power</a:t>
            </a:r>
          </a:p>
          <a:p>
            <a:r>
              <a:rPr lang="en-US" sz="3600" dirty="0" smtClean="0">
                <a:solidFill>
                  <a:srgbClr val="FFB91D"/>
                </a:solidFill>
              </a:rPr>
              <a:t>The chief public representative of a state</a:t>
            </a:r>
          </a:p>
          <a:p>
            <a:r>
              <a:rPr lang="en-US" sz="3600" dirty="0" smtClean="0"/>
              <a:t>Commonly royalty or a president</a:t>
            </a:r>
          </a:p>
          <a:p>
            <a:r>
              <a:rPr lang="en-US" sz="3600" u="sng" dirty="0" smtClean="0">
                <a:solidFill>
                  <a:schemeClr val="accent1"/>
                </a:solidFill>
              </a:rPr>
              <a:t>KEY POINT:</a:t>
            </a:r>
            <a:r>
              <a:rPr lang="en-US" sz="3600" dirty="0" smtClean="0">
                <a:solidFill>
                  <a:schemeClr val="accent1"/>
                </a:solidFill>
              </a:rPr>
              <a:t>  </a:t>
            </a:r>
            <a:r>
              <a:rPr lang="en-US" sz="3600" dirty="0" smtClean="0"/>
              <a:t>In presidential systems the president is both the head of government and the head of state</a:t>
            </a:r>
            <a:endParaRPr lang="en-US" sz="3600" dirty="0"/>
          </a:p>
        </p:txBody>
      </p:sp>
    </p:spTree>
    <p:extLst>
      <p:ext uri="{BB962C8B-B14F-4D97-AF65-F5344CB8AC3E}">
        <p14:creationId xmlns:p14="http://schemas.microsoft.com/office/powerpoint/2010/main" val="15550671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Head of Government</a:t>
            </a:r>
            <a:endParaRPr lang="en-US" sz="6000" dirty="0"/>
          </a:p>
        </p:txBody>
      </p:sp>
      <p:sp>
        <p:nvSpPr>
          <p:cNvPr id="3" name="Content Placeholder 2"/>
          <p:cNvSpPr>
            <a:spLocks noGrp="1"/>
          </p:cNvSpPr>
          <p:nvPr>
            <p:ph idx="1"/>
          </p:nvPr>
        </p:nvSpPr>
        <p:spPr>
          <a:xfrm>
            <a:off x="-1" y="1797884"/>
            <a:ext cx="8947777" cy="4694475"/>
          </a:xfrm>
        </p:spPr>
        <p:txBody>
          <a:bodyPr>
            <a:noAutofit/>
          </a:bodyPr>
          <a:lstStyle/>
          <a:p>
            <a:r>
              <a:rPr lang="en-US" sz="2800" dirty="0" smtClean="0">
                <a:solidFill>
                  <a:srgbClr val="FFB91D"/>
                </a:solidFill>
              </a:rPr>
              <a:t>The office and the person occupying the office charged with leading the operation of a government</a:t>
            </a:r>
          </a:p>
          <a:p>
            <a:r>
              <a:rPr lang="en-US" sz="2800" dirty="0" smtClean="0">
                <a:solidFill>
                  <a:srgbClr val="FFB91D"/>
                </a:solidFill>
              </a:rPr>
              <a:t>The head of government deals with the everyday tasks of running the state and usually directs the activities of other members of the executive branch</a:t>
            </a:r>
          </a:p>
          <a:p>
            <a:r>
              <a:rPr lang="en-US" dirty="0" smtClean="0"/>
              <a:t>In Britain, the Queen is Head of State and the Prime Minister is the Head of Government</a:t>
            </a:r>
          </a:p>
          <a:p>
            <a:r>
              <a:rPr lang="en-US" dirty="0" smtClean="0"/>
              <a:t>In the U.S., the president is both head of government an head of state</a:t>
            </a:r>
            <a:endParaRPr lang="en-US" dirty="0"/>
          </a:p>
        </p:txBody>
      </p:sp>
    </p:spTree>
    <p:extLst>
      <p:ext uri="{BB962C8B-B14F-4D97-AF65-F5344CB8AC3E}">
        <p14:creationId xmlns:p14="http://schemas.microsoft.com/office/powerpoint/2010/main" val="13315169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t>Cabinet</a:t>
            </a:r>
            <a:endParaRPr lang="en-US" sz="8800" dirty="0"/>
          </a:p>
        </p:txBody>
      </p:sp>
      <p:sp>
        <p:nvSpPr>
          <p:cNvPr id="3" name="Content Placeholder 2"/>
          <p:cNvSpPr>
            <a:spLocks noGrp="1"/>
          </p:cNvSpPr>
          <p:nvPr>
            <p:ph idx="1"/>
          </p:nvPr>
        </p:nvSpPr>
        <p:spPr>
          <a:xfrm>
            <a:off x="0" y="1814504"/>
            <a:ext cx="9144000" cy="4786349"/>
          </a:xfrm>
        </p:spPr>
        <p:txBody>
          <a:bodyPr>
            <a:noAutofit/>
          </a:bodyPr>
          <a:lstStyle/>
          <a:p>
            <a:r>
              <a:rPr lang="en-US" dirty="0" smtClean="0">
                <a:solidFill>
                  <a:srgbClr val="FFB91D"/>
                </a:solidFill>
              </a:rPr>
              <a:t>Refers to the group of leaders (often called “ministers” or “secretaries”) of all major departments (sometimes called “ministries”) into which the executive branch is divided</a:t>
            </a:r>
            <a:endParaRPr lang="en-US" sz="2000" dirty="0" smtClean="0">
              <a:solidFill>
                <a:srgbClr val="FFB91D"/>
              </a:solidFill>
            </a:endParaRPr>
          </a:p>
          <a:p>
            <a:r>
              <a:rPr lang="en-US" sz="2000" dirty="0" smtClean="0"/>
              <a:t>The cabinet is the most important decision-making body in most political systems</a:t>
            </a:r>
          </a:p>
          <a:p>
            <a:r>
              <a:rPr lang="en-US" sz="2000" dirty="0" smtClean="0"/>
              <a:t>In </a:t>
            </a:r>
            <a:r>
              <a:rPr lang="en-US" sz="2000" u="sng" dirty="0" smtClean="0"/>
              <a:t>parliamentary systems </a:t>
            </a:r>
            <a:r>
              <a:rPr lang="en-US" sz="2000" dirty="0" smtClean="0"/>
              <a:t>the cabinet is the key organization that forms policy proposals</a:t>
            </a:r>
          </a:p>
          <a:p>
            <a:r>
              <a:rPr lang="en-US" sz="2000" dirty="0" smtClean="0"/>
              <a:t>The cabinet in </a:t>
            </a:r>
            <a:r>
              <a:rPr lang="en-US" sz="2000" u="sng" dirty="0" smtClean="0"/>
              <a:t>parliamentary systems </a:t>
            </a:r>
            <a:r>
              <a:rPr lang="en-US" sz="2000" dirty="0" smtClean="0"/>
              <a:t>is typically selected by the head of government &amp; can be dismissed when a government loses a vote of confidence</a:t>
            </a:r>
          </a:p>
          <a:p>
            <a:r>
              <a:rPr lang="en-US" sz="2000" dirty="0" smtClean="0"/>
              <a:t>In </a:t>
            </a:r>
            <a:r>
              <a:rPr lang="en-US" sz="2000" u="sng" dirty="0" smtClean="0"/>
              <a:t>presidential systems</a:t>
            </a:r>
            <a:r>
              <a:rPr lang="en-US" sz="2000" dirty="0" smtClean="0"/>
              <a:t>, the cabinet is selected by and can be dismissed by the president</a:t>
            </a:r>
          </a:p>
        </p:txBody>
      </p:sp>
    </p:spTree>
    <p:extLst>
      <p:ext uri="{BB962C8B-B14F-4D97-AF65-F5344CB8AC3E}">
        <p14:creationId xmlns:p14="http://schemas.microsoft.com/office/powerpoint/2010/main" val="13789455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Legislature</a:t>
            </a:r>
            <a:endParaRPr lang="en-US" sz="7200" dirty="0"/>
          </a:p>
        </p:txBody>
      </p:sp>
      <p:sp>
        <p:nvSpPr>
          <p:cNvPr id="3" name="Content Placeholder 2"/>
          <p:cNvSpPr>
            <a:spLocks noGrp="1"/>
          </p:cNvSpPr>
          <p:nvPr>
            <p:ph idx="1"/>
          </p:nvPr>
        </p:nvSpPr>
        <p:spPr/>
        <p:txBody>
          <a:bodyPr>
            <a:normAutofit/>
          </a:bodyPr>
          <a:lstStyle/>
          <a:p>
            <a:r>
              <a:rPr lang="en-US" sz="3600" dirty="0" smtClean="0">
                <a:solidFill>
                  <a:schemeClr val="accent1"/>
                </a:solidFill>
              </a:rPr>
              <a:t>The legislative is the branch of government charged with making laws</a:t>
            </a:r>
          </a:p>
          <a:p>
            <a:r>
              <a:rPr lang="en-US" sz="3200" dirty="0" smtClean="0"/>
              <a:t>Either bicameral or unicameral</a:t>
            </a:r>
          </a:p>
        </p:txBody>
      </p:sp>
    </p:spTree>
    <p:extLst>
      <p:ext uri="{BB962C8B-B14F-4D97-AF65-F5344CB8AC3E}">
        <p14:creationId xmlns:p14="http://schemas.microsoft.com/office/powerpoint/2010/main" val="42911632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Bicameral Legislature</a:t>
            </a:r>
            <a:endParaRPr lang="en-US" sz="6600" dirty="0"/>
          </a:p>
        </p:txBody>
      </p:sp>
      <p:sp>
        <p:nvSpPr>
          <p:cNvPr id="3" name="Content Placeholder 2"/>
          <p:cNvSpPr>
            <a:spLocks noGrp="1"/>
          </p:cNvSpPr>
          <p:nvPr>
            <p:ph idx="1"/>
          </p:nvPr>
        </p:nvSpPr>
        <p:spPr/>
        <p:txBody>
          <a:bodyPr>
            <a:normAutofit fontScale="85000" lnSpcReduction="10000"/>
          </a:bodyPr>
          <a:lstStyle/>
          <a:p>
            <a:r>
              <a:rPr lang="en-US" sz="3600" dirty="0" smtClean="0">
                <a:solidFill>
                  <a:srgbClr val="FFB91D"/>
                </a:solidFill>
              </a:rPr>
              <a:t>A legislature with two houses with decision making power</a:t>
            </a:r>
          </a:p>
          <a:p>
            <a:r>
              <a:rPr lang="en-US" sz="2800" dirty="0" smtClean="0"/>
              <a:t>Most common form of legislature</a:t>
            </a:r>
          </a:p>
          <a:p>
            <a:r>
              <a:rPr lang="en-US" sz="2800" dirty="0" smtClean="0"/>
              <a:t>Usually there is an “upper” and “lower” house</a:t>
            </a:r>
          </a:p>
          <a:p>
            <a:r>
              <a:rPr lang="en-US" sz="2800" dirty="0" smtClean="0"/>
              <a:t>Found almost always in federal systems</a:t>
            </a:r>
          </a:p>
          <a:p>
            <a:r>
              <a:rPr lang="en-US" sz="2800" dirty="0" smtClean="0"/>
              <a:t>EX: UK (House of Lords &amp; House of Commons); Russia  (Federation Council &amp; Duma); Mexico (Senate &amp; Chamber of Deputies); Nigeria (Senate &amp; House of Reps)</a:t>
            </a:r>
          </a:p>
        </p:txBody>
      </p:sp>
    </p:spTree>
    <p:extLst>
      <p:ext uri="{BB962C8B-B14F-4D97-AF65-F5344CB8AC3E}">
        <p14:creationId xmlns:p14="http://schemas.microsoft.com/office/powerpoint/2010/main" val="18963071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2" y="274638"/>
            <a:ext cx="8929938" cy="1143000"/>
          </a:xfrm>
        </p:spPr>
        <p:txBody>
          <a:bodyPr>
            <a:noAutofit/>
          </a:bodyPr>
          <a:lstStyle/>
          <a:p>
            <a:r>
              <a:rPr lang="en-US" sz="6600" dirty="0" smtClean="0"/>
              <a:t>Unicameral Legislature</a:t>
            </a:r>
            <a:endParaRPr lang="en-US" sz="6600" dirty="0"/>
          </a:p>
        </p:txBody>
      </p:sp>
      <p:sp>
        <p:nvSpPr>
          <p:cNvPr id="3" name="Content Placeholder 2"/>
          <p:cNvSpPr>
            <a:spLocks noGrp="1"/>
          </p:cNvSpPr>
          <p:nvPr>
            <p:ph idx="1"/>
          </p:nvPr>
        </p:nvSpPr>
        <p:spPr/>
        <p:txBody>
          <a:bodyPr>
            <a:normAutofit/>
          </a:bodyPr>
          <a:lstStyle/>
          <a:p>
            <a:r>
              <a:rPr lang="en-US" sz="3600" dirty="0" smtClean="0">
                <a:solidFill>
                  <a:schemeClr val="accent1"/>
                </a:solidFill>
              </a:rPr>
              <a:t>A legislature with only one house with decision making power</a:t>
            </a:r>
          </a:p>
          <a:p>
            <a:r>
              <a:rPr lang="en-US" sz="3600" dirty="0" smtClean="0"/>
              <a:t>Examples: China (The National People’s Congress), Iran (</a:t>
            </a:r>
            <a:r>
              <a:rPr lang="en-US" sz="3600" dirty="0" err="1" smtClean="0"/>
              <a:t>Majles</a:t>
            </a:r>
            <a:r>
              <a:rPr lang="en-US" sz="3600" dirty="0" smtClean="0"/>
              <a:t>)</a:t>
            </a:r>
            <a:endParaRPr lang="en-US" sz="3600" dirty="0"/>
          </a:p>
        </p:txBody>
      </p:sp>
    </p:spTree>
    <p:extLst>
      <p:ext uri="{BB962C8B-B14F-4D97-AF65-F5344CB8AC3E}">
        <p14:creationId xmlns:p14="http://schemas.microsoft.com/office/powerpoint/2010/main" val="23978208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Judicial Review</a:t>
            </a:r>
            <a:endParaRPr lang="en-US" sz="6000" dirty="0"/>
          </a:p>
        </p:txBody>
      </p:sp>
      <p:sp>
        <p:nvSpPr>
          <p:cNvPr id="3" name="Content Placeholder 2"/>
          <p:cNvSpPr>
            <a:spLocks noGrp="1"/>
          </p:cNvSpPr>
          <p:nvPr>
            <p:ph idx="1"/>
          </p:nvPr>
        </p:nvSpPr>
        <p:spPr/>
        <p:txBody>
          <a:bodyPr>
            <a:normAutofit/>
          </a:bodyPr>
          <a:lstStyle/>
          <a:p>
            <a:r>
              <a:rPr lang="en-US" sz="3600" dirty="0" smtClean="0">
                <a:solidFill>
                  <a:srgbClr val="FFB91D"/>
                </a:solidFill>
              </a:rPr>
              <a:t>The power of the judiciary to rule on whether laws and government policies are consistent with the constitution or existing laws</a:t>
            </a:r>
            <a:endParaRPr lang="en-US" sz="3600" dirty="0">
              <a:solidFill>
                <a:srgbClr val="FFB91D"/>
              </a:solidFill>
            </a:endParaRPr>
          </a:p>
        </p:txBody>
      </p:sp>
    </p:spTree>
    <p:extLst>
      <p:ext uri="{BB962C8B-B14F-4D97-AF65-F5344CB8AC3E}">
        <p14:creationId xmlns:p14="http://schemas.microsoft.com/office/powerpoint/2010/main" val="20336071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Bureaucracy</a:t>
            </a:r>
            <a:endParaRPr lang="en-US" sz="6600" dirty="0"/>
          </a:p>
        </p:txBody>
      </p:sp>
      <p:sp>
        <p:nvSpPr>
          <p:cNvPr id="3" name="Content Placeholder 2"/>
          <p:cNvSpPr>
            <a:spLocks noGrp="1"/>
          </p:cNvSpPr>
          <p:nvPr>
            <p:ph idx="1"/>
          </p:nvPr>
        </p:nvSpPr>
        <p:spPr>
          <a:xfrm>
            <a:off x="457200" y="2057400"/>
            <a:ext cx="8229600" cy="4800599"/>
          </a:xfrm>
        </p:spPr>
        <p:txBody>
          <a:bodyPr>
            <a:normAutofit fontScale="92500" lnSpcReduction="20000"/>
          </a:bodyPr>
          <a:lstStyle/>
          <a:p>
            <a:r>
              <a:rPr lang="en-US" sz="3200" dirty="0" smtClean="0">
                <a:solidFill>
                  <a:srgbClr val="FFB91D"/>
                </a:solidFill>
              </a:rPr>
              <a:t>Bureaucracies consist of agencies that generally implement government policy</a:t>
            </a:r>
          </a:p>
          <a:p>
            <a:r>
              <a:rPr lang="en-US" sz="3200" i="1" dirty="0" smtClean="0"/>
              <a:t>In democracies provide continuity over time</a:t>
            </a:r>
          </a:p>
          <a:p>
            <a:r>
              <a:rPr lang="en-US" sz="3200" i="1" dirty="0" smtClean="0"/>
              <a:t>In authoritarian regimes, head of gov’t  exercises control; patronage system </a:t>
            </a:r>
          </a:p>
          <a:p>
            <a:r>
              <a:rPr lang="en-US" sz="3200" dirty="0" smtClean="0"/>
              <a:t>Because of the complexity of legislation, bureaucracies often play a quasi legislative role in making policy</a:t>
            </a:r>
          </a:p>
          <a:p>
            <a:r>
              <a:rPr lang="en-US" sz="3200" dirty="0" smtClean="0"/>
              <a:t>Bureaucrats are the experts in their field</a:t>
            </a:r>
            <a:endParaRPr lang="en-US" sz="3200" dirty="0"/>
          </a:p>
        </p:txBody>
      </p:sp>
    </p:spTree>
    <p:extLst>
      <p:ext uri="{BB962C8B-B14F-4D97-AF65-F5344CB8AC3E}">
        <p14:creationId xmlns:p14="http://schemas.microsoft.com/office/powerpoint/2010/main" val="17817779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Bureaucracy</a:t>
            </a:r>
            <a:endParaRPr lang="en-US" sz="6600" dirty="0"/>
          </a:p>
        </p:txBody>
      </p:sp>
      <p:sp>
        <p:nvSpPr>
          <p:cNvPr id="3" name="Content Placeholder 2"/>
          <p:cNvSpPr>
            <a:spLocks noGrp="1"/>
          </p:cNvSpPr>
          <p:nvPr>
            <p:ph idx="1"/>
          </p:nvPr>
        </p:nvSpPr>
        <p:spPr>
          <a:xfrm>
            <a:off x="214062" y="2057401"/>
            <a:ext cx="8929938" cy="4463496"/>
          </a:xfrm>
        </p:spPr>
        <p:txBody>
          <a:bodyPr>
            <a:normAutofit/>
          </a:bodyPr>
          <a:lstStyle/>
          <a:p>
            <a:r>
              <a:rPr lang="en-US" sz="3600" u="sng" dirty="0">
                <a:solidFill>
                  <a:srgbClr val="FFFFFF"/>
                </a:solidFill>
              </a:rPr>
              <a:t>B</a:t>
            </a:r>
            <a:r>
              <a:rPr lang="en-US" sz="3600" u="sng" dirty="0" smtClean="0">
                <a:solidFill>
                  <a:srgbClr val="FFFFFF"/>
                </a:solidFill>
              </a:rPr>
              <a:t>asic characteristics of:</a:t>
            </a:r>
          </a:p>
          <a:p>
            <a:pPr lvl="1"/>
            <a:r>
              <a:rPr lang="en-US" sz="3200" dirty="0" smtClean="0">
                <a:solidFill>
                  <a:srgbClr val="FFFFFF"/>
                </a:solidFill>
              </a:rPr>
              <a:t>Non-elected positions—appointed</a:t>
            </a:r>
          </a:p>
          <a:p>
            <a:pPr lvl="1"/>
            <a:r>
              <a:rPr lang="en-US" sz="3200" dirty="0" smtClean="0">
                <a:solidFill>
                  <a:srgbClr val="FFFFFF"/>
                </a:solidFill>
              </a:rPr>
              <a:t>Impersonal, efficient structures, but become inefficient as they grow</a:t>
            </a:r>
          </a:p>
          <a:p>
            <a:pPr lvl="1"/>
            <a:r>
              <a:rPr lang="en-US" sz="3200" dirty="0" smtClean="0">
                <a:solidFill>
                  <a:srgbClr val="FFFFFF"/>
                </a:solidFill>
              </a:rPr>
              <a:t>Formal qualifications for jobs necessary</a:t>
            </a:r>
          </a:p>
          <a:p>
            <a:pPr lvl="1"/>
            <a:r>
              <a:rPr lang="en-US" sz="3200" dirty="0" smtClean="0">
                <a:solidFill>
                  <a:srgbClr val="FFFFFF"/>
                </a:solidFill>
              </a:rPr>
              <a:t>Hierarchical organization</a:t>
            </a:r>
          </a:p>
          <a:p>
            <a:pPr lvl="1"/>
            <a:endParaRPr lang="en-US" sz="3200" dirty="0">
              <a:solidFill>
                <a:srgbClr val="FFFFFF"/>
              </a:solidFill>
            </a:endParaRPr>
          </a:p>
        </p:txBody>
      </p:sp>
    </p:spTree>
    <p:extLst>
      <p:ext uri="{BB962C8B-B14F-4D97-AF65-F5344CB8AC3E}">
        <p14:creationId xmlns:p14="http://schemas.microsoft.com/office/powerpoint/2010/main" val="13044597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Civil Service</a:t>
            </a:r>
            <a:endParaRPr lang="en-US" sz="7200" dirty="0"/>
          </a:p>
        </p:txBody>
      </p:sp>
      <p:sp>
        <p:nvSpPr>
          <p:cNvPr id="3" name="Content Placeholder 2"/>
          <p:cNvSpPr>
            <a:spLocks noGrp="1"/>
          </p:cNvSpPr>
          <p:nvPr>
            <p:ph idx="1"/>
          </p:nvPr>
        </p:nvSpPr>
        <p:spPr/>
        <p:txBody>
          <a:bodyPr>
            <a:normAutofit/>
          </a:bodyPr>
          <a:lstStyle/>
          <a:p>
            <a:r>
              <a:rPr lang="en-US" sz="2800" dirty="0" smtClean="0">
                <a:solidFill>
                  <a:srgbClr val="FFB91D"/>
                </a:solidFill>
              </a:rPr>
              <a:t>A system of carefully describing tasks involved in performing government jobs, evaluating applicants for those jobs (civil service exams), and hiring people from among those applicants based on skills and experience rather than political factors</a:t>
            </a:r>
          </a:p>
          <a:p>
            <a:r>
              <a:rPr lang="en-US" sz="2800" dirty="0" smtClean="0"/>
              <a:t>These are bureaucrats (internally) and diplomats (externally)</a:t>
            </a:r>
          </a:p>
        </p:txBody>
      </p:sp>
    </p:spTree>
    <p:extLst>
      <p:ext uri="{BB962C8B-B14F-4D97-AF65-F5344CB8AC3E}">
        <p14:creationId xmlns:p14="http://schemas.microsoft.com/office/powerpoint/2010/main" val="3671500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Sovereignty (cont.)</a:t>
            </a:r>
            <a:endParaRPr lang="en-US" sz="6000" dirty="0"/>
          </a:p>
        </p:txBody>
      </p:sp>
      <p:sp>
        <p:nvSpPr>
          <p:cNvPr id="3" name="Content Placeholder 2"/>
          <p:cNvSpPr>
            <a:spLocks noGrp="1"/>
          </p:cNvSpPr>
          <p:nvPr>
            <p:ph idx="1"/>
          </p:nvPr>
        </p:nvSpPr>
        <p:spPr/>
        <p:txBody>
          <a:bodyPr>
            <a:noAutofit/>
          </a:bodyPr>
          <a:lstStyle/>
          <a:p>
            <a:r>
              <a:rPr lang="en-US" sz="3200" dirty="0" smtClean="0">
                <a:solidFill>
                  <a:srgbClr val="FFC000"/>
                </a:solidFill>
              </a:rPr>
              <a:t>External sovereignty</a:t>
            </a:r>
            <a:r>
              <a:rPr lang="en-US" sz="3200" dirty="0" smtClean="0"/>
              <a:t>—means the right to make binding agreements (treaties) with other states</a:t>
            </a:r>
          </a:p>
          <a:p>
            <a:r>
              <a:rPr lang="en-US" sz="3200" dirty="0">
                <a:solidFill>
                  <a:srgbClr val="FFC000"/>
                </a:solidFill>
              </a:rPr>
              <a:t>I</a:t>
            </a:r>
            <a:r>
              <a:rPr lang="en-US" sz="3200" dirty="0" smtClean="0">
                <a:solidFill>
                  <a:srgbClr val="FFC000"/>
                </a:solidFill>
              </a:rPr>
              <a:t>nternal sovereignty</a:t>
            </a:r>
            <a:r>
              <a:rPr lang="en-US" sz="3200" dirty="0" smtClean="0"/>
              <a:t>—means the right to determine matters having to do with one’s own citizens</a:t>
            </a:r>
          </a:p>
        </p:txBody>
      </p:sp>
    </p:spTree>
    <p:extLst>
      <p:ext uri="{BB962C8B-B14F-4D97-AF65-F5344CB8AC3E}">
        <p14:creationId xmlns:p14="http://schemas.microsoft.com/office/powerpoint/2010/main" val="19090531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a:normAutofit fontScale="90000"/>
          </a:bodyPr>
          <a:lstStyle/>
          <a:p>
            <a:pPr algn="ctr"/>
            <a:r>
              <a:rPr lang="en-US" sz="6000" dirty="0" smtClean="0">
                <a:latin typeface="Berlin Sans FB Demi" pitchFamily="34" charset="0"/>
              </a:rPr>
              <a:t>Electoral Systems &amp; Party Systems</a:t>
            </a:r>
            <a:endParaRPr lang="en-US" sz="6000" dirty="0">
              <a:latin typeface="Berlin Sans FB Demi" pitchFamily="34" charset="0"/>
            </a:endParaRPr>
          </a:p>
        </p:txBody>
      </p:sp>
      <p:sp>
        <p:nvSpPr>
          <p:cNvPr id="3" name="Subtitle 2"/>
          <p:cNvSpPr>
            <a:spLocks noGrp="1"/>
          </p:cNvSpPr>
          <p:nvPr>
            <p:ph type="subTitle" idx="1"/>
          </p:nvPr>
        </p:nvSpPr>
        <p:spPr>
          <a:xfrm>
            <a:off x="5365376" y="5160192"/>
            <a:ext cx="3653117" cy="883024"/>
          </a:xfrm>
        </p:spPr>
        <p:txBody>
          <a:bodyPr>
            <a:noAutofit/>
          </a:bodyPr>
          <a:lstStyle/>
          <a:p>
            <a:pPr algn="ctr"/>
            <a:r>
              <a:rPr lang="en-US" sz="4800" b="0" dirty="0" smtClean="0">
                <a:latin typeface="Berlin Sans FB Demi" pitchFamily="34" charset="0"/>
              </a:rPr>
              <a:t>Key Concepts</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291408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Electoral System</a:t>
            </a:r>
            <a:endParaRPr lang="en-US" sz="7200" dirty="0"/>
          </a:p>
        </p:txBody>
      </p:sp>
      <p:sp>
        <p:nvSpPr>
          <p:cNvPr id="3" name="Content Placeholder 2"/>
          <p:cNvSpPr>
            <a:spLocks noGrp="1"/>
          </p:cNvSpPr>
          <p:nvPr>
            <p:ph idx="1"/>
          </p:nvPr>
        </p:nvSpPr>
        <p:spPr>
          <a:xfrm>
            <a:off x="0" y="2057400"/>
            <a:ext cx="8890694" cy="4800599"/>
          </a:xfrm>
        </p:spPr>
        <p:txBody>
          <a:bodyPr>
            <a:normAutofit fontScale="77500" lnSpcReduction="20000"/>
          </a:bodyPr>
          <a:lstStyle/>
          <a:p>
            <a:r>
              <a:rPr lang="en-US" sz="3600" dirty="0" smtClean="0">
                <a:solidFill>
                  <a:schemeClr val="accent1"/>
                </a:solidFill>
              </a:rPr>
              <a:t>A legal system for making democratic choices</a:t>
            </a:r>
          </a:p>
          <a:p>
            <a:r>
              <a:rPr lang="en-US" sz="3400" dirty="0" smtClean="0">
                <a:solidFill>
                  <a:srgbClr val="FFB91D"/>
                </a:solidFill>
              </a:rPr>
              <a:t>Create two-party, three-party, multiparty systems</a:t>
            </a:r>
          </a:p>
          <a:p>
            <a:r>
              <a:rPr lang="en-US" sz="3400" u="sng" dirty="0" smtClean="0"/>
              <a:t>Rules by which elections are conducted </a:t>
            </a:r>
          </a:p>
          <a:p>
            <a:pPr lvl="1"/>
            <a:r>
              <a:rPr lang="en-US" sz="3400" b="0" dirty="0" smtClean="0"/>
              <a:t>Determine who can vote, how people vote, and how the votes get counted</a:t>
            </a:r>
            <a:endParaRPr lang="en-US" sz="3400" u="sng" dirty="0" smtClean="0"/>
          </a:p>
          <a:p>
            <a:r>
              <a:rPr lang="en-US" sz="3800" u="sng" dirty="0" smtClean="0"/>
              <a:t>Two Main Kinds of Systems</a:t>
            </a:r>
          </a:p>
          <a:p>
            <a:pPr marL="863600" lvl="1" indent="-514350">
              <a:buFont typeface="+mj-lt"/>
              <a:buAutoNum type="arabicPeriod"/>
            </a:pPr>
            <a:r>
              <a:rPr lang="en-US" sz="3000" b="0" dirty="0" smtClean="0"/>
              <a:t>Competitive</a:t>
            </a:r>
          </a:p>
          <a:p>
            <a:pPr marL="1536700" lvl="3" indent="-514350">
              <a:buFont typeface="+mj-lt"/>
              <a:buAutoNum type="arabicPeriod"/>
            </a:pPr>
            <a:r>
              <a:rPr lang="en-US" sz="2600" b="0" dirty="0" smtClean="0"/>
              <a:t>Single Member District Plurality (SMDP) and (First-Past-the-Post)</a:t>
            </a:r>
          </a:p>
          <a:p>
            <a:pPr marL="1536700" lvl="3" indent="-514350">
              <a:buFont typeface="+mj-lt"/>
              <a:buAutoNum type="arabicPeriod"/>
            </a:pPr>
            <a:r>
              <a:rPr lang="en-US" sz="2600" b="0" dirty="0" smtClean="0"/>
              <a:t>Proportional Representation (PR)</a:t>
            </a:r>
          </a:p>
          <a:p>
            <a:pPr marL="863600" lvl="1" indent="-514350">
              <a:buFont typeface="+mj-lt"/>
              <a:buAutoNum type="arabicPeriod"/>
            </a:pPr>
            <a:r>
              <a:rPr lang="en-US" sz="3200" b="0" dirty="0" smtClean="0"/>
              <a:t>Authoritarian</a:t>
            </a:r>
          </a:p>
          <a:p>
            <a:endParaRPr lang="en-US" sz="3600" dirty="0"/>
          </a:p>
        </p:txBody>
      </p:sp>
    </p:spTree>
    <p:extLst>
      <p:ext uri="{BB962C8B-B14F-4D97-AF65-F5344CB8AC3E}">
        <p14:creationId xmlns:p14="http://schemas.microsoft.com/office/powerpoint/2010/main" val="27390888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t>Plurality</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The number of votes cast for a candidate who receives more than any other candidate but does not receive an absolute majority</a:t>
            </a:r>
          </a:p>
          <a:p>
            <a:r>
              <a:rPr lang="en-US" sz="3200" dirty="0" smtClean="0"/>
              <a:t>“More than anyone else, but under 50%.”</a:t>
            </a:r>
            <a:endParaRPr lang="en-US" sz="3200" dirty="0"/>
          </a:p>
        </p:txBody>
      </p:sp>
    </p:spTree>
    <p:extLst>
      <p:ext uri="{BB962C8B-B14F-4D97-AF65-F5344CB8AC3E}">
        <p14:creationId xmlns:p14="http://schemas.microsoft.com/office/powerpoint/2010/main" val="39246160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Single Member District Plurality</a:t>
            </a:r>
            <a:endParaRPr lang="en-US" dirty="0"/>
          </a:p>
        </p:txBody>
      </p:sp>
      <p:sp>
        <p:nvSpPr>
          <p:cNvPr id="3" name="Content Placeholder 2"/>
          <p:cNvSpPr>
            <a:spLocks noGrp="1"/>
          </p:cNvSpPr>
          <p:nvPr>
            <p:ph idx="1"/>
          </p:nvPr>
        </p:nvSpPr>
        <p:spPr>
          <a:xfrm>
            <a:off x="0" y="1769346"/>
            <a:ext cx="9144000" cy="4908509"/>
          </a:xfrm>
        </p:spPr>
        <p:txBody>
          <a:bodyPr>
            <a:normAutofit fontScale="92500" lnSpcReduction="10000"/>
          </a:bodyPr>
          <a:lstStyle/>
          <a:p>
            <a:r>
              <a:rPr lang="en-US" dirty="0" smtClean="0">
                <a:solidFill>
                  <a:schemeClr val="accent1"/>
                </a:solidFill>
              </a:rPr>
              <a:t>An electoral system in which candidates run for a single seat from a specific geographic districts</a:t>
            </a:r>
            <a:endParaRPr lang="en-US" dirty="0" smtClean="0">
              <a:solidFill>
                <a:srgbClr val="FFB91D"/>
              </a:solidFill>
            </a:endParaRPr>
          </a:p>
          <a:p>
            <a:r>
              <a:rPr lang="en-US" dirty="0" smtClean="0">
                <a:solidFill>
                  <a:srgbClr val="FFB91D"/>
                </a:solidFill>
              </a:rPr>
              <a:t>An electoral system in which voters chose an individual running for office in a single legislative district (also called “first past the post“) 	*</a:t>
            </a:r>
            <a:r>
              <a:rPr lang="en-US" u="sng" dirty="0" smtClean="0">
                <a:solidFill>
                  <a:srgbClr val="FFB91D"/>
                </a:solidFill>
              </a:rPr>
              <a:t>Example:  U.K. and United States</a:t>
            </a:r>
          </a:p>
          <a:p>
            <a:r>
              <a:rPr lang="en-US" dirty="0" smtClean="0">
                <a:solidFill>
                  <a:srgbClr val="FFB91D"/>
                </a:solidFill>
              </a:rPr>
              <a:t>The winner is the person who receives the MOST votes, whether or NOT that is a majority</a:t>
            </a:r>
          </a:p>
          <a:p>
            <a:r>
              <a:rPr lang="en-US" dirty="0" smtClean="0">
                <a:solidFill>
                  <a:srgbClr val="FFB91D"/>
                </a:solidFill>
              </a:rPr>
              <a:t>Increase the likelihood of a two-party state</a:t>
            </a:r>
          </a:p>
          <a:p>
            <a:pPr marL="342900" lvl="1" indent="-342900">
              <a:spcBef>
                <a:spcPts val="2000"/>
              </a:spcBef>
              <a:buClr>
                <a:schemeClr val="accent1"/>
              </a:buClr>
            </a:pPr>
            <a:r>
              <a:rPr lang="en-US" sz="2400" dirty="0" smtClean="0"/>
              <a:t>Common in the United States, rarely used in continental Europe or in Latin America</a:t>
            </a:r>
          </a:p>
          <a:p>
            <a:pPr marL="342900" lvl="1" indent="-342900">
              <a:spcBef>
                <a:spcPts val="2000"/>
              </a:spcBef>
              <a:buClr>
                <a:schemeClr val="accent1"/>
              </a:buClr>
            </a:pPr>
            <a:r>
              <a:rPr lang="en-US" sz="2400" dirty="0" smtClean="0"/>
              <a:t>A variation on this is the majority runoff system (or double ballot)</a:t>
            </a:r>
          </a:p>
        </p:txBody>
      </p:sp>
    </p:spTree>
    <p:extLst>
      <p:ext uri="{BB962C8B-B14F-4D97-AF65-F5344CB8AC3E}">
        <p14:creationId xmlns:p14="http://schemas.microsoft.com/office/powerpoint/2010/main" val="25024365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First-Past-the-Post</a:t>
            </a:r>
            <a:endParaRPr lang="en-US" sz="6000" dirty="0"/>
          </a:p>
        </p:txBody>
      </p:sp>
      <p:sp>
        <p:nvSpPr>
          <p:cNvPr id="3" name="Content Placeholder 2"/>
          <p:cNvSpPr>
            <a:spLocks noGrp="1"/>
          </p:cNvSpPr>
          <p:nvPr>
            <p:ph idx="1"/>
          </p:nvPr>
        </p:nvSpPr>
        <p:spPr/>
        <p:txBody>
          <a:bodyPr>
            <a:normAutofit/>
          </a:bodyPr>
          <a:lstStyle/>
          <a:p>
            <a:r>
              <a:rPr lang="en-US" sz="3200" dirty="0" smtClean="0">
                <a:solidFill>
                  <a:srgbClr val="FFB91D"/>
                </a:solidFill>
              </a:rPr>
              <a:t>An electoral system in which winners are determined by which candidate receives the largest number of votes (regardless of whether or not a majority is received)</a:t>
            </a:r>
          </a:p>
          <a:p>
            <a:r>
              <a:rPr lang="en-US" sz="3200" dirty="0" smtClean="0"/>
              <a:t>SAME as Single Member District Plurality!</a:t>
            </a:r>
            <a:endParaRPr lang="en-US" sz="3200" dirty="0"/>
          </a:p>
        </p:txBody>
      </p:sp>
    </p:spTree>
    <p:extLst>
      <p:ext uri="{BB962C8B-B14F-4D97-AF65-F5344CB8AC3E}">
        <p14:creationId xmlns:p14="http://schemas.microsoft.com/office/powerpoint/2010/main" val="6496296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(Double) Ballot System</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rgbClr val="FFB91D"/>
                </a:solidFill>
              </a:rPr>
              <a:t>An electoral system where two rounds of voting may take places to ensure a majority winner</a:t>
            </a:r>
          </a:p>
          <a:p>
            <a:r>
              <a:rPr lang="en-US" sz="3200" dirty="0" smtClean="0"/>
              <a:t>Several candidates my be on first ballot, if no majority is chose, second ballot is run-off of top two vote getters</a:t>
            </a:r>
          </a:p>
          <a:p>
            <a:r>
              <a:rPr lang="en-US" sz="3200" dirty="0" smtClean="0"/>
              <a:t>Also called the majority runoff system</a:t>
            </a:r>
            <a:endParaRPr lang="en-US" dirty="0" smtClean="0"/>
          </a:p>
        </p:txBody>
      </p:sp>
    </p:spTree>
    <p:extLst>
      <p:ext uri="{BB962C8B-B14F-4D97-AF65-F5344CB8AC3E}">
        <p14:creationId xmlns:p14="http://schemas.microsoft.com/office/powerpoint/2010/main" val="14410486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Proportional Representation (PR)</a:t>
            </a:r>
            <a:endParaRPr lang="en-US" sz="4400" dirty="0"/>
          </a:p>
        </p:txBody>
      </p:sp>
      <p:sp>
        <p:nvSpPr>
          <p:cNvPr id="3" name="Content Placeholder 2"/>
          <p:cNvSpPr>
            <a:spLocks noGrp="1"/>
          </p:cNvSpPr>
          <p:nvPr>
            <p:ph idx="1"/>
          </p:nvPr>
        </p:nvSpPr>
        <p:spPr>
          <a:xfrm>
            <a:off x="0" y="1769347"/>
            <a:ext cx="9144000" cy="4337752"/>
          </a:xfrm>
        </p:spPr>
        <p:txBody>
          <a:bodyPr>
            <a:noAutofit/>
          </a:bodyPr>
          <a:lstStyle/>
          <a:p>
            <a:r>
              <a:rPr lang="en-US" sz="2800" dirty="0" smtClean="0">
                <a:solidFill>
                  <a:srgbClr val="FFB91D"/>
                </a:solidFill>
              </a:rPr>
              <a:t>An electoral system in which voters select parties rather than individual candidates and parties are represented in legislatures in proportion to the shares of votes they win</a:t>
            </a:r>
          </a:p>
          <a:p>
            <a:r>
              <a:rPr lang="en-US" dirty="0" smtClean="0"/>
              <a:t>Representatives are elected based on the proportion of the electorate that voted for them</a:t>
            </a:r>
          </a:p>
          <a:p>
            <a:r>
              <a:rPr lang="en-US" dirty="0" smtClean="0"/>
              <a:t>Encourages a multi-party system</a:t>
            </a:r>
          </a:p>
          <a:p>
            <a:r>
              <a:rPr lang="en-US" u="sng" dirty="0" smtClean="0"/>
              <a:t>Closed-list PR system</a:t>
            </a:r>
            <a:r>
              <a:rPr lang="en-US" dirty="0" smtClean="0"/>
              <a:t>:  voters don’t know people chosen by party</a:t>
            </a:r>
          </a:p>
          <a:p>
            <a:r>
              <a:rPr lang="en-US" u="sng" dirty="0" smtClean="0"/>
              <a:t>Open-list PR System</a:t>
            </a:r>
            <a:r>
              <a:rPr lang="en-US" dirty="0" smtClean="0"/>
              <a:t>:  voters chose from list of candidates given by parties</a:t>
            </a:r>
          </a:p>
        </p:txBody>
      </p:sp>
    </p:spTree>
    <p:extLst>
      <p:ext uri="{BB962C8B-B14F-4D97-AF65-F5344CB8AC3E}">
        <p14:creationId xmlns:p14="http://schemas.microsoft.com/office/powerpoint/2010/main" val="11169327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Proportional Representation (PR)</a:t>
            </a:r>
            <a:endParaRPr lang="en-US" sz="4400" dirty="0"/>
          </a:p>
        </p:txBody>
      </p:sp>
      <p:sp>
        <p:nvSpPr>
          <p:cNvPr id="3" name="Content Placeholder 2"/>
          <p:cNvSpPr>
            <a:spLocks noGrp="1"/>
          </p:cNvSpPr>
          <p:nvPr>
            <p:ph idx="1"/>
          </p:nvPr>
        </p:nvSpPr>
        <p:spPr>
          <a:xfrm>
            <a:off x="185520" y="1769346"/>
            <a:ext cx="8501280" cy="5088653"/>
          </a:xfrm>
        </p:spPr>
        <p:txBody>
          <a:bodyPr>
            <a:noAutofit/>
          </a:bodyPr>
          <a:lstStyle/>
          <a:p>
            <a:r>
              <a:rPr lang="en-US" sz="2800" u="sng" dirty="0" smtClean="0"/>
              <a:t>How Proportional Representation system works:</a:t>
            </a:r>
          </a:p>
          <a:p>
            <a:pPr lvl="1"/>
            <a:r>
              <a:rPr lang="en-US" sz="2400" dirty="0" smtClean="0"/>
              <a:t>A country is divided into a few large sections</a:t>
            </a:r>
          </a:p>
          <a:p>
            <a:pPr lvl="1"/>
            <a:r>
              <a:rPr lang="en-US" sz="2400" dirty="0" smtClean="0"/>
              <a:t>The competing parties offer lists of candidates</a:t>
            </a:r>
          </a:p>
          <a:p>
            <a:pPr lvl="1"/>
            <a:r>
              <a:rPr lang="en-US" sz="2400" dirty="0" smtClean="0"/>
              <a:t>The number of legislative representatives a party wins depends on the overall proportion of the votes it receives</a:t>
            </a:r>
          </a:p>
          <a:p>
            <a:pPr lvl="1"/>
            <a:r>
              <a:rPr lang="en-US" sz="2400" dirty="0" smtClean="0"/>
              <a:t>Sometimes parties must meet a minimum threshold of votes in order to receive any seats at all (5% or 7%)</a:t>
            </a:r>
          </a:p>
          <a:p>
            <a:r>
              <a:rPr lang="en-US" sz="2800" b="0" u="sng" dirty="0" smtClean="0">
                <a:solidFill>
                  <a:srgbClr val="FFB91D"/>
                </a:solidFill>
              </a:rPr>
              <a:t>KEY POINT:</a:t>
            </a:r>
            <a:r>
              <a:rPr lang="en-US" dirty="0" smtClean="0"/>
              <a:t> PR system leads to </a:t>
            </a:r>
            <a:r>
              <a:rPr lang="en-US" i="1" dirty="0" smtClean="0"/>
              <a:t>multiparty </a:t>
            </a:r>
            <a:r>
              <a:rPr lang="en-US" dirty="0" smtClean="0"/>
              <a:t>legislatures</a:t>
            </a:r>
          </a:p>
          <a:p>
            <a:r>
              <a:rPr lang="en-US" dirty="0" smtClean="0"/>
              <a:t>(Exception:  Russia’s raising of threshold to 7% has resulted in less representation of regional parties)</a:t>
            </a:r>
          </a:p>
        </p:txBody>
      </p:sp>
    </p:spTree>
    <p:extLst>
      <p:ext uri="{BB962C8B-B14F-4D97-AF65-F5344CB8AC3E}">
        <p14:creationId xmlns:p14="http://schemas.microsoft.com/office/powerpoint/2010/main" val="128864644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Minimum Winning Threshold</a:t>
            </a:r>
            <a:endParaRPr lang="en-US" sz="4800" dirty="0"/>
          </a:p>
        </p:txBody>
      </p:sp>
      <p:sp>
        <p:nvSpPr>
          <p:cNvPr id="3" name="Content Placeholder 2"/>
          <p:cNvSpPr>
            <a:spLocks noGrp="1"/>
          </p:cNvSpPr>
          <p:nvPr>
            <p:ph idx="1"/>
          </p:nvPr>
        </p:nvSpPr>
        <p:spPr>
          <a:xfrm>
            <a:off x="457200" y="2057401"/>
            <a:ext cx="8229600" cy="4492034"/>
          </a:xfrm>
        </p:spPr>
        <p:txBody>
          <a:bodyPr>
            <a:normAutofit/>
          </a:bodyPr>
          <a:lstStyle/>
          <a:p>
            <a:r>
              <a:rPr lang="en-US" sz="3200" dirty="0" smtClean="0">
                <a:solidFill>
                  <a:srgbClr val="FFB91D"/>
                </a:solidFill>
              </a:rPr>
              <a:t>The minimum percentage of votes a party must receive in order to be seated in a legislature</a:t>
            </a:r>
          </a:p>
          <a:p>
            <a:pPr marL="342900" lvl="1" indent="-342900">
              <a:spcBef>
                <a:spcPts val="2000"/>
              </a:spcBef>
              <a:buClr>
                <a:schemeClr val="accent1"/>
              </a:buClr>
            </a:pPr>
            <a:r>
              <a:rPr lang="en-US" sz="3200" dirty="0" smtClean="0"/>
              <a:t>Sometimes parties must meet a minimum threshold of votes in order to receive any seats at all (5% or 7%)</a:t>
            </a:r>
          </a:p>
        </p:txBody>
      </p:sp>
    </p:spTree>
    <p:extLst>
      <p:ext uri="{BB962C8B-B14F-4D97-AF65-F5344CB8AC3E}">
        <p14:creationId xmlns:p14="http://schemas.microsoft.com/office/powerpoint/2010/main" val="304363739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8000" dirty="0" smtClean="0"/>
              <a:t>Duverger’s Law</a:t>
            </a:r>
            <a:endParaRPr lang="en-US" sz="8000" dirty="0"/>
          </a:p>
        </p:txBody>
      </p:sp>
      <p:sp>
        <p:nvSpPr>
          <p:cNvPr id="3" name="Content Placeholder 2"/>
          <p:cNvSpPr>
            <a:spLocks noGrp="1"/>
          </p:cNvSpPr>
          <p:nvPr>
            <p:ph idx="1"/>
          </p:nvPr>
        </p:nvSpPr>
        <p:spPr>
          <a:xfrm>
            <a:off x="197931" y="1798008"/>
            <a:ext cx="8946069" cy="4802845"/>
          </a:xfrm>
        </p:spPr>
        <p:txBody>
          <a:bodyPr>
            <a:noAutofit/>
          </a:bodyPr>
          <a:lstStyle/>
          <a:p>
            <a:pPr lvl="0"/>
            <a:r>
              <a:rPr lang="en-US" sz="2600" dirty="0" smtClean="0"/>
              <a:t>Maurice Duverger: French political scientist</a:t>
            </a:r>
          </a:p>
          <a:p>
            <a:r>
              <a:rPr lang="en-US" sz="2600" dirty="0" smtClean="0">
                <a:solidFill>
                  <a:schemeClr val="accent1"/>
                </a:solidFill>
              </a:rPr>
              <a:t>States that there is a systematic relationship between electoral systems and party systems, so that single-member district plurality (SMDP) election systems (“first past the post”) tend to create two-party systems in the legislature, while proportional representation (PR) electoral systems generate multiparty systems</a:t>
            </a:r>
          </a:p>
          <a:p>
            <a:r>
              <a:rPr lang="en-US" sz="2600" dirty="0" smtClean="0"/>
              <a:t>SMDP (first past the post) = Two Party System</a:t>
            </a:r>
          </a:p>
          <a:p>
            <a:r>
              <a:rPr lang="en-US" sz="2600" dirty="0" smtClean="0"/>
              <a:t>Proportional Representation = Multiparty System</a:t>
            </a:r>
          </a:p>
        </p:txBody>
      </p:sp>
    </p:spTree>
    <p:extLst>
      <p:ext uri="{BB962C8B-B14F-4D97-AF65-F5344CB8AC3E}">
        <p14:creationId xmlns:p14="http://schemas.microsoft.com/office/powerpoint/2010/main" val="2632641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t>Nation</a:t>
            </a:r>
            <a:endParaRPr lang="en-US" dirty="0"/>
          </a:p>
        </p:txBody>
      </p:sp>
      <p:sp>
        <p:nvSpPr>
          <p:cNvPr id="3" name="Content Placeholder 2"/>
          <p:cNvSpPr>
            <a:spLocks noGrp="1"/>
          </p:cNvSpPr>
          <p:nvPr>
            <p:ph idx="1"/>
          </p:nvPr>
        </p:nvSpPr>
        <p:spPr>
          <a:xfrm>
            <a:off x="457200" y="2057400"/>
            <a:ext cx="8229600" cy="4579229"/>
          </a:xfrm>
        </p:spPr>
        <p:txBody>
          <a:bodyPr>
            <a:normAutofit/>
          </a:bodyPr>
          <a:lstStyle/>
          <a:p>
            <a:r>
              <a:rPr lang="en-US" sz="4400" dirty="0" smtClean="0">
                <a:solidFill>
                  <a:srgbClr val="FFC000"/>
                </a:solidFill>
              </a:rPr>
              <a:t>A group of people who identify themselves as belonging together because of cultural, geographic, or linguistic ties.</a:t>
            </a:r>
          </a:p>
          <a:p>
            <a:pPr marL="342900" lvl="1" indent="-342900">
              <a:spcBef>
                <a:spcPts val="2000"/>
              </a:spcBef>
              <a:buClr>
                <a:schemeClr val="accent1"/>
              </a:buClr>
            </a:pPr>
            <a:r>
              <a:rPr lang="en-US" sz="3200" dirty="0" smtClean="0"/>
              <a:t>Nations need not, and often do not have, sovereignty in order to exist</a:t>
            </a:r>
          </a:p>
        </p:txBody>
      </p:sp>
    </p:spTree>
    <p:extLst>
      <p:ext uri="{BB962C8B-B14F-4D97-AF65-F5344CB8AC3E}">
        <p14:creationId xmlns:p14="http://schemas.microsoft.com/office/powerpoint/2010/main" val="24489926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8000" dirty="0" smtClean="0"/>
              <a:t>Duverger’s Law</a:t>
            </a:r>
            <a:endParaRPr lang="en-US" sz="8000" dirty="0"/>
          </a:p>
        </p:txBody>
      </p:sp>
      <p:sp>
        <p:nvSpPr>
          <p:cNvPr id="3" name="Content Placeholder 2"/>
          <p:cNvSpPr>
            <a:spLocks noGrp="1"/>
          </p:cNvSpPr>
          <p:nvPr>
            <p:ph idx="1"/>
          </p:nvPr>
        </p:nvSpPr>
        <p:spPr>
          <a:xfrm>
            <a:off x="197931" y="1798008"/>
            <a:ext cx="8946069" cy="4802845"/>
          </a:xfrm>
        </p:spPr>
        <p:txBody>
          <a:bodyPr>
            <a:noAutofit/>
          </a:bodyPr>
          <a:lstStyle/>
          <a:p>
            <a:r>
              <a:rPr lang="en-US" sz="2600" u="sng" dirty="0" smtClean="0">
                <a:solidFill>
                  <a:srgbClr val="FFB91D"/>
                </a:solidFill>
              </a:rPr>
              <a:t>Mechanical Effect</a:t>
            </a:r>
            <a:r>
              <a:rPr lang="en-US" sz="2600" dirty="0" smtClean="0">
                <a:solidFill>
                  <a:srgbClr val="FFB91D"/>
                </a:solidFill>
              </a:rPr>
              <a:t>: </a:t>
            </a:r>
            <a:r>
              <a:rPr lang="en-US" sz="2600" dirty="0" smtClean="0"/>
              <a:t>In SMDP systems, second and third place finishers in each district get NO representation in legislature</a:t>
            </a:r>
          </a:p>
          <a:p>
            <a:r>
              <a:rPr lang="en-US" sz="2600" u="sng" dirty="0" smtClean="0">
                <a:solidFill>
                  <a:srgbClr val="FFB91D"/>
                </a:solidFill>
              </a:rPr>
              <a:t>Psychological Effect</a:t>
            </a:r>
            <a:r>
              <a:rPr lang="en-US" sz="2600" dirty="0" smtClean="0">
                <a:solidFill>
                  <a:srgbClr val="FFB91D"/>
                </a:solidFill>
              </a:rPr>
              <a:t>: </a:t>
            </a:r>
            <a:r>
              <a:rPr lang="en-US" sz="2600" dirty="0" smtClean="0"/>
              <a:t>In SMDP, people don’t want to vote for a known loser, so they chose their second or third choice, so as to block their worst case scenario</a:t>
            </a:r>
          </a:p>
          <a:p>
            <a:r>
              <a:rPr lang="en-US" sz="2600" u="sng" dirty="0" smtClean="0">
                <a:solidFill>
                  <a:srgbClr val="FFB91D"/>
                </a:solidFill>
              </a:rPr>
              <a:t>Strategic Voting</a:t>
            </a:r>
            <a:r>
              <a:rPr lang="en-US" sz="2600" dirty="0" smtClean="0">
                <a:solidFill>
                  <a:srgbClr val="FFB91D"/>
                </a:solidFill>
              </a:rPr>
              <a:t>:  </a:t>
            </a:r>
            <a:r>
              <a:rPr lang="en-US" sz="2600" dirty="0" smtClean="0"/>
              <a:t>The act of voting for your second or third preference to avoid an even worse case scenario</a:t>
            </a:r>
          </a:p>
          <a:p>
            <a:r>
              <a:rPr lang="en-US" sz="2600" dirty="0" smtClean="0">
                <a:solidFill>
                  <a:srgbClr val="FFB91D"/>
                </a:solidFill>
              </a:rPr>
              <a:t>Example:  </a:t>
            </a:r>
            <a:r>
              <a:rPr lang="en-US" sz="2600" dirty="0" smtClean="0"/>
              <a:t>Voting Democrat instead of Green, so as to avoid Republicans gaining seats in legislature (Strategic voting)</a:t>
            </a:r>
          </a:p>
        </p:txBody>
      </p:sp>
    </p:spTree>
    <p:extLst>
      <p:ext uri="{BB962C8B-B14F-4D97-AF65-F5344CB8AC3E}">
        <p14:creationId xmlns:p14="http://schemas.microsoft.com/office/powerpoint/2010/main" val="14496385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Competitive Party Systems</a:t>
            </a:r>
            <a:endParaRPr lang="en-US" sz="5400" dirty="0"/>
          </a:p>
        </p:txBody>
      </p:sp>
      <p:sp>
        <p:nvSpPr>
          <p:cNvPr id="3" name="Content Placeholder 2"/>
          <p:cNvSpPr>
            <a:spLocks noGrp="1"/>
          </p:cNvSpPr>
          <p:nvPr>
            <p:ph idx="1"/>
          </p:nvPr>
        </p:nvSpPr>
        <p:spPr>
          <a:xfrm>
            <a:off x="1" y="1798008"/>
            <a:ext cx="9144000" cy="4802845"/>
          </a:xfrm>
        </p:spPr>
        <p:txBody>
          <a:bodyPr>
            <a:noAutofit/>
          </a:bodyPr>
          <a:lstStyle/>
          <a:p>
            <a:r>
              <a:rPr lang="en-US" dirty="0" smtClean="0">
                <a:solidFill>
                  <a:schemeClr val="accent1"/>
                </a:solidFill>
              </a:rPr>
              <a:t>Political systems in which parties can form and compete freely</a:t>
            </a:r>
          </a:p>
          <a:p>
            <a:r>
              <a:rPr lang="en-US" dirty="0" smtClean="0"/>
              <a:t>The role of competitive parties in interest aggregation depends on the type of party system</a:t>
            </a:r>
          </a:p>
          <a:p>
            <a:r>
              <a:rPr lang="en-US" dirty="0" smtClean="0"/>
              <a:t>Interest aggregation in a competitive party system occurs in several stages</a:t>
            </a:r>
          </a:p>
          <a:p>
            <a:pPr lvl="1"/>
            <a:r>
              <a:rPr lang="en-US" sz="2000" dirty="0" smtClean="0"/>
              <a:t>Parties develop positions that they believe are backed by a large block of voters</a:t>
            </a:r>
          </a:p>
          <a:p>
            <a:pPr lvl="1"/>
            <a:r>
              <a:rPr lang="en-US" sz="2000" dirty="0" smtClean="0"/>
              <a:t>In a two party system, it is important for a party to win the majority, so targeting the center of the electorate is often necessary to win enough votes.</a:t>
            </a:r>
          </a:p>
          <a:p>
            <a:pPr lvl="1"/>
            <a:r>
              <a:rPr lang="en-US" sz="2000" dirty="0" smtClean="0"/>
              <a:t>In systems with many parties, each party seeks a distinctive and cohesive electoral base, meaning that party policies may reflect the preferences of specific groups</a:t>
            </a:r>
          </a:p>
        </p:txBody>
      </p:sp>
    </p:spTree>
    <p:extLst>
      <p:ext uri="{BB962C8B-B14F-4D97-AF65-F5344CB8AC3E}">
        <p14:creationId xmlns:p14="http://schemas.microsoft.com/office/powerpoint/2010/main" val="55263721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Multiparty System</a:t>
            </a:r>
            <a:endParaRPr lang="en-US" sz="5400" dirty="0"/>
          </a:p>
        </p:txBody>
      </p:sp>
      <p:sp>
        <p:nvSpPr>
          <p:cNvPr id="3" name="Content Placeholder 2"/>
          <p:cNvSpPr>
            <a:spLocks noGrp="1"/>
          </p:cNvSpPr>
          <p:nvPr>
            <p:ph idx="1"/>
          </p:nvPr>
        </p:nvSpPr>
        <p:spPr>
          <a:xfrm>
            <a:off x="457200" y="2057401"/>
            <a:ext cx="8229600" cy="4603074"/>
          </a:xfrm>
        </p:spPr>
        <p:txBody>
          <a:bodyPr>
            <a:normAutofit/>
          </a:bodyPr>
          <a:lstStyle/>
          <a:p>
            <a:r>
              <a:rPr lang="en-US" sz="3600" dirty="0">
                <a:solidFill>
                  <a:srgbClr val="FFC000"/>
                </a:solidFill>
              </a:rPr>
              <a:t>A party system with several important political parties, none of which generally gains a majority of the seats in the </a:t>
            </a:r>
            <a:r>
              <a:rPr lang="en-US" sz="3600" dirty="0" smtClean="0">
                <a:solidFill>
                  <a:srgbClr val="FFC000"/>
                </a:solidFill>
              </a:rPr>
              <a:t>national</a:t>
            </a:r>
          </a:p>
          <a:p>
            <a:r>
              <a:rPr lang="en-US" sz="3600" dirty="0" smtClean="0"/>
              <a:t>Mexico, Nigeria</a:t>
            </a:r>
          </a:p>
        </p:txBody>
      </p:sp>
    </p:spTree>
    <p:extLst>
      <p:ext uri="{BB962C8B-B14F-4D97-AF65-F5344CB8AC3E}">
        <p14:creationId xmlns:p14="http://schemas.microsoft.com/office/powerpoint/2010/main" val="35320371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Two-Party System</a:t>
            </a:r>
            <a:endParaRPr lang="en-US" sz="5400" dirty="0"/>
          </a:p>
        </p:txBody>
      </p:sp>
      <p:sp>
        <p:nvSpPr>
          <p:cNvPr id="3" name="Content Placeholder 2"/>
          <p:cNvSpPr>
            <a:spLocks noGrp="1"/>
          </p:cNvSpPr>
          <p:nvPr>
            <p:ph idx="1"/>
          </p:nvPr>
        </p:nvSpPr>
        <p:spPr>
          <a:xfrm>
            <a:off x="457200" y="2057401"/>
            <a:ext cx="8229600" cy="4603074"/>
          </a:xfrm>
        </p:spPr>
        <p:txBody>
          <a:bodyPr>
            <a:normAutofit/>
          </a:bodyPr>
          <a:lstStyle/>
          <a:p>
            <a:r>
              <a:rPr lang="en-US" sz="3600" dirty="0" smtClean="0">
                <a:solidFill>
                  <a:srgbClr val="FFC000"/>
                </a:solidFill>
              </a:rPr>
              <a:t>A party system in which two main parties compete for majority control of the government</a:t>
            </a:r>
          </a:p>
          <a:p>
            <a:r>
              <a:rPr lang="en-US" sz="3600" dirty="0" smtClean="0"/>
              <a:t>Small parties may exist but play no significant role in national electoral outcomes</a:t>
            </a:r>
          </a:p>
          <a:p>
            <a:r>
              <a:rPr lang="en-US" sz="3600" dirty="0" smtClean="0"/>
              <a:t>UK</a:t>
            </a:r>
          </a:p>
        </p:txBody>
      </p:sp>
    </p:spTree>
    <p:extLst>
      <p:ext uri="{BB962C8B-B14F-4D97-AF65-F5344CB8AC3E}">
        <p14:creationId xmlns:p14="http://schemas.microsoft.com/office/powerpoint/2010/main" val="9850632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One-Party Dominant System</a:t>
            </a:r>
            <a:endParaRPr lang="en-US" sz="5400" dirty="0"/>
          </a:p>
        </p:txBody>
      </p:sp>
      <p:sp>
        <p:nvSpPr>
          <p:cNvPr id="3" name="Content Placeholder 2"/>
          <p:cNvSpPr>
            <a:spLocks noGrp="1"/>
          </p:cNvSpPr>
          <p:nvPr>
            <p:ph idx="1"/>
          </p:nvPr>
        </p:nvSpPr>
        <p:spPr>
          <a:xfrm>
            <a:off x="457200" y="2057401"/>
            <a:ext cx="8229600" cy="4603074"/>
          </a:xfrm>
        </p:spPr>
        <p:txBody>
          <a:bodyPr>
            <a:normAutofit/>
          </a:bodyPr>
          <a:lstStyle/>
          <a:p>
            <a:r>
              <a:rPr lang="en-US" sz="3600" dirty="0" smtClean="0">
                <a:solidFill>
                  <a:srgbClr val="FFC000"/>
                </a:solidFill>
              </a:rPr>
              <a:t>A party system in which one large party directs the political system, but small parties exist and may compete in elections </a:t>
            </a:r>
          </a:p>
          <a:p>
            <a:r>
              <a:rPr lang="en-US" sz="3600" dirty="0" smtClean="0">
                <a:solidFill>
                  <a:srgbClr val="FFC000"/>
                </a:solidFill>
              </a:rPr>
              <a:t>Russia (&amp; Mexico in the past under the PRI)</a:t>
            </a:r>
          </a:p>
        </p:txBody>
      </p:sp>
    </p:spTree>
    <p:extLst>
      <p:ext uri="{BB962C8B-B14F-4D97-AF65-F5344CB8AC3E}">
        <p14:creationId xmlns:p14="http://schemas.microsoft.com/office/powerpoint/2010/main" val="366737678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One-Party System</a:t>
            </a:r>
            <a:endParaRPr lang="en-US" sz="5400" dirty="0"/>
          </a:p>
        </p:txBody>
      </p:sp>
      <p:sp>
        <p:nvSpPr>
          <p:cNvPr id="3" name="Content Placeholder 2"/>
          <p:cNvSpPr>
            <a:spLocks noGrp="1"/>
          </p:cNvSpPr>
          <p:nvPr>
            <p:ph idx="1"/>
          </p:nvPr>
        </p:nvSpPr>
        <p:spPr>
          <a:xfrm>
            <a:off x="457200" y="2057401"/>
            <a:ext cx="8229600" cy="4603074"/>
          </a:xfrm>
        </p:spPr>
        <p:txBody>
          <a:bodyPr>
            <a:normAutofit/>
          </a:bodyPr>
          <a:lstStyle/>
          <a:p>
            <a:r>
              <a:rPr lang="en-US" sz="3600" dirty="0" smtClean="0">
                <a:solidFill>
                  <a:srgbClr val="FFC000"/>
                </a:solidFill>
              </a:rPr>
              <a:t>A party system in which one political party controls the government and voters have no option to choose an opposition party (China)</a:t>
            </a:r>
          </a:p>
        </p:txBody>
      </p:sp>
    </p:spTree>
    <p:extLst>
      <p:ext uri="{BB962C8B-B14F-4D97-AF65-F5344CB8AC3E}">
        <p14:creationId xmlns:p14="http://schemas.microsoft.com/office/powerpoint/2010/main" val="94352111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Elite Recruitment</a:t>
            </a:r>
            <a:endParaRPr lang="en-US" sz="5400" dirty="0"/>
          </a:p>
        </p:txBody>
      </p:sp>
      <p:sp>
        <p:nvSpPr>
          <p:cNvPr id="3" name="Content Placeholder 2"/>
          <p:cNvSpPr>
            <a:spLocks noGrp="1"/>
          </p:cNvSpPr>
          <p:nvPr>
            <p:ph idx="1"/>
          </p:nvPr>
        </p:nvSpPr>
        <p:spPr>
          <a:xfrm>
            <a:off x="457200" y="2057401"/>
            <a:ext cx="8229600" cy="4603074"/>
          </a:xfrm>
        </p:spPr>
        <p:txBody>
          <a:bodyPr>
            <a:normAutofit fontScale="55000" lnSpcReduction="20000"/>
          </a:bodyPr>
          <a:lstStyle/>
          <a:p>
            <a:r>
              <a:rPr lang="en-US" sz="6000" dirty="0" smtClean="0">
                <a:solidFill>
                  <a:srgbClr val="FFC000"/>
                </a:solidFill>
              </a:rPr>
              <a:t>Refers to the selection of people for political activity and government offices</a:t>
            </a:r>
            <a:endParaRPr lang="en-US" sz="6000" dirty="0" smtClean="0">
              <a:solidFill>
                <a:srgbClr val="FFFF00"/>
              </a:solidFill>
            </a:endParaRPr>
          </a:p>
          <a:p>
            <a:r>
              <a:rPr lang="en-US" sz="6000" dirty="0" smtClean="0"/>
              <a:t>In a democracy, competitive elections play a major role in political recruitment  </a:t>
            </a:r>
          </a:p>
          <a:p>
            <a:r>
              <a:rPr lang="en-US" sz="6000" dirty="0" smtClean="0"/>
              <a:t>In authoritarian systems, recruitment may be dominated by a single party, as in China, or unelected religious leaders, as in Iran</a:t>
            </a:r>
          </a:p>
        </p:txBody>
      </p:sp>
    </p:spTree>
    <p:extLst>
      <p:ext uri="{BB962C8B-B14F-4D97-AF65-F5344CB8AC3E}">
        <p14:creationId xmlns:p14="http://schemas.microsoft.com/office/powerpoint/2010/main" val="122298413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Referendum</a:t>
            </a:r>
            <a:endParaRPr lang="en-US" sz="5400" dirty="0"/>
          </a:p>
        </p:txBody>
      </p:sp>
      <p:sp>
        <p:nvSpPr>
          <p:cNvPr id="3" name="Content Placeholder 2"/>
          <p:cNvSpPr>
            <a:spLocks noGrp="1"/>
          </p:cNvSpPr>
          <p:nvPr>
            <p:ph idx="1"/>
          </p:nvPr>
        </p:nvSpPr>
        <p:spPr>
          <a:xfrm>
            <a:off x="457200" y="2057401"/>
            <a:ext cx="8229600" cy="4603074"/>
          </a:xfrm>
        </p:spPr>
        <p:txBody>
          <a:bodyPr>
            <a:normAutofit/>
          </a:bodyPr>
          <a:lstStyle/>
          <a:p>
            <a:r>
              <a:rPr lang="en-US" sz="4000" dirty="0">
                <a:solidFill>
                  <a:srgbClr val="FFC000"/>
                </a:solidFill>
              </a:rPr>
              <a:t>A general vote by the electorate on a single political question that has been referred to them for a direct </a:t>
            </a:r>
            <a:r>
              <a:rPr lang="en-US" sz="4000" dirty="0" smtClean="0">
                <a:solidFill>
                  <a:srgbClr val="FFC000"/>
                </a:solidFill>
              </a:rPr>
              <a:t>decision</a:t>
            </a:r>
            <a:endParaRPr lang="en-US" sz="4000" dirty="0" smtClean="0"/>
          </a:p>
        </p:txBody>
      </p:sp>
    </p:spTree>
    <p:extLst>
      <p:ext uri="{BB962C8B-B14F-4D97-AF65-F5344CB8AC3E}">
        <p14:creationId xmlns:p14="http://schemas.microsoft.com/office/powerpoint/2010/main" val="234760493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Interest Articulation</a:t>
            </a:r>
            <a:endParaRPr lang="en-US" sz="6000" dirty="0"/>
          </a:p>
        </p:txBody>
      </p:sp>
      <p:sp>
        <p:nvSpPr>
          <p:cNvPr id="3" name="Content Placeholder 2"/>
          <p:cNvSpPr>
            <a:spLocks noGrp="1"/>
          </p:cNvSpPr>
          <p:nvPr>
            <p:ph idx="1"/>
          </p:nvPr>
        </p:nvSpPr>
        <p:spPr>
          <a:xfrm>
            <a:off x="457200" y="2057400"/>
            <a:ext cx="8229600" cy="4800599"/>
          </a:xfrm>
        </p:spPr>
        <p:txBody>
          <a:bodyPr>
            <a:normAutofit/>
          </a:bodyPr>
          <a:lstStyle/>
          <a:p>
            <a:r>
              <a:rPr lang="en-US" sz="3600" dirty="0" smtClean="0">
                <a:solidFill>
                  <a:srgbClr val="FFC000"/>
                </a:solidFill>
              </a:rPr>
              <a:t>The methods by which citizens and groups can express their desires and make demands upon government (political participation, lobbying, protests, etc.)</a:t>
            </a:r>
            <a:endParaRPr lang="en-US" sz="3200" dirty="0" smtClean="0">
              <a:solidFill>
                <a:srgbClr val="FFC000"/>
              </a:solidFill>
            </a:endParaRPr>
          </a:p>
          <a:p>
            <a:pPr lvl="1"/>
            <a:r>
              <a:rPr lang="en-US" sz="2800" dirty="0" smtClean="0"/>
              <a:t>Involves individuals and groups expressing their needs and demands</a:t>
            </a:r>
          </a:p>
        </p:txBody>
      </p:sp>
    </p:spTree>
    <p:extLst>
      <p:ext uri="{BB962C8B-B14F-4D97-AF65-F5344CB8AC3E}">
        <p14:creationId xmlns:p14="http://schemas.microsoft.com/office/powerpoint/2010/main" val="274783897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Aggregation</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FFC000"/>
                </a:solidFill>
              </a:rPr>
              <a:t>Ways in which demands of citizens and groups are combined into proposed policy packages (leadership, political parties, </a:t>
            </a:r>
            <a:r>
              <a:rPr lang="en-US" sz="3200" dirty="0" err="1" smtClean="0">
                <a:solidFill>
                  <a:srgbClr val="FFC000"/>
                </a:solidFill>
              </a:rPr>
              <a:t>etc</a:t>
            </a:r>
            <a:r>
              <a:rPr lang="en-US" sz="3200" dirty="0" smtClean="0">
                <a:solidFill>
                  <a:srgbClr val="FFC000"/>
                </a:solidFill>
              </a:rPr>
              <a:t>)</a:t>
            </a:r>
            <a:endParaRPr lang="en-US" sz="3200" dirty="0">
              <a:solidFill>
                <a:srgbClr val="FFC000"/>
              </a:solidFill>
            </a:endParaRPr>
          </a:p>
        </p:txBody>
      </p:sp>
    </p:spTree>
    <p:extLst>
      <p:ext uri="{BB962C8B-B14F-4D97-AF65-F5344CB8AC3E}">
        <p14:creationId xmlns:p14="http://schemas.microsoft.com/office/powerpoint/2010/main" val="2930660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State</a:t>
            </a:r>
            <a:endParaRPr lang="en-US" dirty="0"/>
          </a:p>
        </p:txBody>
      </p:sp>
      <p:sp>
        <p:nvSpPr>
          <p:cNvPr id="3" name="Content Placeholder 2"/>
          <p:cNvSpPr>
            <a:spLocks noGrp="1"/>
          </p:cNvSpPr>
          <p:nvPr>
            <p:ph idx="1"/>
          </p:nvPr>
        </p:nvSpPr>
        <p:spPr/>
        <p:txBody>
          <a:bodyPr>
            <a:normAutofit/>
          </a:bodyPr>
          <a:lstStyle/>
          <a:p>
            <a:r>
              <a:rPr lang="en-US" sz="4000" dirty="0" smtClean="0">
                <a:solidFill>
                  <a:srgbClr val="FFC000"/>
                </a:solidFill>
              </a:rPr>
              <a:t>A political </a:t>
            </a:r>
            <a:r>
              <a:rPr lang="en-US" sz="4000" dirty="0">
                <a:solidFill>
                  <a:srgbClr val="FFC000"/>
                </a:solidFill>
              </a:rPr>
              <a:t>system that has </a:t>
            </a:r>
            <a:r>
              <a:rPr lang="en-US" sz="4000" i="1" dirty="0">
                <a:solidFill>
                  <a:srgbClr val="FFC000"/>
                </a:solidFill>
              </a:rPr>
              <a:t>sovereignty</a:t>
            </a:r>
            <a:r>
              <a:rPr lang="en-US" sz="4000" dirty="0">
                <a:solidFill>
                  <a:srgbClr val="FFC000"/>
                </a:solidFill>
              </a:rPr>
              <a:t> (political power) exercised over a </a:t>
            </a:r>
            <a:r>
              <a:rPr lang="en-US" sz="4000" i="1" dirty="0">
                <a:solidFill>
                  <a:srgbClr val="FFC000"/>
                </a:solidFill>
              </a:rPr>
              <a:t>population</a:t>
            </a:r>
            <a:r>
              <a:rPr lang="en-US" sz="4000" dirty="0">
                <a:solidFill>
                  <a:srgbClr val="FFC000"/>
                </a:solidFill>
              </a:rPr>
              <a:t> in a defined geographic </a:t>
            </a:r>
            <a:r>
              <a:rPr lang="en-US" sz="4000" i="1" dirty="0">
                <a:solidFill>
                  <a:srgbClr val="FFC000"/>
                </a:solidFill>
              </a:rPr>
              <a:t>territory</a:t>
            </a:r>
            <a:r>
              <a:rPr lang="en-US" sz="4000" dirty="0">
                <a:solidFill>
                  <a:srgbClr val="FFC000"/>
                </a:solidFill>
              </a:rPr>
              <a:t> through a set of public </a:t>
            </a:r>
            <a:r>
              <a:rPr lang="en-US" sz="4000" i="1" dirty="0">
                <a:solidFill>
                  <a:srgbClr val="FFC000"/>
                </a:solidFill>
              </a:rPr>
              <a:t>institutions</a:t>
            </a:r>
            <a:endParaRPr lang="en-US" sz="4000" dirty="0">
              <a:solidFill>
                <a:srgbClr val="FFC000"/>
              </a:solidFill>
            </a:endParaRPr>
          </a:p>
        </p:txBody>
      </p:sp>
    </p:spTree>
    <p:extLst>
      <p:ext uri="{BB962C8B-B14F-4D97-AF65-F5344CB8AC3E}">
        <p14:creationId xmlns:p14="http://schemas.microsoft.com/office/powerpoint/2010/main" val="25316681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Interest Articulation</a:t>
            </a:r>
            <a:endParaRPr lang="en-US" sz="7200" dirty="0"/>
          </a:p>
        </p:txBody>
      </p:sp>
      <p:sp>
        <p:nvSpPr>
          <p:cNvPr id="3" name="Content Placeholder 2"/>
          <p:cNvSpPr>
            <a:spLocks noGrp="1"/>
          </p:cNvSpPr>
          <p:nvPr>
            <p:ph idx="1"/>
          </p:nvPr>
        </p:nvSpPr>
        <p:spPr>
          <a:xfrm>
            <a:off x="457200" y="2057400"/>
            <a:ext cx="8229600" cy="4800599"/>
          </a:xfrm>
        </p:spPr>
        <p:txBody>
          <a:bodyPr>
            <a:normAutofit fontScale="92500" lnSpcReduction="10000"/>
          </a:bodyPr>
          <a:lstStyle/>
          <a:p>
            <a:r>
              <a:rPr lang="en-US" sz="2800" dirty="0" smtClean="0"/>
              <a:t>The </a:t>
            </a:r>
            <a:r>
              <a:rPr lang="en-US" sz="2800" u="sng" dirty="0" smtClean="0"/>
              <a:t>most common form is voting in an election</a:t>
            </a:r>
            <a:r>
              <a:rPr lang="en-US" sz="2800" dirty="0" smtClean="0"/>
              <a:t>—found in democracies and totalitarian regimes</a:t>
            </a:r>
          </a:p>
          <a:p>
            <a:r>
              <a:rPr lang="en-US" sz="2800" u="sng" dirty="0" smtClean="0"/>
              <a:t>Other forms of interest articulation</a:t>
            </a:r>
            <a:r>
              <a:rPr lang="en-US" sz="2800" dirty="0" smtClean="0"/>
              <a:t>:  community groups, political groups, protests, any from of group which articulates its opinion to the government</a:t>
            </a:r>
          </a:p>
          <a:p>
            <a:pPr>
              <a:lnSpc>
                <a:spcPct val="90000"/>
              </a:lnSpc>
              <a:spcAft>
                <a:spcPts val="600"/>
              </a:spcAft>
            </a:pPr>
            <a:r>
              <a:rPr lang="en-US" sz="2800" dirty="0" smtClean="0"/>
              <a:t>In large, established political systems, </a:t>
            </a:r>
            <a:r>
              <a:rPr lang="en-US" sz="2800" u="sng" dirty="0" smtClean="0"/>
              <a:t>formal interest </a:t>
            </a:r>
            <a:r>
              <a:rPr lang="en-US" sz="2800" dirty="0" smtClean="0"/>
              <a:t>groups are a primary means of articulating political interests</a:t>
            </a:r>
          </a:p>
          <a:p>
            <a:pPr>
              <a:lnSpc>
                <a:spcPct val="90000"/>
              </a:lnSpc>
              <a:spcAft>
                <a:spcPts val="600"/>
              </a:spcAft>
            </a:pPr>
            <a:r>
              <a:rPr lang="en-US" sz="2800" dirty="0" smtClean="0"/>
              <a:t>As societies become more complex and scope of government grows, quantity and methods to articulate public interests have grown as well</a:t>
            </a:r>
            <a:endParaRPr lang="en-US" sz="2800" dirty="0"/>
          </a:p>
        </p:txBody>
      </p:sp>
    </p:spTree>
    <p:extLst>
      <p:ext uri="{BB962C8B-B14F-4D97-AF65-F5344CB8AC3E}">
        <p14:creationId xmlns:p14="http://schemas.microsoft.com/office/powerpoint/2010/main" val="66574613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lvl="0"/>
            <a:r>
              <a:rPr lang="en-US" sz="6000" dirty="0" smtClean="0"/>
              <a:t>Pluralist Interest Group Systems</a:t>
            </a:r>
            <a:endParaRPr lang="en-US" sz="6000" dirty="0"/>
          </a:p>
        </p:txBody>
      </p:sp>
      <p:sp>
        <p:nvSpPr>
          <p:cNvPr id="3" name="Content Placeholder 2"/>
          <p:cNvSpPr>
            <a:spLocks noGrp="1"/>
          </p:cNvSpPr>
          <p:nvPr>
            <p:ph idx="1"/>
          </p:nvPr>
        </p:nvSpPr>
        <p:spPr>
          <a:xfrm>
            <a:off x="230920" y="2057401"/>
            <a:ext cx="8708964" cy="4543452"/>
          </a:xfrm>
        </p:spPr>
        <p:txBody>
          <a:bodyPr>
            <a:normAutofit fontScale="85000" lnSpcReduction="10000"/>
          </a:bodyPr>
          <a:lstStyle/>
          <a:p>
            <a:pPr>
              <a:lnSpc>
                <a:spcPct val="90000"/>
              </a:lnSpc>
            </a:pPr>
            <a:r>
              <a:rPr lang="en-US" sz="4000" b="0" dirty="0" smtClean="0">
                <a:solidFill>
                  <a:srgbClr val="FFB91D"/>
                </a:solidFill>
              </a:rPr>
              <a:t>Multiple groups may represent a single society interest.</a:t>
            </a:r>
          </a:p>
          <a:p>
            <a:pPr>
              <a:lnSpc>
                <a:spcPct val="90000"/>
              </a:lnSpc>
            </a:pPr>
            <a:r>
              <a:rPr lang="en-US" sz="4000" b="0" dirty="0" smtClean="0"/>
              <a:t>There is a clear separation between interest groups and the government</a:t>
            </a:r>
          </a:p>
          <a:p>
            <a:pPr>
              <a:lnSpc>
                <a:spcPct val="90000"/>
              </a:lnSpc>
            </a:pPr>
            <a:r>
              <a:rPr lang="en-US" sz="4000" b="0" dirty="0" smtClean="0"/>
              <a:t>Group membership is voluntary and limited</a:t>
            </a:r>
          </a:p>
          <a:p>
            <a:pPr>
              <a:lnSpc>
                <a:spcPct val="90000"/>
              </a:lnSpc>
            </a:pPr>
            <a:r>
              <a:rPr lang="en-US" sz="4000" b="0" dirty="0" smtClean="0"/>
              <a:t>Groups often have a loose or decentralized organizational structure</a:t>
            </a:r>
          </a:p>
          <a:p>
            <a:pPr>
              <a:lnSpc>
                <a:spcPct val="90000"/>
              </a:lnSpc>
            </a:pPr>
            <a:r>
              <a:rPr lang="en-US" sz="4000" b="0" dirty="0" smtClean="0"/>
              <a:t>United States is perfect example</a:t>
            </a:r>
          </a:p>
        </p:txBody>
      </p:sp>
    </p:spTree>
    <p:extLst>
      <p:ext uri="{BB962C8B-B14F-4D97-AF65-F5344CB8AC3E}">
        <p14:creationId xmlns:p14="http://schemas.microsoft.com/office/powerpoint/2010/main" val="376115511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Corporatism</a:t>
            </a:r>
            <a:endParaRPr lang="en-US" dirty="0"/>
          </a:p>
        </p:txBody>
      </p:sp>
      <p:sp>
        <p:nvSpPr>
          <p:cNvPr id="3" name="Content Placeholder 2"/>
          <p:cNvSpPr>
            <a:spLocks noGrp="1"/>
          </p:cNvSpPr>
          <p:nvPr>
            <p:ph idx="1"/>
          </p:nvPr>
        </p:nvSpPr>
        <p:spPr>
          <a:xfrm>
            <a:off x="457200" y="2057400"/>
            <a:ext cx="8229600" cy="4495799"/>
          </a:xfrm>
        </p:spPr>
        <p:txBody>
          <a:bodyPr>
            <a:normAutofit/>
          </a:bodyPr>
          <a:lstStyle/>
          <a:p>
            <a:r>
              <a:rPr lang="en-US" sz="3200" dirty="0" smtClean="0">
                <a:solidFill>
                  <a:srgbClr val="FFB91D"/>
                </a:solidFill>
              </a:rPr>
              <a:t>A state in which interest groups become an institutional part of the political structure</a:t>
            </a:r>
          </a:p>
          <a:p>
            <a:r>
              <a:rPr lang="en-US" sz="3200" i="1" cap="small" dirty="0" smtClean="0"/>
              <a:t>Has nothing to do with business!  Zero!  Get that out of your mind!</a:t>
            </a:r>
          </a:p>
        </p:txBody>
      </p:sp>
    </p:spTree>
    <p:extLst>
      <p:ext uri="{BB962C8B-B14F-4D97-AF65-F5344CB8AC3E}">
        <p14:creationId xmlns:p14="http://schemas.microsoft.com/office/powerpoint/2010/main" val="429344074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4911"/>
          </a:xfrm>
        </p:spPr>
        <p:txBody>
          <a:bodyPr>
            <a:normAutofit fontScale="90000"/>
          </a:bodyPr>
          <a:lstStyle/>
          <a:p>
            <a:pPr lvl="0"/>
            <a:r>
              <a:rPr lang="en-US" sz="6000" dirty="0" smtClean="0"/>
              <a:t>Neo-Corporatist Interest Group Systems</a:t>
            </a:r>
            <a:endParaRPr lang="en-US" sz="6000" dirty="0"/>
          </a:p>
        </p:txBody>
      </p:sp>
      <p:sp>
        <p:nvSpPr>
          <p:cNvPr id="3" name="Content Placeholder 2"/>
          <p:cNvSpPr>
            <a:spLocks noGrp="1"/>
          </p:cNvSpPr>
          <p:nvPr>
            <p:ph idx="1"/>
          </p:nvPr>
        </p:nvSpPr>
        <p:spPr>
          <a:xfrm>
            <a:off x="457200" y="2057401"/>
            <a:ext cx="8229600" cy="4543452"/>
          </a:xfrm>
        </p:spPr>
        <p:txBody>
          <a:bodyPr>
            <a:normAutofit fontScale="70000" lnSpcReduction="20000"/>
          </a:bodyPr>
          <a:lstStyle/>
          <a:p>
            <a:r>
              <a:rPr lang="en-US" sz="4000" b="0" dirty="0" smtClean="0">
                <a:solidFill>
                  <a:srgbClr val="FFB91D"/>
                </a:solidFill>
              </a:rPr>
              <a:t>A single peak association normally represents each societal interest</a:t>
            </a:r>
          </a:p>
          <a:p>
            <a:r>
              <a:rPr lang="en-US" sz="4000" b="0" dirty="0" smtClean="0"/>
              <a:t>Membership in the peak association is often compulsory and nearly universal</a:t>
            </a:r>
          </a:p>
          <a:p>
            <a:r>
              <a:rPr lang="en-US" sz="4000" b="0" dirty="0" smtClean="0"/>
              <a:t>Peak associations are centrally organized and direct the actions of their members</a:t>
            </a:r>
          </a:p>
          <a:p>
            <a:r>
              <a:rPr lang="en-US" sz="4000" b="0" dirty="0" smtClean="0"/>
              <a:t>Interest groups are often </a:t>
            </a:r>
            <a:r>
              <a:rPr lang="en-US" sz="4000" b="0" i="1" dirty="0" smtClean="0">
                <a:solidFill>
                  <a:schemeClr val="accent1"/>
                </a:solidFill>
              </a:rPr>
              <a:t>systematically involved in making and implementing policy</a:t>
            </a:r>
            <a:endParaRPr lang="en-US" sz="4000" b="0" dirty="0" smtClean="0"/>
          </a:p>
          <a:p>
            <a:r>
              <a:rPr lang="en-US" sz="4000" u="sng" dirty="0" smtClean="0"/>
              <a:t>Key Point</a:t>
            </a:r>
            <a:r>
              <a:rPr lang="en-US" sz="4000" b="0" dirty="0" smtClean="0"/>
              <a:t>: </a:t>
            </a:r>
            <a:r>
              <a:rPr lang="en-US" sz="4000" b="0" dirty="0" smtClean="0">
                <a:solidFill>
                  <a:schemeClr val="accent1"/>
                </a:solidFill>
              </a:rPr>
              <a:t>Interest group part of policy process!</a:t>
            </a:r>
          </a:p>
        </p:txBody>
      </p:sp>
    </p:spTree>
    <p:extLst>
      <p:ext uri="{BB962C8B-B14F-4D97-AF65-F5344CB8AC3E}">
        <p14:creationId xmlns:p14="http://schemas.microsoft.com/office/powerpoint/2010/main" val="29423716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000" dirty="0" smtClean="0"/>
              <a:t>Controlled Interest Group Systems</a:t>
            </a:r>
            <a:endParaRPr lang="en-US" sz="6000" dirty="0"/>
          </a:p>
        </p:txBody>
      </p:sp>
      <p:sp>
        <p:nvSpPr>
          <p:cNvPr id="3" name="Content Placeholder 2"/>
          <p:cNvSpPr>
            <a:spLocks noGrp="1"/>
          </p:cNvSpPr>
          <p:nvPr>
            <p:ph idx="1"/>
          </p:nvPr>
        </p:nvSpPr>
        <p:spPr>
          <a:xfrm>
            <a:off x="457200" y="2057401"/>
            <a:ext cx="8229600" cy="4543452"/>
          </a:xfrm>
        </p:spPr>
        <p:txBody>
          <a:bodyPr>
            <a:noAutofit/>
          </a:bodyPr>
          <a:lstStyle/>
          <a:p>
            <a:pPr>
              <a:lnSpc>
                <a:spcPct val="90000"/>
              </a:lnSpc>
            </a:pPr>
            <a:r>
              <a:rPr lang="en-US" sz="3000" b="0" dirty="0" smtClean="0">
                <a:solidFill>
                  <a:srgbClr val="FFB91D"/>
                </a:solidFill>
              </a:rPr>
              <a:t>There is a single group for each social sector</a:t>
            </a:r>
          </a:p>
          <a:p>
            <a:pPr>
              <a:lnSpc>
                <a:spcPct val="90000"/>
              </a:lnSpc>
            </a:pPr>
            <a:r>
              <a:rPr lang="en-US" sz="3000" b="0" dirty="0" smtClean="0"/>
              <a:t>Membership is often compulsory</a:t>
            </a:r>
          </a:p>
          <a:p>
            <a:pPr>
              <a:lnSpc>
                <a:spcPct val="90000"/>
              </a:lnSpc>
            </a:pPr>
            <a:r>
              <a:rPr lang="en-US" sz="3000" b="0" dirty="0" smtClean="0"/>
              <a:t>Each group is normally hierarchically organized</a:t>
            </a:r>
          </a:p>
          <a:p>
            <a:pPr>
              <a:lnSpc>
                <a:spcPct val="90000"/>
              </a:lnSpc>
            </a:pPr>
            <a:r>
              <a:rPr lang="en-US" sz="3000" b="0" dirty="0" smtClean="0"/>
              <a:t>Groups are controlled by the government or its agents in order to mobilize support for government policy (Communism!)</a:t>
            </a:r>
          </a:p>
          <a:p>
            <a:pPr>
              <a:lnSpc>
                <a:spcPct val="90000"/>
              </a:lnSpc>
            </a:pPr>
            <a:r>
              <a:rPr lang="en-US" sz="3000" u="sng" dirty="0" smtClean="0"/>
              <a:t>Key Point:</a:t>
            </a:r>
            <a:r>
              <a:rPr lang="en-US" sz="3000" b="0" dirty="0" smtClean="0">
                <a:solidFill>
                  <a:srgbClr val="FFB91D"/>
                </a:solidFill>
              </a:rPr>
              <a:t>  Groups exist to facilitate government control of society!</a:t>
            </a:r>
          </a:p>
        </p:txBody>
      </p:sp>
    </p:spTree>
    <p:extLst>
      <p:ext uri="{BB962C8B-B14F-4D97-AF65-F5344CB8AC3E}">
        <p14:creationId xmlns:p14="http://schemas.microsoft.com/office/powerpoint/2010/main" val="419837555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6000" dirty="0" smtClean="0"/>
              <a:t>Patron/Client Networks</a:t>
            </a:r>
            <a:endParaRPr lang="en-US" sz="6000" dirty="0"/>
          </a:p>
        </p:txBody>
      </p:sp>
      <p:sp>
        <p:nvSpPr>
          <p:cNvPr id="3" name="Content Placeholder 2"/>
          <p:cNvSpPr>
            <a:spLocks noGrp="1"/>
          </p:cNvSpPr>
          <p:nvPr>
            <p:ph idx="1"/>
          </p:nvPr>
        </p:nvSpPr>
        <p:spPr>
          <a:xfrm>
            <a:off x="457200" y="2057401"/>
            <a:ext cx="8229600" cy="4543452"/>
          </a:xfrm>
        </p:spPr>
        <p:txBody>
          <a:bodyPr>
            <a:noAutofit/>
          </a:bodyPr>
          <a:lstStyle/>
          <a:p>
            <a:pPr>
              <a:lnSpc>
                <a:spcPct val="90000"/>
              </a:lnSpc>
            </a:pPr>
            <a:r>
              <a:rPr lang="en-US" sz="3000" dirty="0" smtClean="0">
                <a:solidFill>
                  <a:srgbClr val="FFB91D"/>
                </a:solidFill>
              </a:rPr>
              <a:t>A </a:t>
            </a:r>
            <a:r>
              <a:rPr lang="en-US" sz="3000" dirty="0">
                <a:solidFill>
                  <a:srgbClr val="FFB91D"/>
                </a:solidFill>
              </a:rPr>
              <a:t>usually informal alliance between a person holding power and less powerful or lower status people</a:t>
            </a:r>
          </a:p>
          <a:p>
            <a:pPr>
              <a:lnSpc>
                <a:spcPct val="90000"/>
              </a:lnSpc>
            </a:pPr>
            <a:r>
              <a:rPr lang="en-US" sz="3000" dirty="0" smtClean="0">
                <a:solidFill>
                  <a:srgbClr val="FFB91D"/>
                </a:solidFill>
              </a:rPr>
              <a:t>The </a:t>
            </a:r>
            <a:r>
              <a:rPr lang="en-US" sz="3000" dirty="0">
                <a:solidFill>
                  <a:srgbClr val="FFB91D"/>
                </a:solidFill>
              </a:rPr>
              <a:t>powerful patron provides power, status, jobs, land, goods, and/or protection in exchange for loyalty and political </a:t>
            </a:r>
            <a:r>
              <a:rPr lang="en-US" sz="3000" dirty="0" smtClean="0">
                <a:solidFill>
                  <a:srgbClr val="FFB91D"/>
                </a:solidFill>
              </a:rPr>
              <a:t>support</a:t>
            </a:r>
          </a:p>
          <a:p>
            <a:pPr>
              <a:lnSpc>
                <a:spcPct val="90000"/>
              </a:lnSpc>
            </a:pPr>
            <a:r>
              <a:rPr lang="en-US" sz="3000" dirty="0" smtClean="0"/>
              <a:t>Also:  </a:t>
            </a:r>
            <a:r>
              <a:rPr lang="en-US" sz="3000" dirty="0" err="1" smtClean="0"/>
              <a:t>Clientelism</a:t>
            </a:r>
            <a:r>
              <a:rPr lang="en-US" sz="3000" dirty="0" smtClean="0"/>
              <a:t>, </a:t>
            </a:r>
            <a:r>
              <a:rPr lang="en-US" sz="3000" dirty="0" err="1" smtClean="0"/>
              <a:t>Prebendalism</a:t>
            </a:r>
            <a:endParaRPr lang="en-US" sz="3000" dirty="0"/>
          </a:p>
          <a:p>
            <a:pPr>
              <a:lnSpc>
                <a:spcPct val="90000"/>
              </a:lnSpc>
            </a:pPr>
            <a:endParaRPr lang="en-US" sz="3000" b="0" dirty="0" smtClean="0">
              <a:solidFill>
                <a:srgbClr val="FFB91D"/>
              </a:solidFill>
            </a:endParaRPr>
          </a:p>
        </p:txBody>
      </p:sp>
    </p:spTree>
    <p:extLst>
      <p:ext uri="{BB962C8B-B14F-4D97-AF65-F5344CB8AC3E}">
        <p14:creationId xmlns:p14="http://schemas.microsoft.com/office/powerpoint/2010/main" val="33796055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a:normAutofit/>
          </a:bodyPr>
          <a:lstStyle/>
          <a:p>
            <a:pPr algn="ctr"/>
            <a:r>
              <a:rPr lang="en-US" sz="6000" dirty="0" smtClean="0">
                <a:latin typeface="Berlin Sans FB Demi" pitchFamily="34" charset="0"/>
              </a:rPr>
              <a:t>Citizens,</a:t>
            </a:r>
            <a:br>
              <a:rPr lang="en-US" sz="6000" dirty="0" smtClean="0">
                <a:latin typeface="Berlin Sans FB Demi" pitchFamily="34" charset="0"/>
              </a:rPr>
            </a:br>
            <a:r>
              <a:rPr lang="en-US" sz="6000" dirty="0" smtClean="0">
                <a:latin typeface="Berlin Sans FB Demi" pitchFamily="34" charset="0"/>
              </a:rPr>
              <a:t>Society, &amp; the State</a:t>
            </a:r>
            <a:endParaRPr lang="en-US" sz="6000" dirty="0">
              <a:latin typeface="Berlin Sans FB Demi" pitchFamily="34" charset="0"/>
            </a:endParaRPr>
          </a:p>
        </p:txBody>
      </p:sp>
      <p:sp>
        <p:nvSpPr>
          <p:cNvPr id="3" name="Subtitle 2"/>
          <p:cNvSpPr>
            <a:spLocks noGrp="1"/>
          </p:cNvSpPr>
          <p:nvPr>
            <p:ph type="subTitle" idx="1"/>
          </p:nvPr>
        </p:nvSpPr>
        <p:spPr>
          <a:xfrm>
            <a:off x="5365376" y="5160192"/>
            <a:ext cx="3653117" cy="883024"/>
          </a:xfrm>
        </p:spPr>
        <p:txBody>
          <a:bodyPr>
            <a:noAutofit/>
          </a:bodyPr>
          <a:lstStyle/>
          <a:p>
            <a:pPr algn="ctr"/>
            <a:r>
              <a:rPr lang="en-US" sz="4800" b="0" dirty="0" smtClean="0">
                <a:latin typeface="Berlin Sans FB Demi" pitchFamily="34" charset="0"/>
              </a:rPr>
              <a:t>Key Concepts</a:t>
            </a:r>
            <a:endParaRPr lang="en-US" sz="4800" b="0" dirty="0">
              <a:latin typeface="Berlin Sans FB Demi" pitchFamily="34" charset="0"/>
            </a:endParaRPr>
          </a:p>
        </p:txBody>
      </p:sp>
      <p:sp>
        <p:nvSpPr>
          <p:cNvPr id="4" name="TextBox 3"/>
          <p:cNvSpPr txBox="1"/>
          <p:nvPr/>
        </p:nvSpPr>
        <p:spPr>
          <a:xfrm>
            <a:off x="1861631" y="479086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24599332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Ethnicity</a:t>
            </a:r>
            <a:endParaRPr lang="en-US" sz="8000" dirty="0"/>
          </a:p>
        </p:txBody>
      </p:sp>
      <p:sp>
        <p:nvSpPr>
          <p:cNvPr id="3" name="Content Placeholder 2"/>
          <p:cNvSpPr>
            <a:spLocks noGrp="1"/>
          </p:cNvSpPr>
          <p:nvPr>
            <p:ph idx="1"/>
          </p:nvPr>
        </p:nvSpPr>
        <p:spPr>
          <a:xfrm>
            <a:off x="457200" y="1806738"/>
            <a:ext cx="8229600" cy="5051261"/>
          </a:xfrm>
        </p:spPr>
        <p:txBody>
          <a:bodyPr>
            <a:noAutofit/>
          </a:bodyPr>
          <a:lstStyle/>
          <a:p>
            <a:r>
              <a:rPr lang="en-US" sz="2800" dirty="0" smtClean="0">
                <a:solidFill>
                  <a:srgbClr val="FFC000"/>
                </a:solidFill>
              </a:rPr>
              <a:t>Refers to a group who share a belief in their common descent and common shared traditions</a:t>
            </a:r>
          </a:p>
          <a:p>
            <a:r>
              <a:rPr lang="en-US" sz="2800" dirty="0" smtClean="0"/>
              <a:t>Ethnic groups have been the source of a large number of political conflicts around the world</a:t>
            </a:r>
          </a:p>
          <a:p>
            <a:r>
              <a:rPr lang="en-US" sz="2800" dirty="0" smtClean="0"/>
              <a:t>Language can be a source of social division that may or may not be associated with ethnicity</a:t>
            </a:r>
          </a:p>
        </p:txBody>
      </p:sp>
    </p:spTree>
    <p:extLst>
      <p:ext uri="{BB962C8B-B14F-4D97-AF65-F5344CB8AC3E}">
        <p14:creationId xmlns:p14="http://schemas.microsoft.com/office/powerpoint/2010/main" val="334148389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smtClean="0"/>
              <a:t>Political Cleavages</a:t>
            </a:r>
            <a:endParaRPr lang="en-US" dirty="0"/>
          </a:p>
        </p:txBody>
      </p:sp>
      <p:sp>
        <p:nvSpPr>
          <p:cNvPr id="3" name="Content Placeholder 2"/>
          <p:cNvSpPr>
            <a:spLocks noGrp="1"/>
          </p:cNvSpPr>
          <p:nvPr>
            <p:ph idx="1"/>
          </p:nvPr>
        </p:nvSpPr>
        <p:spPr>
          <a:xfrm>
            <a:off x="457200" y="1828800"/>
            <a:ext cx="8229600" cy="4800599"/>
          </a:xfrm>
        </p:spPr>
        <p:txBody>
          <a:bodyPr>
            <a:normAutofit/>
          </a:bodyPr>
          <a:lstStyle/>
          <a:p>
            <a:r>
              <a:rPr lang="en-US" dirty="0" smtClean="0">
                <a:solidFill>
                  <a:srgbClr val="FFC000"/>
                </a:solidFill>
              </a:rPr>
              <a:t>Factors that separate groups within a society</a:t>
            </a:r>
          </a:p>
          <a:p>
            <a:r>
              <a:rPr lang="en-US" dirty="0" smtClean="0"/>
              <a:t>May be based on ethnicity, religion, social class, region, </a:t>
            </a:r>
            <a:r>
              <a:rPr lang="en-US" dirty="0" err="1" smtClean="0"/>
              <a:t>etc</a:t>
            </a:r>
            <a:endParaRPr lang="en-US" dirty="0" smtClean="0"/>
          </a:p>
          <a:p>
            <a:r>
              <a:rPr lang="en-US" dirty="0" smtClean="0"/>
              <a:t>The wider and deeper the cleavages, the less unified the society</a:t>
            </a:r>
          </a:p>
          <a:p>
            <a:r>
              <a:rPr lang="en-US" u="sng" dirty="0" smtClean="0"/>
              <a:t>Coinciding Cleavages</a:t>
            </a:r>
            <a:r>
              <a:rPr lang="en-US" dirty="0" smtClean="0"/>
              <a:t>:  cleavages which reinforce each other (pit </a:t>
            </a:r>
            <a:r>
              <a:rPr lang="en-US" dirty="0"/>
              <a:t>the same people against each other on many different </a:t>
            </a:r>
            <a:r>
              <a:rPr lang="en-US" dirty="0" smtClean="0"/>
              <a:t>issues)</a:t>
            </a:r>
          </a:p>
          <a:p>
            <a:r>
              <a:rPr lang="en-US" u="sng" dirty="0"/>
              <a:t>Cross-cutting Cleavages</a:t>
            </a:r>
            <a:r>
              <a:rPr lang="en-US" dirty="0"/>
              <a:t>:  </a:t>
            </a:r>
            <a:r>
              <a:rPr lang="en-US" dirty="0" smtClean="0"/>
              <a:t>when </a:t>
            </a:r>
            <a:r>
              <a:rPr lang="en-US" dirty="0"/>
              <a:t>the groups that are divided share a common interest on one or more issues</a:t>
            </a:r>
          </a:p>
          <a:p>
            <a:endParaRPr lang="en-US" dirty="0"/>
          </a:p>
        </p:txBody>
      </p:sp>
    </p:spTree>
    <p:extLst>
      <p:ext uri="{BB962C8B-B14F-4D97-AF65-F5344CB8AC3E}">
        <p14:creationId xmlns:p14="http://schemas.microsoft.com/office/powerpoint/2010/main" val="26272339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Political Culture</a:t>
            </a:r>
            <a:endParaRPr lang="en-US" sz="6000" dirty="0"/>
          </a:p>
        </p:txBody>
      </p:sp>
      <p:sp>
        <p:nvSpPr>
          <p:cNvPr id="3" name="Content Placeholder 2"/>
          <p:cNvSpPr>
            <a:spLocks noGrp="1"/>
          </p:cNvSpPr>
          <p:nvPr>
            <p:ph idx="1"/>
          </p:nvPr>
        </p:nvSpPr>
        <p:spPr/>
        <p:txBody>
          <a:bodyPr>
            <a:normAutofit fontScale="92500" lnSpcReduction="20000"/>
          </a:bodyPr>
          <a:lstStyle/>
          <a:p>
            <a:r>
              <a:rPr lang="en-US" sz="3600" dirty="0" smtClean="0">
                <a:solidFill>
                  <a:srgbClr val="FFC000"/>
                </a:solidFill>
              </a:rPr>
              <a:t>The collection of history, values, beliefs, assumptions, attitudes, traditions, and symbols that define and influence political behavior within a state</a:t>
            </a:r>
          </a:p>
          <a:p>
            <a:r>
              <a:rPr lang="en-US" sz="3600" dirty="0"/>
              <a:t>The more a political culture is shared, the easier it is to live in peaceful coexistence and engage in activities for mutual gain, such as commerce</a:t>
            </a:r>
          </a:p>
          <a:p>
            <a:endParaRPr lang="en-US" sz="3600" dirty="0">
              <a:solidFill>
                <a:srgbClr val="FFC000"/>
              </a:solidFill>
            </a:endParaRPr>
          </a:p>
        </p:txBody>
      </p:sp>
    </p:spTree>
    <p:extLst>
      <p:ext uri="{BB962C8B-B14F-4D97-AF65-F5344CB8AC3E}">
        <p14:creationId xmlns:p14="http://schemas.microsoft.com/office/powerpoint/2010/main" val="819327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Nation-State</a:t>
            </a:r>
            <a:endParaRPr lang="en-US" sz="6000" dirty="0"/>
          </a:p>
        </p:txBody>
      </p:sp>
      <p:sp>
        <p:nvSpPr>
          <p:cNvPr id="3" name="Content Placeholder 2"/>
          <p:cNvSpPr>
            <a:spLocks noGrp="1"/>
          </p:cNvSpPr>
          <p:nvPr>
            <p:ph idx="1"/>
          </p:nvPr>
        </p:nvSpPr>
        <p:spPr/>
        <p:txBody>
          <a:bodyPr>
            <a:normAutofit fontScale="92500"/>
          </a:bodyPr>
          <a:lstStyle/>
          <a:p>
            <a:r>
              <a:rPr lang="en-US" sz="4400" dirty="0" smtClean="0">
                <a:solidFill>
                  <a:srgbClr val="FFC000"/>
                </a:solidFill>
              </a:rPr>
              <a:t>An independent state that exists for a single nation, it is the ultimate goal of most nationalists</a:t>
            </a:r>
          </a:p>
          <a:p>
            <a:r>
              <a:rPr lang="en-US" sz="3200" dirty="0" smtClean="0"/>
              <a:t>The cases in which national identification and sovereign political authority largely coincide</a:t>
            </a:r>
          </a:p>
          <a:p>
            <a:endParaRPr lang="en-US" sz="4400" dirty="0"/>
          </a:p>
        </p:txBody>
      </p:sp>
    </p:spTree>
    <p:extLst>
      <p:ext uri="{BB962C8B-B14F-4D97-AF65-F5344CB8AC3E}">
        <p14:creationId xmlns:p14="http://schemas.microsoft.com/office/powerpoint/2010/main" val="92221992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Consensual Political Culture</a:t>
            </a:r>
            <a:endParaRPr lang="en-US" sz="6000" dirty="0"/>
          </a:p>
        </p:txBody>
      </p:sp>
      <p:sp>
        <p:nvSpPr>
          <p:cNvPr id="3" name="Content Placeholder 2"/>
          <p:cNvSpPr>
            <a:spLocks noGrp="1"/>
          </p:cNvSpPr>
          <p:nvPr>
            <p:ph idx="1"/>
          </p:nvPr>
        </p:nvSpPr>
        <p:spPr>
          <a:xfrm>
            <a:off x="457200" y="2057401"/>
            <a:ext cx="8229600" cy="4543452"/>
          </a:xfrm>
        </p:spPr>
        <p:txBody>
          <a:bodyPr>
            <a:normAutofit/>
          </a:bodyPr>
          <a:lstStyle/>
          <a:p>
            <a:pPr marL="342900" lvl="1" indent="-342900">
              <a:spcBef>
                <a:spcPts val="2000"/>
              </a:spcBef>
              <a:buClr>
                <a:schemeClr val="accent1"/>
              </a:buClr>
            </a:pPr>
            <a:r>
              <a:rPr lang="en-US" sz="3600" dirty="0" smtClean="0">
                <a:solidFill>
                  <a:srgbClr val="FFC000"/>
                </a:solidFill>
              </a:rPr>
              <a:t>Citizens tend to agree on the appropriate means of making political decisions and to agree on the major problems facing society and how to solve them</a:t>
            </a:r>
          </a:p>
          <a:p>
            <a:endParaRPr lang="en-US" sz="4000" dirty="0" smtClean="0"/>
          </a:p>
        </p:txBody>
      </p:sp>
    </p:spTree>
    <p:extLst>
      <p:ext uri="{BB962C8B-B14F-4D97-AF65-F5344CB8AC3E}">
        <p14:creationId xmlns:p14="http://schemas.microsoft.com/office/powerpoint/2010/main" val="4801649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err="1" smtClean="0"/>
              <a:t>Conflictual</a:t>
            </a:r>
            <a:r>
              <a:rPr lang="en-US" sz="6000" dirty="0" smtClean="0"/>
              <a:t> Political Culture</a:t>
            </a:r>
            <a:endParaRPr lang="en-US" sz="6000" dirty="0"/>
          </a:p>
        </p:txBody>
      </p:sp>
      <p:sp>
        <p:nvSpPr>
          <p:cNvPr id="3" name="Content Placeholder 2"/>
          <p:cNvSpPr>
            <a:spLocks noGrp="1"/>
          </p:cNvSpPr>
          <p:nvPr>
            <p:ph idx="1"/>
          </p:nvPr>
        </p:nvSpPr>
        <p:spPr>
          <a:xfrm>
            <a:off x="457200" y="2057401"/>
            <a:ext cx="8229600" cy="4543452"/>
          </a:xfrm>
        </p:spPr>
        <p:txBody>
          <a:bodyPr>
            <a:normAutofit/>
          </a:bodyPr>
          <a:lstStyle/>
          <a:p>
            <a:r>
              <a:rPr lang="en-US" sz="3200" dirty="0" smtClean="0">
                <a:solidFill>
                  <a:srgbClr val="FFC000"/>
                </a:solidFill>
              </a:rPr>
              <a:t>The citizens are sharply divided, often on both the legitimacy of the regime and solutions to major problems</a:t>
            </a:r>
            <a:endParaRPr lang="en-US" sz="3200" dirty="0" smtClean="0"/>
          </a:p>
          <a:p>
            <a:r>
              <a:rPr lang="en-US" sz="3200" dirty="0" smtClean="0"/>
              <a:t>When a country is deeply divided in political attitudes, distinctive political subcultures may develop.</a:t>
            </a:r>
          </a:p>
        </p:txBody>
      </p:sp>
    </p:spTree>
    <p:extLst>
      <p:ext uri="{BB962C8B-B14F-4D97-AF65-F5344CB8AC3E}">
        <p14:creationId xmlns:p14="http://schemas.microsoft.com/office/powerpoint/2010/main" val="420529279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Political Efficacy</a:t>
            </a:r>
            <a:endParaRPr lang="en-US" sz="6000" dirty="0"/>
          </a:p>
        </p:txBody>
      </p:sp>
      <p:sp>
        <p:nvSpPr>
          <p:cNvPr id="3" name="Content Placeholder 2"/>
          <p:cNvSpPr>
            <a:spLocks noGrp="1"/>
          </p:cNvSpPr>
          <p:nvPr>
            <p:ph idx="1"/>
          </p:nvPr>
        </p:nvSpPr>
        <p:spPr>
          <a:xfrm>
            <a:off x="457200" y="2057400"/>
            <a:ext cx="8229600" cy="4419599"/>
          </a:xfrm>
        </p:spPr>
        <p:txBody>
          <a:bodyPr>
            <a:normAutofit/>
          </a:bodyPr>
          <a:lstStyle/>
          <a:p>
            <a:r>
              <a:rPr lang="en-US" sz="3200" dirty="0" smtClean="0">
                <a:solidFill>
                  <a:schemeClr val="accent1"/>
                </a:solidFill>
              </a:rPr>
              <a:t>Political efficacy is a citizen’s belief that he or she can understand and influence government or political affairs</a:t>
            </a:r>
          </a:p>
          <a:p>
            <a:r>
              <a:rPr lang="en-US" sz="3200" dirty="0" smtClean="0"/>
              <a:t>It indicates a citizens' faith and trust in government and their own belief that they can understand and influence political affairs</a:t>
            </a:r>
          </a:p>
        </p:txBody>
      </p:sp>
    </p:spTree>
    <p:extLst>
      <p:ext uri="{BB962C8B-B14F-4D97-AF65-F5344CB8AC3E}">
        <p14:creationId xmlns:p14="http://schemas.microsoft.com/office/powerpoint/2010/main" val="278905283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Transparency</a:t>
            </a:r>
            <a:endParaRPr lang="en-US" sz="6000" dirty="0"/>
          </a:p>
        </p:txBody>
      </p:sp>
      <p:sp>
        <p:nvSpPr>
          <p:cNvPr id="3" name="Content Placeholder 2"/>
          <p:cNvSpPr>
            <a:spLocks noGrp="1"/>
          </p:cNvSpPr>
          <p:nvPr>
            <p:ph idx="1"/>
          </p:nvPr>
        </p:nvSpPr>
        <p:spPr>
          <a:xfrm>
            <a:off x="457200" y="2057400"/>
            <a:ext cx="8229600" cy="4419599"/>
          </a:xfrm>
        </p:spPr>
        <p:txBody>
          <a:bodyPr>
            <a:normAutofit/>
          </a:bodyPr>
          <a:lstStyle/>
          <a:p>
            <a:r>
              <a:rPr lang="en-US" sz="4000" dirty="0">
                <a:solidFill>
                  <a:schemeClr val="accent1"/>
                </a:solidFill>
              </a:rPr>
              <a:t>Transparent </a:t>
            </a:r>
            <a:r>
              <a:rPr lang="en-US" sz="4000" dirty="0" smtClean="0">
                <a:solidFill>
                  <a:schemeClr val="accent1"/>
                </a:solidFill>
              </a:rPr>
              <a:t>government </a:t>
            </a:r>
            <a:r>
              <a:rPr lang="en-US" sz="4000" dirty="0">
                <a:solidFill>
                  <a:schemeClr val="accent1"/>
                </a:solidFill>
              </a:rPr>
              <a:t>operates openly </a:t>
            </a:r>
          </a:p>
          <a:p>
            <a:r>
              <a:rPr lang="en-US" sz="4000" dirty="0" smtClean="0"/>
              <a:t>More transparent, less corruption</a:t>
            </a:r>
          </a:p>
        </p:txBody>
      </p:sp>
    </p:spTree>
    <p:extLst>
      <p:ext uri="{BB962C8B-B14F-4D97-AF65-F5344CB8AC3E}">
        <p14:creationId xmlns:p14="http://schemas.microsoft.com/office/powerpoint/2010/main" val="144992959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6000" dirty="0" smtClean="0"/>
              <a:t>Social Capital</a:t>
            </a:r>
            <a:endParaRPr lang="en-US" sz="6000" dirty="0"/>
          </a:p>
        </p:txBody>
      </p:sp>
      <p:sp>
        <p:nvSpPr>
          <p:cNvPr id="3" name="Content Placeholder 2"/>
          <p:cNvSpPr>
            <a:spLocks noGrp="1"/>
          </p:cNvSpPr>
          <p:nvPr>
            <p:ph idx="1"/>
          </p:nvPr>
        </p:nvSpPr>
        <p:spPr>
          <a:xfrm>
            <a:off x="457200" y="2057401"/>
            <a:ext cx="8229600" cy="4543452"/>
          </a:xfrm>
        </p:spPr>
        <p:txBody>
          <a:bodyPr>
            <a:normAutofit/>
          </a:bodyPr>
          <a:lstStyle/>
          <a:p>
            <a:pPr lvl="0"/>
            <a:r>
              <a:rPr lang="en-US" sz="3600" dirty="0" smtClean="0">
                <a:solidFill>
                  <a:srgbClr val="FFB91D"/>
                </a:solidFill>
              </a:rPr>
              <a:t>Refers to skills, norms, and networks that are a part of civil society and facilitate the ability to solve economic and political problems</a:t>
            </a:r>
          </a:p>
          <a:p>
            <a:endParaRPr lang="en-US" sz="2800" dirty="0" smtClean="0"/>
          </a:p>
        </p:txBody>
      </p:sp>
    </p:spTree>
    <p:extLst>
      <p:ext uri="{BB962C8B-B14F-4D97-AF65-F5344CB8AC3E}">
        <p14:creationId xmlns:p14="http://schemas.microsoft.com/office/powerpoint/2010/main" val="254715925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Political Socialization</a:t>
            </a:r>
            <a:endParaRPr lang="en-US" sz="6000" dirty="0"/>
          </a:p>
        </p:txBody>
      </p:sp>
      <p:sp>
        <p:nvSpPr>
          <p:cNvPr id="3" name="Content Placeholder 2"/>
          <p:cNvSpPr>
            <a:spLocks noGrp="1"/>
          </p:cNvSpPr>
          <p:nvPr>
            <p:ph idx="1"/>
          </p:nvPr>
        </p:nvSpPr>
        <p:spPr>
          <a:xfrm>
            <a:off x="457200" y="2057401"/>
            <a:ext cx="8229600" cy="4543452"/>
          </a:xfrm>
        </p:spPr>
        <p:txBody>
          <a:bodyPr>
            <a:normAutofit/>
          </a:bodyPr>
          <a:lstStyle/>
          <a:p>
            <a:r>
              <a:rPr lang="en-US" sz="3200" dirty="0" smtClean="0">
                <a:solidFill>
                  <a:srgbClr val="FFC000"/>
                </a:solidFill>
              </a:rPr>
              <a:t>How citizens learn about politics in their country</a:t>
            </a:r>
            <a:r>
              <a:rPr lang="en-US" sz="3200" dirty="0" smtClean="0"/>
              <a:t> – it sticks!!</a:t>
            </a:r>
            <a:endParaRPr lang="en-US" sz="3200" dirty="0">
              <a:solidFill>
                <a:srgbClr val="FFB91D"/>
              </a:solidFill>
            </a:endParaRPr>
          </a:p>
          <a:p>
            <a:r>
              <a:rPr lang="en-US" sz="3200" dirty="0" smtClean="0"/>
              <a:t>Involves schools, families, communications, media, religious organizations, and all the various political structures that develop, reinforce, and transform the political culture, the attitudes of political significance in the society</a:t>
            </a:r>
          </a:p>
        </p:txBody>
      </p:sp>
    </p:spTree>
    <p:extLst>
      <p:ext uri="{BB962C8B-B14F-4D97-AF65-F5344CB8AC3E}">
        <p14:creationId xmlns:p14="http://schemas.microsoft.com/office/powerpoint/2010/main" val="388066476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6000" dirty="0" smtClean="0"/>
              <a:t>Political Protest</a:t>
            </a:r>
            <a:endParaRPr lang="en-US" sz="6000" dirty="0"/>
          </a:p>
        </p:txBody>
      </p:sp>
      <p:sp>
        <p:nvSpPr>
          <p:cNvPr id="3" name="Content Placeholder 2"/>
          <p:cNvSpPr>
            <a:spLocks noGrp="1"/>
          </p:cNvSpPr>
          <p:nvPr>
            <p:ph idx="1"/>
          </p:nvPr>
        </p:nvSpPr>
        <p:spPr>
          <a:xfrm>
            <a:off x="457200" y="2057401"/>
            <a:ext cx="8229600" cy="4543452"/>
          </a:xfrm>
        </p:spPr>
        <p:txBody>
          <a:bodyPr>
            <a:noAutofit/>
          </a:bodyPr>
          <a:lstStyle/>
          <a:p>
            <a:pPr lvl="0"/>
            <a:r>
              <a:rPr lang="en-US" sz="2800" dirty="0" smtClean="0"/>
              <a:t>Can also focus political interests and can have influence on public policy</a:t>
            </a:r>
          </a:p>
          <a:p>
            <a:pPr lvl="0"/>
            <a:r>
              <a:rPr lang="en-US" sz="2800" dirty="0" smtClean="0"/>
              <a:t>Tend to be high-pressure activities that can both mobilize the public and pressure political elites</a:t>
            </a:r>
          </a:p>
          <a:p>
            <a:pPr lvl="0"/>
            <a:r>
              <a:rPr lang="en-US" sz="2800" dirty="0" smtClean="0"/>
              <a:t>Grassroots politics, or people working together to address a common problem, represents an other</a:t>
            </a:r>
          </a:p>
        </p:txBody>
      </p:sp>
    </p:spTree>
    <p:extLst>
      <p:ext uri="{BB962C8B-B14F-4D97-AF65-F5344CB8AC3E}">
        <p14:creationId xmlns:p14="http://schemas.microsoft.com/office/powerpoint/2010/main" val="1443090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Civil Society</a:t>
            </a:r>
            <a:endParaRPr lang="en-US" sz="8000" dirty="0"/>
          </a:p>
        </p:txBody>
      </p:sp>
      <p:sp>
        <p:nvSpPr>
          <p:cNvPr id="3" name="Content Placeholder 2"/>
          <p:cNvSpPr>
            <a:spLocks noGrp="1"/>
          </p:cNvSpPr>
          <p:nvPr>
            <p:ph idx="1"/>
          </p:nvPr>
        </p:nvSpPr>
        <p:spPr>
          <a:xfrm>
            <a:off x="0" y="1814504"/>
            <a:ext cx="8686800" cy="4668223"/>
          </a:xfrm>
        </p:spPr>
        <p:txBody>
          <a:bodyPr>
            <a:noAutofit/>
          </a:bodyPr>
          <a:lstStyle/>
          <a:p>
            <a:pPr lvl="0"/>
            <a:r>
              <a:rPr lang="en-US" sz="2800" dirty="0" smtClean="0">
                <a:solidFill>
                  <a:srgbClr val="FFB91D"/>
                </a:solidFill>
              </a:rPr>
              <a:t>Is a society in which people are involved in social and political interactions free of state control or regulation</a:t>
            </a:r>
          </a:p>
          <a:p>
            <a:r>
              <a:rPr lang="en-US" sz="2800" dirty="0" smtClean="0">
                <a:solidFill>
                  <a:srgbClr val="FFB91D"/>
                </a:solidFill>
              </a:rPr>
              <a:t>Refers to the space occupied by voluntary associations outside of state control</a:t>
            </a:r>
          </a:p>
          <a:p>
            <a:r>
              <a:rPr lang="en-US" sz="2800" dirty="0" smtClean="0"/>
              <a:t>THE GOVERNMENT DECIDES!  NOT THE CITIZENS!</a:t>
            </a:r>
          </a:p>
          <a:p>
            <a:r>
              <a:rPr lang="en-US" sz="2800" dirty="0" smtClean="0"/>
              <a:t>For example, professional associations, trade unions, student groups, women’s groups, religious bodies and other voluntary association groups</a:t>
            </a:r>
            <a:endParaRPr lang="en-US" sz="2800" dirty="0"/>
          </a:p>
        </p:txBody>
      </p:sp>
    </p:spTree>
    <p:extLst>
      <p:ext uri="{BB962C8B-B14F-4D97-AF65-F5344CB8AC3E}">
        <p14:creationId xmlns:p14="http://schemas.microsoft.com/office/powerpoint/2010/main" val="353165282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Civil Society</a:t>
            </a:r>
            <a:endParaRPr lang="en-US" sz="7200" dirty="0"/>
          </a:p>
        </p:txBody>
      </p:sp>
      <p:sp>
        <p:nvSpPr>
          <p:cNvPr id="3" name="Content Placeholder 2"/>
          <p:cNvSpPr>
            <a:spLocks noGrp="1"/>
          </p:cNvSpPr>
          <p:nvPr>
            <p:ph idx="1"/>
          </p:nvPr>
        </p:nvSpPr>
        <p:spPr>
          <a:xfrm>
            <a:off x="457200" y="2057400"/>
            <a:ext cx="8229600" cy="4800599"/>
          </a:xfrm>
        </p:spPr>
        <p:txBody>
          <a:bodyPr>
            <a:normAutofit lnSpcReduction="10000"/>
          </a:bodyPr>
          <a:lstStyle/>
          <a:p>
            <a:pPr lvl="0"/>
            <a:r>
              <a:rPr lang="en-US" sz="2800" dirty="0" smtClean="0"/>
              <a:t>Any type of citizen-organized group is considered to be a part of civil society</a:t>
            </a:r>
          </a:p>
          <a:p>
            <a:pPr lvl="0"/>
            <a:r>
              <a:rPr lang="en-US" sz="2800" dirty="0" smtClean="0"/>
              <a:t>This includes community groups, voluntary organizations, and religious groups</a:t>
            </a:r>
          </a:p>
          <a:p>
            <a:pPr lvl="0"/>
            <a:r>
              <a:rPr lang="en-US" sz="2800" dirty="0" smtClean="0"/>
              <a:t>It could also include a group that is not so civil, like an anti-government group.</a:t>
            </a:r>
          </a:p>
          <a:p>
            <a:pPr lvl="0"/>
            <a:r>
              <a:rPr lang="en-US" sz="2800" dirty="0" smtClean="0"/>
              <a:t>Civil society is linked to globalization, as groups connect to other groups in the global community, such as groups within the environmental movement</a:t>
            </a:r>
          </a:p>
        </p:txBody>
      </p:sp>
    </p:spTree>
    <p:extLst>
      <p:ext uri="{BB962C8B-B14F-4D97-AF65-F5344CB8AC3E}">
        <p14:creationId xmlns:p14="http://schemas.microsoft.com/office/powerpoint/2010/main" val="56786153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Non-Governmental Organizations (NGOs)</a:t>
            </a:r>
            <a:endParaRPr lang="en-US" sz="4400" dirty="0"/>
          </a:p>
        </p:txBody>
      </p:sp>
      <p:sp>
        <p:nvSpPr>
          <p:cNvPr id="3" name="Content Placeholder 2"/>
          <p:cNvSpPr>
            <a:spLocks noGrp="1"/>
          </p:cNvSpPr>
          <p:nvPr>
            <p:ph idx="1"/>
          </p:nvPr>
        </p:nvSpPr>
        <p:spPr>
          <a:xfrm>
            <a:off x="457200" y="2057400"/>
            <a:ext cx="8229600" cy="4800599"/>
          </a:xfrm>
        </p:spPr>
        <p:txBody>
          <a:bodyPr>
            <a:normAutofit/>
          </a:bodyPr>
          <a:lstStyle/>
          <a:p>
            <a:pPr lvl="0"/>
            <a:r>
              <a:rPr lang="en-US" sz="3600" dirty="0" smtClean="0">
                <a:solidFill>
                  <a:srgbClr val="FFC000"/>
                </a:solidFill>
              </a:rPr>
              <a:t>Global civil society</a:t>
            </a:r>
          </a:p>
          <a:p>
            <a:pPr lvl="0"/>
            <a:r>
              <a:rPr lang="en-US" sz="3600" dirty="0" smtClean="0"/>
              <a:t>Examples: Doctors </a:t>
            </a:r>
            <a:r>
              <a:rPr lang="en-US" sz="3600" dirty="0"/>
              <a:t>Without </a:t>
            </a:r>
            <a:r>
              <a:rPr lang="en-US" sz="3600" dirty="0" smtClean="0"/>
              <a:t>Borders,  </a:t>
            </a:r>
            <a:r>
              <a:rPr lang="en-US" sz="3600" dirty="0"/>
              <a:t>Amnesty International, Red Cross</a:t>
            </a:r>
          </a:p>
          <a:p>
            <a:pPr lvl="0"/>
            <a:endParaRPr lang="en-US" sz="2800" dirty="0" smtClean="0"/>
          </a:p>
        </p:txBody>
      </p:sp>
    </p:spTree>
    <p:extLst>
      <p:ext uri="{BB962C8B-B14F-4D97-AF65-F5344CB8AC3E}">
        <p14:creationId xmlns:p14="http://schemas.microsoft.com/office/powerpoint/2010/main" val="1110561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3915</TotalTime>
  <Words>4739</Words>
  <Application>Microsoft Office PowerPoint</Application>
  <PresentationFormat>On-screen Show (4:3)</PresentationFormat>
  <Paragraphs>471</Paragraphs>
  <Slides>130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130</vt:i4>
      </vt:variant>
    </vt:vector>
  </HeadingPairs>
  <TitlesOfParts>
    <vt:vector size="136" baseType="lpstr">
      <vt:lpstr>Arial</vt:lpstr>
      <vt:lpstr>Berlin Sans FB Demi</vt:lpstr>
      <vt:lpstr>Calibri</vt:lpstr>
      <vt:lpstr>Corbel</vt:lpstr>
      <vt:lpstr>Wingdings</vt:lpstr>
      <vt:lpstr>Focus</vt:lpstr>
      <vt:lpstr>Concepts in Comparative  Politics</vt:lpstr>
      <vt:lpstr>Power, Sovereignty, &amp; Authority</vt:lpstr>
      <vt:lpstr>Power</vt:lpstr>
      <vt:lpstr>Authority</vt:lpstr>
      <vt:lpstr>Sovereignty</vt:lpstr>
      <vt:lpstr>Sovereignty (cont.)</vt:lpstr>
      <vt:lpstr>Nation</vt:lpstr>
      <vt:lpstr>State</vt:lpstr>
      <vt:lpstr>Nation-State</vt:lpstr>
      <vt:lpstr>Regime</vt:lpstr>
      <vt:lpstr>Types of Regimes</vt:lpstr>
      <vt:lpstr>Democracy</vt:lpstr>
      <vt:lpstr>Substantive/Liberal Democracy</vt:lpstr>
      <vt:lpstr>Democratic Deficit</vt:lpstr>
      <vt:lpstr>Illiberal Democracy</vt:lpstr>
      <vt:lpstr>Authoritarian Rule</vt:lpstr>
      <vt:lpstr>Oligarchy</vt:lpstr>
      <vt:lpstr>Military Rule</vt:lpstr>
      <vt:lpstr>Totalitarian Systems</vt:lpstr>
      <vt:lpstr>Totalitarian Systems (cont.)</vt:lpstr>
      <vt:lpstr>Theocracy</vt:lpstr>
      <vt:lpstr>Government</vt:lpstr>
      <vt:lpstr>Legitimacy</vt:lpstr>
      <vt:lpstr>Rational-Legal</vt:lpstr>
      <vt:lpstr>Constitution</vt:lpstr>
      <vt:lpstr>Rule of Law</vt:lpstr>
      <vt:lpstr>Charismatic Legitimacy</vt:lpstr>
      <vt:lpstr>Political Structures &amp; Institutions</vt:lpstr>
      <vt:lpstr>Supranational Organizations</vt:lpstr>
      <vt:lpstr>Three Basic Geographic Distributions of Power </vt:lpstr>
      <vt:lpstr>Unitary State</vt:lpstr>
      <vt:lpstr>Devolution</vt:lpstr>
      <vt:lpstr>Confederal System</vt:lpstr>
      <vt:lpstr>Federal System</vt:lpstr>
      <vt:lpstr>How Devolution Differs From Federalism:</vt:lpstr>
      <vt:lpstr>Three Basic Forms of Governments</vt:lpstr>
      <vt:lpstr>Parliamentary System</vt:lpstr>
      <vt:lpstr>Parliamentary System</vt:lpstr>
      <vt:lpstr>Fusion of Powers</vt:lpstr>
      <vt:lpstr>Vote of Confidence</vt:lpstr>
      <vt:lpstr>Presidential System</vt:lpstr>
      <vt:lpstr>Presidential System</vt:lpstr>
      <vt:lpstr>Separation of Power</vt:lpstr>
      <vt:lpstr>Checks and Balances</vt:lpstr>
      <vt:lpstr>Impeachment</vt:lpstr>
      <vt:lpstr>Mixed Presidential  Parliamentary System</vt:lpstr>
      <vt:lpstr>Institutions</vt:lpstr>
      <vt:lpstr>Key Parts of All Governments</vt:lpstr>
      <vt:lpstr>Executive</vt:lpstr>
      <vt:lpstr>Head of State</vt:lpstr>
      <vt:lpstr>Head of Government</vt:lpstr>
      <vt:lpstr>Cabinet</vt:lpstr>
      <vt:lpstr>Legislature</vt:lpstr>
      <vt:lpstr>Bicameral Legislature</vt:lpstr>
      <vt:lpstr>Unicameral Legislature</vt:lpstr>
      <vt:lpstr>Judicial Review</vt:lpstr>
      <vt:lpstr>Bureaucracy</vt:lpstr>
      <vt:lpstr>Bureaucracy</vt:lpstr>
      <vt:lpstr>Civil Service</vt:lpstr>
      <vt:lpstr>Electoral Systems &amp; Party Systems</vt:lpstr>
      <vt:lpstr>Electoral System</vt:lpstr>
      <vt:lpstr>Plurality</vt:lpstr>
      <vt:lpstr>Single Member District Plurality</vt:lpstr>
      <vt:lpstr>First-Past-the-Post</vt:lpstr>
      <vt:lpstr>Two (Double) Ballot System</vt:lpstr>
      <vt:lpstr>Proportional Representation (PR)</vt:lpstr>
      <vt:lpstr>Proportional Representation (PR)</vt:lpstr>
      <vt:lpstr>Minimum Winning Threshold</vt:lpstr>
      <vt:lpstr>Duverger’s Law</vt:lpstr>
      <vt:lpstr>Duverger’s Law</vt:lpstr>
      <vt:lpstr>Competitive Party Systems</vt:lpstr>
      <vt:lpstr>Multiparty System</vt:lpstr>
      <vt:lpstr>Two-Party System</vt:lpstr>
      <vt:lpstr>One-Party Dominant System</vt:lpstr>
      <vt:lpstr>One-Party System</vt:lpstr>
      <vt:lpstr>Elite Recruitment</vt:lpstr>
      <vt:lpstr>Referendum</vt:lpstr>
      <vt:lpstr>Interest Articulation</vt:lpstr>
      <vt:lpstr>Interest Aggregation</vt:lpstr>
      <vt:lpstr>Interest Articulation</vt:lpstr>
      <vt:lpstr>Pluralist Interest Group Systems</vt:lpstr>
      <vt:lpstr>Corporatism</vt:lpstr>
      <vt:lpstr>Neo-Corporatist Interest Group Systems</vt:lpstr>
      <vt:lpstr>Controlled Interest Group Systems</vt:lpstr>
      <vt:lpstr>Patron/Client Networks</vt:lpstr>
      <vt:lpstr>Citizens, Society, &amp; the State</vt:lpstr>
      <vt:lpstr>Ethnicity</vt:lpstr>
      <vt:lpstr>Political Cleavages</vt:lpstr>
      <vt:lpstr>Political Culture</vt:lpstr>
      <vt:lpstr>Consensual Political Culture</vt:lpstr>
      <vt:lpstr>Conflictual Political Culture</vt:lpstr>
      <vt:lpstr>Political Efficacy</vt:lpstr>
      <vt:lpstr>Transparency</vt:lpstr>
      <vt:lpstr>Social Capital</vt:lpstr>
      <vt:lpstr>Political Socialization</vt:lpstr>
      <vt:lpstr>Political Protest</vt:lpstr>
      <vt:lpstr>Civil Society</vt:lpstr>
      <vt:lpstr>Civil Society</vt:lpstr>
      <vt:lpstr>Non-Governmental Organizations (NGOs)</vt:lpstr>
      <vt:lpstr>Post Materialist Values</vt:lpstr>
      <vt:lpstr>Political &amp; Economic Change</vt:lpstr>
      <vt:lpstr>Reform</vt:lpstr>
      <vt:lpstr>Revolution</vt:lpstr>
      <vt:lpstr>Coup D’etat</vt:lpstr>
      <vt:lpstr>Democratization</vt:lpstr>
      <vt:lpstr>Political Liberalization</vt:lpstr>
      <vt:lpstr>Market Economy</vt:lpstr>
      <vt:lpstr>Command Economy</vt:lpstr>
      <vt:lpstr>Economic Liberalization</vt:lpstr>
      <vt:lpstr>Privatization</vt:lpstr>
      <vt:lpstr>Neoliberalism</vt:lpstr>
      <vt:lpstr>Import Substitution Industrialization</vt:lpstr>
      <vt:lpstr>Structural Adjustment Programs</vt:lpstr>
      <vt:lpstr>Globalization</vt:lpstr>
      <vt:lpstr>Fragmentation</vt:lpstr>
      <vt:lpstr>Modernization</vt:lpstr>
      <vt:lpstr>Modernization Theory</vt:lpstr>
      <vt:lpstr>Public Policy</vt:lpstr>
      <vt:lpstr>Policymaking</vt:lpstr>
      <vt:lpstr>Policy Implementation</vt:lpstr>
      <vt:lpstr>Rentier State</vt:lpstr>
      <vt:lpstr>Rent-seeking</vt:lpstr>
      <vt:lpstr>Economic Indicators</vt:lpstr>
      <vt:lpstr>GDP</vt:lpstr>
      <vt:lpstr>GNP</vt:lpstr>
      <vt:lpstr>Purchasing Power Parity (PPP)</vt:lpstr>
      <vt:lpstr>GINI Index</vt:lpstr>
      <vt:lpstr>Human Development Index (HDI)</vt:lpstr>
      <vt:lpstr>Welfare State</vt:lpstr>
      <vt:lpstr>Freedom House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dc:creator>
  <cp:lastModifiedBy>Phelan, James</cp:lastModifiedBy>
  <cp:revision>210</cp:revision>
  <dcterms:created xsi:type="dcterms:W3CDTF">2010-09-08T15:23:35Z</dcterms:created>
  <dcterms:modified xsi:type="dcterms:W3CDTF">2019-07-15T18:39:05Z</dcterms:modified>
</cp:coreProperties>
</file>