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98" r:id="rId2"/>
    <p:sldId id="301" r:id="rId3"/>
    <p:sldId id="312" r:id="rId4"/>
    <p:sldId id="313" r:id="rId5"/>
    <p:sldId id="315" r:id="rId6"/>
    <p:sldId id="314" r:id="rId7"/>
    <p:sldId id="321" r:id="rId8"/>
    <p:sldId id="320" r:id="rId9"/>
    <p:sldId id="316" r:id="rId10"/>
    <p:sldId id="318" r:id="rId11"/>
    <p:sldId id="317" r:id="rId12"/>
    <p:sldId id="319" r:id="rId13"/>
    <p:sldId id="322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2593" autoAdjust="0"/>
  </p:normalViewPr>
  <p:slideViewPr>
    <p:cSldViewPr>
      <p:cViewPr varScale="1">
        <p:scale>
          <a:sx n="61" d="100"/>
          <a:sy n="61" d="100"/>
        </p:scale>
        <p:origin x="7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1428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632" y="263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F7336-11F8-4F8B-A7A2-44A5725098BE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5B27-4F7A-4757-93F8-7C62747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9F20-E8CE-4368-A8AE-C7C389E0B78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60029-694B-4343-B33B-1127069C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berg.com/quote/CHPOPR:IND" TargetMode="External"/><Relationship Id="rId7" Type="http://schemas.openxmlformats.org/officeDocument/2006/relationships/hyperlink" Target="http://topics.bloomberg.com/u.s.-popul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stats.gov.cn/" TargetMode="External"/><Relationship Id="rId5" Type="http://schemas.openxmlformats.org/officeDocument/2006/relationships/hyperlink" Target="http://www.bloomberg.com/quote/CHPOPU:IND" TargetMode="External"/><Relationship Id="rId4" Type="http://schemas.openxmlformats.org/officeDocument/2006/relationships/hyperlink" Target="http://topics.bloomberg.com/living-standards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egeek.org/what-is-commerce.ht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Truly independent interest groups and social movements are not permitted to influence the political process in the PRC in any significant way.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Mass Organizations: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u="sng" dirty="0" err="1" smtClean="0"/>
              <a:t>Def</a:t>
            </a:r>
            <a:r>
              <a:rPr lang="en-US" b="1" u="sng" dirty="0" smtClean="0"/>
              <a:t>:</a:t>
            </a:r>
            <a:r>
              <a:rPr lang="en-US" b="0" baseline="0" dirty="0" smtClean="0"/>
              <a:t> </a:t>
            </a:r>
            <a:r>
              <a:rPr lang="en-US" b="0" dirty="0" smtClean="0"/>
              <a:t>Organizations in a communist party-state that represent the interest of a particular social group,</a:t>
            </a:r>
            <a:r>
              <a:rPr lang="en-US" b="0" baseline="0" dirty="0" smtClean="0"/>
              <a:t> such as workers or women but which are controlled by the communist party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Examples of Interest Groups: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Most factory</a:t>
            </a:r>
            <a:r>
              <a:rPr lang="en-US" baseline="0" dirty="0" smtClean="0"/>
              <a:t> workers belong to the All-China Federation of Trade Unions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All women’s interests are represented in All-China Women’s Federation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Danwei</a:t>
            </a:r>
            <a:endParaRPr lang="en-US" b="1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People depend on units for jobs, income, promotion, medical care, housing, daycare centers and recreational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NGOs are less</a:t>
            </a:r>
            <a:r>
              <a:rPr lang="en-US" baseline="0" dirty="0" smtClean="0"/>
              <a:t> directly subordinate to the CCP than official mass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Variety of local and national NGOs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Deal with environment, health, charitable work, and legal issues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Must register with gov’t, but have latitude to operate without direct party interference IF they steer clear of politics and do not challenge official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Falun Gong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Authorities</a:t>
            </a:r>
            <a:r>
              <a:rPr lang="en-US" baseline="0" dirty="0" smtClean="0"/>
              <a:t> have destroyed FLG books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Xinjiang:  (NW China)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President Hu Jintao left the G8 summit to return to China to give his full attention to the violence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Police tried to stop rioters with tear gas, water hoses, roadblocks, and armored vehicles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Internet services were shut down/cell phone service was restricted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Media reported death toll was 197; hundreds </a:t>
            </a:r>
            <a:r>
              <a:rPr lang="en-US" baseline="0" smtClean="0"/>
              <a:t>more hospitalized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Internet</a:t>
            </a:r>
            <a:r>
              <a:rPr lang="en-US" baseline="0" dirty="0" smtClean="0"/>
              <a:t> – most aggressive firewall in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Minority</a:t>
            </a:r>
            <a:r>
              <a:rPr lang="en-US" b="1" baseline="0" dirty="0" smtClean="0"/>
              <a:t> Ethnic Groups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Most are in 5 autonomous regions:  Guangxi, Inner Mongolia, Ningxia, Tibet, and </a:t>
            </a:r>
            <a:r>
              <a:rPr lang="en-US" baseline="0" dirty="0" err="1" smtClean="0"/>
              <a:t>Xingjiang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No one minority group is very large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Most of their areas are sparsely populated BUT they occupy about 60% of total land area of PRC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Some autonomous regions are resource rich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Because dissidents are a long way from areas of dense population, China is worried that they may encourage independence, or join with neighboring countries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Some autonomy in cultural matters:  use of minority languages in media/literature, bilingual education, minority religions (through state approved organizations)</a:t>
            </a:r>
          </a:p>
          <a:p>
            <a:endParaRPr lang="en-US" dirty="0" smtClean="0"/>
          </a:p>
          <a:p>
            <a:r>
              <a:rPr lang="en-US" b="1" dirty="0" smtClean="0"/>
              <a:t>Tibetans: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Under Chinese military occupation since early 1950s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Former gov’t of Tibet never recognized Chinese</a:t>
            </a:r>
            <a:r>
              <a:rPr lang="en-US" baseline="0" dirty="0" smtClean="0"/>
              <a:t> authority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Practice a unique form of Buddhism – most fiercely </a:t>
            </a:r>
            <a:r>
              <a:rPr lang="en-US" baseline="0" dirty="0" err="1" smtClean="0"/>
              <a:t>loya</a:t>
            </a:r>
            <a:r>
              <a:rPr lang="en-US" baseline="0" dirty="0" smtClean="0"/>
              <a:t> to Dalai Lama, priest believed to be the incarnation of the divine being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1959 Dalai Lama fled to exile in India following a failed rebellion by his followers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Mao – suppressed Tibetan culture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Since late 1970s – Buddhist temples/monasteries have been allowed to reopen; more cultural freedom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BUT Chinese troops have crushed several anti-China demonstrations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Tensions exploded in 2008 in the run-up to the Olympic Games in Beijing. Clashes between anti-Chinese protesters and security forces began in the Tibet's capital, Lhasa, and spread to Tibetan communities elsewhere in China.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Beijing said 19 people were killed in the rioting, while Tibetan exile groups said nearly 100 people had been killed by security forces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="1" baseline="0" dirty="0" err="1" smtClean="0"/>
              <a:t>Uyghurs</a:t>
            </a:r>
            <a:endParaRPr lang="en-US" b="1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Live in Xinjiang, very close to borders with Afghanistan and Pakistan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Their language is related to Turkish and they regard themselves as culturally and ethnically closer to Central Asia than the rest of China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 recent decades there has been increasing Han Chinese migration to the region and many Uighurs complain of discrimination. Han Chinese make up roughly 40% of Xinjiang's population, while about 45% are Uighurs.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 2010 riots and fighting between </a:t>
            </a:r>
            <a:r>
              <a:rPr lang="en-US" baseline="0" dirty="0" err="1" smtClean="0"/>
              <a:t>Uyghurs</a:t>
            </a:r>
            <a:r>
              <a:rPr lang="en-US" baseline="0" dirty="0" smtClean="0"/>
              <a:t> and Han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150 deaths, 1,000 injuries, 1500 people arrested (almost all </a:t>
            </a:r>
            <a:r>
              <a:rPr lang="en-US" baseline="0" dirty="0" err="1" smtClean="0"/>
              <a:t>Uyghurs</a:t>
            </a:r>
            <a:r>
              <a:rPr lang="en-US" baseline="0" dirty="0" smtClean="0"/>
              <a:t>) – 12 sentenced to death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Militants want to create a separate Islamic state of “East Turkestan” – use violence, including bombings and assassinations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information can be found at:</a:t>
            </a:r>
          </a:p>
          <a:p>
            <a:r>
              <a:rPr lang="en-US" dirty="0" smtClean="0"/>
              <a:t>http://news.bbc.co.uk/2/hi/asia-pacific/8136043.stm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Shared</a:t>
            </a:r>
            <a:r>
              <a:rPr lang="en-US" baseline="0" dirty="0" smtClean="0"/>
              <a:t> written language for centuries</a:t>
            </a:r>
          </a:p>
          <a:p>
            <a:r>
              <a:rPr lang="en-US" baseline="0" dirty="0" smtClean="0"/>
              <a:t>Since its inception, Communist regime has tried to make Mandarin the official language of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and education</a:t>
            </a:r>
          </a:p>
          <a:p>
            <a:r>
              <a:rPr lang="en-US" baseline="0" dirty="0" smtClean="0"/>
              <a:t>2006 China stepped up its repression of Cantonese, a language which, in its various forms, is native to </a:t>
            </a:r>
            <a:r>
              <a:rPr lang="en-US" baseline="0" dirty="0" err="1" smtClean="0"/>
              <a:t>abt</a:t>
            </a:r>
            <a:r>
              <a:rPr lang="en-US" baseline="0" dirty="0" smtClean="0"/>
              <a:t> 100 mil people</a:t>
            </a:r>
          </a:p>
          <a:p>
            <a:r>
              <a:rPr lang="en-US" baseline="0" dirty="0" smtClean="0"/>
              <a:t>Rules required most people in the public sector, including teachers/broadcast media, to use Mandarin when addressing public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575810"/>
          </a:xfrm>
        </p:spPr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effectLst/>
              </a:rPr>
              <a:t>Rate of urbanization: </a:t>
            </a:r>
            <a:r>
              <a:rPr lang="en-US" b="0" dirty="0" smtClean="0">
                <a:effectLst/>
              </a:rPr>
              <a:t>2.3% annual rate of change (2010-15 est.)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>
                <a:effectLst/>
              </a:rPr>
              <a:t>2006 Wen </a:t>
            </a:r>
            <a:r>
              <a:rPr lang="en-US" b="0" dirty="0" err="1" smtClean="0">
                <a:effectLst/>
              </a:rPr>
              <a:t>Jiabo</a:t>
            </a:r>
            <a:r>
              <a:rPr lang="en-US" b="0" dirty="0" smtClean="0">
                <a:effectLst/>
              </a:rPr>
              <a:t> introduced “a new socialist countryside” program</a:t>
            </a:r>
            <a:r>
              <a:rPr lang="en-US" b="0" baseline="0" dirty="0" smtClean="0">
                <a:effectLst/>
              </a:rPr>
              <a:t> to increase </a:t>
            </a:r>
            <a:r>
              <a:rPr lang="en-US" b="0" baseline="0" dirty="0" err="1" smtClean="0">
                <a:effectLst/>
              </a:rPr>
              <a:t>govt</a:t>
            </a:r>
            <a:r>
              <a:rPr lang="en-US" b="0" baseline="0" dirty="0" smtClean="0">
                <a:effectLst/>
              </a:rPr>
              <a:t> funding to lift the lagging rural economy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baseline="0" dirty="0" smtClean="0">
                <a:effectLst/>
              </a:rPr>
              <a:t>JAN 2012 – Update: http://www.bloomberg.com/news/2012-01-17/china-urban-population-exceeds-rural.html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China’s urban population surpassed that of </a:t>
            </a:r>
            <a:r>
              <a:rPr lang="en-US" dirty="0" smtClean="0">
                <a:effectLst/>
                <a:hlinkClick r:id="rId3" action="ppaction://hlinkfile" tooltip="Get Quote"/>
              </a:rPr>
              <a:t>rural areas</a:t>
            </a:r>
            <a:r>
              <a:rPr lang="en-US" dirty="0" smtClean="0">
                <a:effectLst/>
              </a:rPr>
              <a:t> for the first time in the country’s history after three decades of economic development encouraged farmers to seek better </a:t>
            </a:r>
            <a:r>
              <a:rPr lang="en-US" dirty="0" smtClean="0">
                <a:effectLst/>
                <a:hlinkClick r:id="rId4"/>
              </a:rPr>
              <a:t>living standards</a:t>
            </a:r>
            <a:r>
              <a:rPr lang="en-US" dirty="0" smtClean="0">
                <a:effectLst/>
              </a:rPr>
              <a:t> in towns and cities.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The world’s most-populous nation had 690.79 million people living in </a:t>
            </a:r>
            <a:r>
              <a:rPr lang="en-US" dirty="0" smtClean="0">
                <a:effectLst/>
                <a:hlinkClick r:id="rId5" action="ppaction://hlinkfile" tooltip="Get Quote"/>
              </a:rPr>
              <a:t>urban areas</a:t>
            </a:r>
            <a:r>
              <a:rPr lang="en-US" dirty="0" smtClean="0">
                <a:effectLst/>
              </a:rPr>
              <a:t> at the end of 2011, compared with 656.56 million in the countryside, the </a:t>
            </a:r>
            <a:r>
              <a:rPr lang="en-US" dirty="0" smtClean="0">
                <a:effectLst/>
                <a:hlinkClick r:id="rId6" tooltip="Open Web Site"/>
              </a:rPr>
              <a:t>National Bureau of Statistics</a:t>
            </a:r>
            <a:r>
              <a:rPr lang="en-US" dirty="0" smtClean="0">
                <a:effectLst/>
              </a:rPr>
              <a:t> said today in Beijing. That puts the number of people residing in China’s towns and cities at double the total </a:t>
            </a:r>
            <a:r>
              <a:rPr lang="en-US" dirty="0" smtClean="0">
                <a:effectLst/>
                <a:hlinkClick r:id="rId7"/>
              </a:rPr>
              <a:t>U.S. population</a:t>
            </a:r>
            <a:r>
              <a:rPr lang="en-US" dirty="0" smtClean="0">
                <a:effectLst/>
              </a:rPr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575810"/>
          </a:xfrm>
        </p:spPr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effectLst/>
              </a:rPr>
              <a:t>Rate of urbanization: </a:t>
            </a:r>
            <a:r>
              <a:rPr lang="en-US" b="0" dirty="0" smtClean="0">
                <a:effectLst/>
              </a:rPr>
              <a:t>2.3% annual rate of change (2010-15 est.) </a:t>
            </a:r>
            <a:endParaRPr lang="en-US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China only had 172 million urban residents in 1978 </a:t>
            </a:r>
            <a:r>
              <a:rPr lang="en-US" dirty="0" smtClean="0"/>
              <a:t>(when Deng Xiaoping started economic reform). By 2006, this number mushroomed to 577 million urbanites.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Between 1990 and 2005, an estimated 103 million Chinese people migrated from rural to urban areas.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By 2015, China’s urban population is expected to exceed 700 million…marking the first time China’s urban population will surpass its rural population.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In </a:t>
            </a:r>
            <a:r>
              <a:rPr lang="en-US" b="1" dirty="0"/>
              <a:t>2010, China’s rural per capita net income ($758 a year) was less than a third of its urban equivalent</a:t>
            </a:r>
            <a:r>
              <a:rPr lang="en-US" dirty="0"/>
              <a:t>—the worst showing since China’s market reforms began in </a:t>
            </a:r>
            <a:r>
              <a:rPr lang="en-US" dirty="0" smtClean="0"/>
              <a:t>1978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/>
              <a:t>Nearly 500 million Chinese people live on less than $2 a day</a:t>
            </a:r>
            <a:r>
              <a:rPr lang="en-US" b="1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/>
              <a:t>85% of China’s poor live in rural areas, with about 66% concentrated in the country’s </a:t>
            </a:r>
            <a:r>
              <a:rPr lang="en-US" b="1" dirty="0" smtClean="0"/>
              <a:t>west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/>
              <a:t>Over half of China’s population lives in rural areas…but they share less than 12% of the country’s wealth</a:t>
            </a:r>
            <a:r>
              <a:rPr lang="en-US" b="1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/>
              <a:t>China’s poverty among ethnic minorities is two to three times higher than among the Han </a:t>
            </a:r>
            <a:r>
              <a:rPr lang="en-US" b="1" dirty="0" smtClean="0"/>
              <a:t>Chinese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/>
              <a:t>China currently has about 145 million migrant workers</a:t>
            </a:r>
            <a:r>
              <a:rPr lang="en-US" dirty="0"/>
              <a:t> (or about 11 percent of China’s total population in 2010)…larger than the entire workforce of the United States</a:t>
            </a:r>
            <a:r>
              <a:rPr lang="en-US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/>
              <a:t>225 million rural-born migrant workers—one fifth of China’s population—work in urban areas but are denied benefits enjoyed by city dwellers</a:t>
            </a:r>
            <a:r>
              <a:rPr lang="en-US" dirty="0"/>
              <a:t>, which has resulted in “a metastasizing underclass of rural migrants living as second-class citizens in China’s cities…the divide has sparked anger among the rural poor.”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The eight parties of the United Front, which are also known as "democratic parties" include: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China Revolutionary Committee of the </a:t>
            </a:r>
            <a:r>
              <a:rPr lang="en-US" dirty="0" err="1" smtClean="0"/>
              <a:t>Kuomingtang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China Democratic League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China Democratic National Construction Association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China Association for the Promotion of Democracy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Chinese Peasants and Workers Party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China </a:t>
            </a:r>
            <a:r>
              <a:rPr lang="en-US" dirty="0" err="1" smtClean="0"/>
              <a:t>Zhi</a:t>
            </a:r>
            <a:r>
              <a:rPr lang="en-US" dirty="0" smtClean="0"/>
              <a:t> Gong Party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Jiu</a:t>
            </a:r>
            <a:r>
              <a:rPr lang="en-US" dirty="0" smtClean="0"/>
              <a:t> San Society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Taiwan Democratic Self Government League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These parties are overseen by the United Front Work Department, which is in turn overseen by part of the CPC.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None of these entities has real power apart from the CPC, and many United Front members are also CPC members.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Each party is associated with a certain interest. For example, the </a:t>
            </a:r>
            <a:r>
              <a:rPr lang="en-US" dirty="0" err="1" smtClean="0"/>
              <a:t>Jiu</a:t>
            </a:r>
            <a:r>
              <a:rPr lang="en-US" dirty="0" smtClean="0"/>
              <a:t> San Society tends to focus on scientific development, while the China Democratic League focuses on modernization and democracy and the China </a:t>
            </a:r>
            <a:r>
              <a:rPr lang="en-US" dirty="0" err="1" smtClean="0"/>
              <a:t>Zhi</a:t>
            </a:r>
            <a:r>
              <a:rPr lang="en-US" dirty="0" smtClean="0"/>
              <a:t> Gong Party works to protect the interests of Chinese living overseas, among other things.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United Front also includes the All-China Federation of Industry and </a:t>
            </a:r>
            <a:r>
              <a:rPr lang="en-US" dirty="0" smtClean="0">
                <a:hlinkClick r:id="rId3"/>
              </a:rPr>
              <a:t>Commerce</a:t>
            </a:r>
            <a:r>
              <a:rPr lang="en-US" dirty="0" smtClean="0"/>
              <a:t> (ACFIC), which provides the government with input on business matters.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Village CCP committee closely monitors</a:t>
            </a:r>
            <a:r>
              <a:rPr lang="en-US" baseline="0" dirty="0" smtClean="0"/>
              <a:t> grass-roots elections.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In many cases, the local Communist Party leader has been chosen to serve simultaneously as the village head in a competitive 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localhost\Users\bcartwright\.Trash\1-15%20National%20Anthem%20of%20England%2013-09-34.m4a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xinhuanet.com/english/video/2013-05/28/c_13241417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>CHINA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/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Part 3:  Citizens, Society &amp; the State</a:t>
            </a:r>
            <a:endParaRPr lang="en-US" dirty="0"/>
          </a:p>
        </p:txBody>
      </p:sp>
      <p:pic>
        <p:nvPicPr>
          <p:cNvPr id="7" name="1-15 National Anthem of England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61425" y="6575425"/>
            <a:ext cx="282575" cy="282575"/>
          </a:xfrm>
          <a:prstGeom prst="rect">
            <a:avLst/>
          </a:prstGeom>
        </p:spPr>
      </p:pic>
      <p:sp>
        <p:nvSpPr>
          <p:cNvPr id="9" name="Subtitle 7"/>
          <p:cNvSpPr txBox="1">
            <a:spLocks/>
          </p:cNvSpPr>
          <p:nvPr/>
        </p:nvSpPr>
        <p:spPr>
          <a:xfrm>
            <a:off x="5257800" y="990600"/>
            <a:ext cx="3200400" cy="20008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It’s all about NOT challenging the Party/State!</a:t>
            </a:r>
            <a:endParaRPr lang="en-US" dirty="0"/>
          </a:p>
        </p:txBody>
      </p:sp>
      <p:pic>
        <p:nvPicPr>
          <p:cNvPr id="2" name="Picture 2" descr="http://samcarter.net/wp-content/uploads/2012/03/china.56.nation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4743"/>
            <a:ext cx="3657600" cy="444079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86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Political Participation – Interest Groups &amp; Social Control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Organized interest groups/social movements are not permitted unless under party-state                                                       authority</a:t>
            </a: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corporatism</a:t>
            </a:r>
          </a:p>
          <a:p>
            <a:r>
              <a:rPr lang="en-US" dirty="0"/>
              <a:t>Party-state forms </a:t>
            </a:r>
            <a:r>
              <a:rPr lang="en-US" b="1" dirty="0"/>
              <a:t>mass organizations</a:t>
            </a:r>
          </a:p>
          <a:p>
            <a:pPr lvl="1"/>
            <a:r>
              <a:rPr lang="en-US" dirty="0"/>
              <a:t>People express view within strict limits</a:t>
            </a:r>
          </a:p>
          <a:p>
            <a:pPr lvl="1"/>
            <a:r>
              <a:rPr lang="en-US" dirty="0"/>
              <a:t>Form around </a:t>
            </a:r>
            <a:r>
              <a:rPr lang="en-US" dirty="0" smtClean="0"/>
              <a:t>occupations and                                                          social categories</a:t>
            </a:r>
          </a:p>
          <a:p>
            <a:pPr lvl="1"/>
            <a:r>
              <a:rPr lang="en-US" sz="1900" b="1" dirty="0" smtClean="0">
                <a:latin typeface="Segoe Print" panose="02000600000000000000" pitchFamily="2" charset="0"/>
              </a:rPr>
              <a:t>Ex:  Most factory workers belong to the                                           All-China Federation of Trade Unions;                                           Women’s interests represented in                                                All-China’s Women’s Federation</a:t>
            </a:r>
            <a:endParaRPr lang="en-US" sz="1900" b="1" dirty="0">
              <a:latin typeface="Segoe Print" panose="02000600000000000000" pitchFamily="2" charset="0"/>
            </a:endParaRPr>
          </a:p>
          <a:p>
            <a:r>
              <a:rPr lang="en-US" dirty="0" smtClean="0"/>
              <a:t>Urban areas party maintains social                                        control through </a:t>
            </a:r>
            <a:r>
              <a:rPr lang="en-US" dirty="0" err="1" smtClean="0"/>
              <a:t>danwei</a:t>
            </a:r>
            <a:endParaRPr lang="en-US" dirty="0"/>
          </a:p>
          <a:p>
            <a:pPr lvl="1"/>
            <a:r>
              <a:rPr lang="en-US" dirty="0" smtClean="0"/>
              <a:t>Social units based on person’s place                                                       of work</a:t>
            </a:r>
          </a:p>
          <a:p>
            <a:pPr lvl="1"/>
            <a:endParaRPr lang="en-US" dirty="0" smtClean="0"/>
          </a:p>
        </p:txBody>
      </p:sp>
      <p:pic>
        <p:nvPicPr>
          <p:cNvPr id="7170" name="Picture 2" descr="http://www.chinahumanrights.org/Harmonioussociety/Groups/W020081031385706819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707105" cy="4114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86"/>
            <a:ext cx="84582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Political Participation – Civil Society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Non-existent under Mao</a:t>
            </a:r>
          </a:p>
          <a:p>
            <a:r>
              <a:rPr lang="en-US" dirty="0" smtClean="0"/>
              <a:t>Private organizations growing in recent years</a:t>
            </a:r>
          </a:p>
          <a:p>
            <a:pPr lvl="1"/>
            <a:r>
              <a:rPr lang="en-US" dirty="0" smtClean="0"/>
              <a:t>Focus on social issues that do not directly challenge authority of state</a:t>
            </a:r>
          </a:p>
          <a:p>
            <a:r>
              <a:rPr lang="en-US" dirty="0" smtClean="0"/>
              <a:t>1990s NGOs could                                                         register with </a:t>
            </a:r>
            <a:r>
              <a:rPr lang="en-US" dirty="0" err="1" smtClean="0"/>
              <a:t>govt</a:t>
            </a:r>
            <a:endParaRPr lang="en-US" dirty="0" smtClean="0"/>
          </a:p>
          <a:p>
            <a:pPr lvl="1"/>
            <a:r>
              <a:rPr lang="en-US" dirty="0" smtClean="0"/>
              <a:t>China has thousands                                                                              (ping pong clubs,                                                         environmentalist groups)</a:t>
            </a:r>
          </a:p>
          <a:p>
            <a:pPr lvl="1"/>
            <a:r>
              <a:rPr lang="en-US" dirty="0" smtClean="0"/>
              <a:t>Christianity and Buddhism                                               rebounding</a:t>
            </a:r>
          </a:p>
          <a:p>
            <a:pPr lvl="1"/>
            <a:r>
              <a:rPr lang="en-US" dirty="0" err="1" smtClean="0"/>
              <a:t>Govt</a:t>
            </a:r>
            <a:r>
              <a:rPr lang="en-US" dirty="0" smtClean="0"/>
              <a:t> keeps close control                                                                       on these groups</a:t>
            </a:r>
          </a:p>
          <a:p>
            <a:pPr lvl="2"/>
            <a:r>
              <a:rPr lang="en-US" dirty="0" err="1" smtClean="0"/>
              <a:t>Esp</a:t>
            </a:r>
            <a:r>
              <a:rPr lang="en-US" dirty="0" smtClean="0"/>
              <a:t> Falun Gong (see student                                                              presentation)</a:t>
            </a:r>
          </a:p>
        </p:txBody>
      </p:sp>
      <p:pic>
        <p:nvPicPr>
          <p:cNvPr id="6148" name="Picture 4" descr="http://www.international.ucla.edu/media/images/china_a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16627"/>
            <a:ext cx="3124200" cy="379367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86"/>
            <a:ext cx="84582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Political Participation – Protests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Few since 1989 Tiananmen massacre</a:t>
            </a:r>
          </a:p>
          <a:p>
            <a:pPr lvl="1"/>
            <a:r>
              <a:rPr lang="en-US" dirty="0" err="1" smtClean="0"/>
              <a:t>Falon</a:t>
            </a:r>
            <a:r>
              <a:rPr lang="en-US" dirty="0" smtClean="0"/>
              <a:t> Gong (see student presentation)</a:t>
            </a:r>
          </a:p>
          <a:p>
            <a:pPr lvl="1"/>
            <a:r>
              <a:rPr lang="en-US" dirty="0" smtClean="0"/>
              <a:t>Labor unrest</a:t>
            </a:r>
          </a:p>
          <a:p>
            <a:pPr lvl="2"/>
            <a:r>
              <a:rPr lang="en-US" dirty="0" smtClean="0"/>
              <a:t>Mostly at village level</a:t>
            </a:r>
          </a:p>
          <a:p>
            <a:pPr marL="27432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Protests in Autonomous Regions:</a:t>
            </a:r>
          </a:p>
          <a:p>
            <a:pPr lvl="1"/>
            <a:r>
              <a:rPr lang="en-US" dirty="0" smtClean="0"/>
              <a:t>Tibet</a:t>
            </a:r>
          </a:p>
          <a:p>
            <a:pPr lvl="2"/>
            <a:r>
              <a:rPr lang="en-US" dirty="0" smtClean="0"/>
              <a:t>Riots/demonstrations in Lhasa in March 2008 (49</a:t>
            </a:r>
            <a:r>
              <a:rPr lang="en-US" baseline="30000" dirty="0" smtClean="0"/>
              <a:t>th</a:t>
            </a:r>
            <a:r>
              <a:rPr lang="en-US" dirty="0" smtClean="0"/>
              <a:t> anniversary of failed uprising against China in 1959); Continued with 2008 Olympics</a:t>
            </a:r>
          </a:p>
          <a:p>
            <a:pPr lvl="1"/>
            <a:r>
              <a:rPr lang="en-US" dirty="0" smtClean="0"/>
              <a:t>Xinjiang</a:t>
            </a:r>
          </a:p>
          <a:p>
            <a:pPr lvl="2"/>
            <a:r>
              <a:rPr lang="en-US" dirty="0" smtClean="0"/>
              <a:t>2009 – riots sparked by Uyghur dissatisfaction with Chinese gov’t handling of the deaths of 2 Uyghur workers during previous disruptions</a:t>
            </a:r>
          </a:p>
        </p:txBody>
      </p:sp>
    </p:spTree>
    <p:extLst>
      <p:ext uri="{BB962C8B-B14F-4D97-AF65-F5344CB8AC3E}">
        <p14:creationId xmlns:p14="http://schemas.microsoft.com/office/powerpoint/2010/main" val="22232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86"/>
            <a:ext cx="84582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Media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are state-run and controlled</a:t>
            </a:r>
          </a:p>
          <a:p>
            <a:r>
              <a:rPr lang="en-US" dirty="0" smtClean="0"/>
              <a:t>Some independent media today</a:t>
            </a:r>
          </a:p>
          <a:p>
            <a:pPr lvl="1"/>
            <a:r>
              <a:rPr lang="en-US" dirty="0" smtClean="0"/>
              <a:t>Investigative reporting has had the most growth –but in limited scope – ex.  Corruption</a:t>
            </a:r>
          </a:p>
          <a:p>
            <a:r>
              <a:rPr lang="en-US" dirty="0" smtClean="0"/>
              <a:t>Xinhua is the official                                                                  state press agency</a:t>
            </a:r>
          </a:p>
          <a:p>
            <a:r>
              <a:rPr lang="en-US" dirty="0" smtClean="0"/>
              <a:t>All are subject to heave                                                   censorship by the state</a:t>
            </a:r>
          </a:p>
          <a:p>
            <a:r>
              <a:rPr lang="en-US" dirty="0" smtClean="0"/>
              <a:t>Internet is strictly                                                            controlled</a:t>
            </a:r>
          </a:p>
          <a:p>
            <a:endParaRPr lang="en-US" dirty="0" smtClean="0"/>
          </a:p>
        </p:txBody>
      </p:sp>
      <p:pic>
        <p:nvPicPr>
          <p:cNvPr id="1028" name="Picture 4" descr="http://www.wan-press.org/pfreedom/images/upload/The_Great_Firew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4878143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Cleavages - Ethnic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Ethnic population is primarily Han Chinese (92%)</a:t>
            </a:r>
          </a:p>
          <a:p>
            <a:r>
              <a:rPr lang="en-US" dirty="0" smtClean="0"/>
              <a:t>Minority ethnic groups = 8% of pop (</a:t>
            </a:r>
            <a:r>
              <a:rPr lang="en-US" dirty="0" err="1" smtClean="0"/>
              <a:t>abt</a:t>
            </a:r>
            <a:r>
              <a:rPr lang="en-US" dirty="0" smtClean="0"/>
              <a:t> 100 million citizens)</a:t>
            </a:r>
          </a:p>
          <a:p>
            <a:pPr lvl="1"/>
            <a:r>
              <a:rPr lang="en-US" dirty="0" smtClean="0"/>
              <a:t>55 officially recognized minority groups</a:t>
            </a:r>
          </a:p>
          <a:p>
            <a:pPr lvl="1"/>
            <a:r>
              <a:rPr lang="en-US" dirty="0" smtClean="0"/>
              <a:t>Most live on/near borders with other countries</a:t>
            </a:r>
          </a:p>
          <a:p>
            <a:pPr lvl="1"/>
            <a:r>
              <a:rPr lang="en-US" dirty="0" smtClean="0"/>
              <a:t>Most live autonomous regions</a:t>
            </a:r>
          </a:p>
          <a:p>
            <a:pPr lvl="1"/>
            <a:r>
              <a:rPr lang="en-US" dirty="0" err="1" smtClean="0"/>
              <a:t>Govt</a:t>
            </a:r>
            <a:r>
              <a:rPr lang="en-US" dirty="0" smtClean="0"/>
              <a:t> policy: encourage economic development/suppress dissent</a:t>
            </a:r>
          </a:p>
          <a:p>
            <a:r>
              <a:rPr lang="en-US" dirty="0" smtClean="0"/>
              <a:t>Tibetans/Dalai Lama </a:t>
            </a:r>
          </a:p>
          <a:p>
            <a:pPr lvl="1"/>
            <a:r>
              <a:rPr lang="en-US" dirty="0" smtClean="0"/>
              <a:t>(see student presentation)</a:t>
            </a:r>
          </a:p>
          <a:p>
            <a:r>
              <a:rPr lang="en-US" dirty="0" smtClean="0"/>
              <a:t>Uyghurs</a:t>
            </a:r>
          </a:p>
          <a:p>
            <a:pPr lvl="1"/>
            <a:r>
              <a:rPr lang="en-US" dirty="0" smtClean="0"/>
              <a:t>Muslims of Turkish descent living in Xinjiang</a:t>
            </a:r>
          </a:p>
          <a:p>
            <a:pPr lvl="1"/>
            <a:r>
              <a:rPr lang="en-US" dirty="0" smtClean="0"/>
              <a:t>Militants want separate Islamic state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4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nese ethnolinguistic grou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83592"/>
            <a:ext cx="6564266" cy="652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Cleavages – Urban/Rural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growth has led to “Two Chinas”</a:t>
            </a:r>
          </a:p>
          <a:p>
            <a:r>
              <a:rPr lang="en-US" dirty="0" smtClean="0"/>
              <a:t>Urban (52.6% of pop, higher incomes, education, social class)</a:t>
            </a:r>
          </a:p>
          <a:p>
            <a:pPr lvl="1"/>
            <a:r>
              <a:rPr lang="en-US" dirty="0" smtClean="0"/>
              <a:t>2011 – 1</a:t>
            </a:r>
            <a:r>
              <a:rPr lang="en-US" baseline="30000" dirty="0" smtClean="0"/>
              <a:t>st</a:t>
            </a:r>
            <a:r>
              <a:rPr lang="en-US" dirty="0" smtClean="0"/>
              <a:t> time urban population was great than rural population</a:t>
            </a:r>
          </a:p>
          <a:p>
            <a:r>
              <a:rPr lang="en-US" dirty="0" smtClean="0"/>
              <a:t>Increasing inequality</a:t>
            </a:r>
          </a:p>
        </p:txBody>
      </p:sp>
      <p:pic>
        <p:nvPicPr>
          <p:cNvPr id="3076" name="Picture 4" descr="http://www.china-mike.com/wp-content/uploads/2011/03/shanghai-pudong-urbanization-crowd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10032"/>
            <a:ext cx="4621824" cy="2527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ina ethnic minorities zhuang longshen terraces  Facts about China: RICH, POOR &amp; INEQUAL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390421" cy="260681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Cleavages – Urban/Rural Facts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791200"/>
          </a:xfrm>
        </p:spPr>
        <p:txBody>
          <a:bodyPr>
            <a:normAutofit fontScale="47500" lnSpcReduction="20000"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3400" b="1" dirty="0"/>
              <a:t>China only had 172 million urban residents in 1978 </a:t>
            </a:r>
            <a:r>
              <a:rPr lang="en-US" sz="3400" dirty="0"/>
              <a:t>(when Deng Xiaoping started economic reform). By 2006, this number mushroomed to 577 million urbanites.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400" b="1" dirty="0"/>
              <a:t>Between 1990 and 2005, an estimated 103 million Chinese people migrated from rural to urban areas.</a:t>
            </a:r>
            <a:endParaRPr lang="en-US" sz="3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3400" b="1" dirty="0"/>
              <a:t>By 2015, China’s urban population is expected to exceed 700 </a:t>
            </a:r>
            <a:r>
              <a:rPr lang="en-US" sz="3400" b="1" dirty="0" smtClean="0"/>
              <a:t>million</a:t>
            </a:r>
            <a:endParaRPr lang="en-US" sz="3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3400" b="1" dirty="0"/>
              <a:t>In 2010, China’s rural per capita net income ($758 a year) was less than a third of its urban equivalent</a:t>
            </a:r>
            <a:r>
              <a:rPr lang="en-US" sz="3400" dirty="0"/>
              <a:t>—the worst showing since China’s market reforms began in 1978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400" b="1" dirty="0"/>
              <a:t>Nearly 500 million Chinese people live on less than $2 a day.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400" b="1" dirty="0"/>
              <a:t>85% of China’s poor live in rural areas, with about 66% concentrated in the country’s west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400" b="1" dirty="0" smtClean="0"/>
              <a:t>Almost </a:t>
            </a:r>
            <a:r>
              <a:rPr lang="en-US" sz="3400" b="1" dirty="0"/>
              <a:t>half of China’s population lives in rural areas…but they share less than 12% of the country’s wealth.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400" b="1" dirty="0"/>
              <a:t>China’s poverty among ethnic minorities is two to three times higher than among the Han Chinese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400" b="1" dirty="0"/>
              <a:t>China currently has about 145 million migrant workers</a:t>
            </a:r>
            <a:r>
              <a:rPr lang="en-US" sz="3400" dirty="0"/>
              <a:t> (or about 11 percent of China’s total population in 2010)…larger than the entire workforce of the United States.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400" b="1" dirty="0"/>
              <a:t>225 million rural-born migrant workers—one fifth of China’s population—work in urban areas but are denied benefits enjoyed by city dwellers</a:t>
            </a:r>
            <a:r>
              <a:rPr lang="en-US" sz="3400" dirty="0"/>
              <a:t>, which has resulted in “a metastasizing underclass of rural migrants living as second-class citizens in China’s cities…the divide has sparked anger among the rural poor.”</a:t>
            </a:r>
            <a:br>
              <a:rPr lang="en-US" sz="3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86"/>
            <a:ext cx="84582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Political Participation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Discussion Question:  </a:t>
            </a:r>
            <a:r>
              <a:rPr lang="en-US" sz="2400" dirty="0">
                <a:latin typeface="Segoe Print" pitchFamily="2" charset="0"/>
              </a:rPr>
              <a:t>Describe three different forms of political participation in authoritarian </a:t>
            </a:r>
            <a:r>
              <a:rPr lang="en-US" sz="2400" dirty="0" smtClean="0">
                <a:latin typeface="Segoe Print" pitchFamily="2" charset="0"/>
              </a:rPr>
              <a:t>systems.</a:t>
            </a:r>
          </a:p>
        </p:txBody>
      </p:sp>
    </p:spTree>
    <p:extLst>
      <p:ext uri="{BB962C8B-B14F-4D97-AF65-F5344CB8AC3E}">
        <p14:creationId xmlns:p14="http://schemas.microsoft.com/office/powerpoint/2010/main" val="7781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86"/>
            <a:ext cx="84582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Political Participation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Discussion Question:  </a:t>
            </a:r>
            <a:r>
              <a:rPr lang="en-US" sz="2400" dirty="0">
                <a:latin typeface="Segoe Print" pitchFamily="2" charset="0"/>
              </a:rPr>
              <a:t>Describe three different forms of political participation in authoritarian </a:t>
            </a:r>
            <a:r>
              <a:rPr lang="en-US" sz="2400" dirty="0" smtClean="0">
                <a:latin typeface="Segoe Print" pitchFamily="2" charset="0"/>
              </a:rPr>
              <a:t>systems.</a:t>
            </a:r>
          </a:p>
          <a:p>
            <a:endParaRPr lang="en-US" sz="2400" dirty="0" smtClean="0">
              <a:latin typeface="Segoe Print" pitchFamily="2" charset="0"/>
            </a:endParaRPr>
          </a:p>
          <a:p>
            <a:r>
              <a:rPr lang="en-US" sz="2400" dirty="0" smtClean="0"/>
              <a:t>Joining political parties, standing for office</a:t>
            </a:r>
          </a:p>
          <a:p>
            <a:r>
              <a:rPr lang="en-US" sz="2400" dirty="0" smtClean="0"/>
              <a:t>Voting </a:t>
            </a:r>
          </a:p>
          <a:p>
            <a:r>
              <a:rPr lang="en-US" sz="2400" dirty="0" smtClean="0"/>
              <a:t>Protests/demonstrations</a:t>
            </a:r>
          </a:p>
          <a:p>
            <a:r>
              <a:rPr lang="en-US" sz="2400" dirty="0" smtClean="0"/>
              <a:t>Civil disobedience</a:t>
            </a:r>
          </a:p>
          <a:p>
            <a:r>
              <a:rPr lang="en-US" sz="2400" dirty="0" smtClean="0"/>
              <a:t>Coups </a:t>
            </a:r>
            <a:r>
              <a:rPr lang="en-US" sz="2400" dirty="0" err="1" smtClean="0"/>
              <a:t>d’etat</a:t>
            </a:r>
            <a:r>
              <a:rPr lang="en-US" sz="2400" dirty="0" smtClean="0"/>
              <a:t>, revolutions, political violence</a:t>
            </a:r>
          </a:p>
          <a:p>
            <a:r>
              <a:rPr lang="en-US" sz="2400" dirty="0" smtClean="0"/>
              <a:t>Joining interest groups, NGOs, Citizens policy meetings (mass line)</a:t>
            </a:r>
          </a:p>
        </p:txBody>
      </p:sp>
    </p:spTree>
    <p:extLst>
      <p:ext uri="{BB962C8B-B14F-4D97-AF65-F5344CB8AC3E}">
        <p14:creationId xmlns:p14="http://schemas.microsoft.com/office/powerpoint/2010/main" val="46373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86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Political Participation – Political Parties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CCP and Participation</a:t>
            </a:r>
          </a:p>
          <a:p>
            <a:pPr lvl="1"/>
            <a:r>
              <a:rPr lang="en-US" dirty="0" smtClean="0"/>
              <a:t>Largest political party in world</a:t>
            </a:r>
          </a:p>
          <a:p>
            <a:pPr lvl="1"/>
            <a:r>
              <a:rPr lang="en-US" dirty="0" smtClean="0"/>
              <a:t>Only 8% of citizens age 18+ are members</a:t>
            </a:r>
          </a:p>
          <a:p>
            <a:pPr lvl="1"/>
            <a:r>
              <a:rPr lang="en-US" dirty="0" smtClean="0"/>
              <a:t>2001 – capitalists allowed to become members</a:t>
            </a:r>
          </a:p>
          <a:p>
            <a:r>
              <a:rPr lang="en-US" dirty="0" smtClean="0"/>
              <a:t>CCP’s Youth League</a:t>
            </a:r>
          </a:p>
          <a:p>
            <a:pPr lvl="1"/>
            <a:r>
              <a:rPr lang="en-US" dirty="0" smtClean="0"/>
              <a:t>More than 75 million members</a:t>
            </a:r>
          </a:p>
          <a:p>
            <a:r>
              <a:rPr lang="en-US" dirty="0" smtClean="0"/>
              <a:t>CCP allows existence of eight                                         “democratic” parties</a:t>
            </a:r>
          </a:p>
          <a:p>
            <a:pPr lvl="1"/>
            <a:r>
              <a:rPr lang="en-US" dirty="0" smtClean="0"/>
              <a:t>Each party has special group                                                           it draws from (intellectuals,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Tightly controlled by CCP</a:t>
            </a:r>
          </a:p>
          <a:p>
            <a:pPr lvl="1"/>
            <a:r>
              <a:rPr lang="en-US" dirty="0" smtClean="0"/>
              <a:t>Advisory role only </a:t>
            </a:r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71" y="3124200"/>
            <a:ext cx="4286250" cy="311467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86"/>
            <a:ext cx="84582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Political Participation – Elections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PRC holds elections to legitimize </a:t>
            </a:r>
            <a:r>
              <a:rPr lang="en-US" dirty="0" err="1" smtClean="0"/>
              <a:t>govt</a:t>
            </a:r>
            <a:r>
              <a:rPr lang="en-US" dirty="0" smtClean="0"/>
              <a:t> and CCP</a:t>
            </a:r>
          </a:p>
          <a:p>
            <a:pPr lvl="1"/>
            <a:r>
              <a:rPr lang="en-US" dirty="0" smtClean="0"/>
              <a:t>Party controls the commissions that run elections and approves lists of candidates </a:t>
            </a:r>
          </a:p>
          <a:p>
            <a:pPr lvl="1"/>
            <a:r>
              <a:rPr lang="en-US" b="1" dirty="0" smtClean="0"/>
              <a:t>Direct elections </a:t>
            </a:r>
            <a:r>
              <a:rPr lang="en-US" dirty="0" smtClean="0"/>
              <a:t>held at the </a:t>
            </a:r>
            <a:r>
              <a:rPr lang="en-US" b="1" dirty="0" smtClean="0"/>
              <a:t>local level only</a:t>
            </a:r>
          </a:p>
          <a:p>
            <a:pPr lvl="1"/>
            <a:r>
              <a:rPr lang="en-US" dirty="0" smtClean="0"/>
              <a:t>Voters choose deputies to serve on county people’s congresses</a:t>
            </a:r>
          </a:p>
          <a:p>
            <a:pPr lvl="1"/>
            <a:r>
              <a:rPr lang="en-US" dirty="0" smtClean="0"/>
              <a:t>Since 1980s CCP has allowed more than one candidate to run for county positions</a:t>
            </a:r>
          </a:p>
          <a:p>
            <a:r>
              <a:rPr lang="en-US" dirty="0" smtClean="0"/>
              <a:t>Move toward democracy at village level</a:t>
            </a:r>
          </a:p>
          <a:p>
            <a:pPr lvl="1"/>
            <a:r>
              <a:rPr lang="en-US" dirty="0" smtClean="0"/>
              <a:t>Local officials are no longer appointed from above, but are chosen in direct,  secret ballot elections</a:t>
            </a:r>
          </a:p>
        </p:txBody>
      </p:sp>
    </p:spTree>
    <p:extLst>
      <p:ext uri="{BB962C8B-B14F-4D97-AF65-F5344CB8AC3E}">
        <p14:creationId xmlns:p14="http://schemas.microsoft.com/office/powerpoint/2010/main" val="1628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6375</TotalTime>
  <Words>2141</Words>
  <Application>Microsoft Office PowerPoint</Application>
  <PresentationFormat>On-screen Show (4:3)</PresentationFormat>
  <Paragraphs>197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Bookman Old Style</vt:lpstr>
      <vt:lpstr>Calibri</vt:lpstr>
      <vt:lpstr>Gill Sans MT</vt:lpstr>
      <vt:lpstr>Segoe Print</vt:lpstr>
      <vt:lpstr>Tw Cen MT Condensed Extra Bold</vt:lpstr>
      <vt:lpstr>Wingdings</vt:lpstr>
      <vt:lpstr>Wingdings 3</vt:lpstr>
      <vt:lpstr>Origin</vt:lpstr>
      <vt:lpstr>CHINA </vt:lpstr>
      <vt:lpstr>Cleavages - Ethnic </vt:lpstr>
      <vt:lpstr>PowerPoint Presentation</vt:lpstr>
      <vt:lpstr>Cleavages – Urban/Rural </vt:lpstr>
      <vt:lpstr>Cleavages – Urban/Rural Facts</vt:lpstr>
      <vt:lpstr>Political Participation</vt:lpstr>
      <vt:lpstr>Political Participation</vt:lpstr>
      <vt:lpstr>Political Participation – Political Parties</vt:lpstr>
      <vt:lpstr>Political Participation – Elections</vt:lpstr>
      <vt:lpstr>Political Participation – Interest Groups &amp; Social Control</vt:lpstr>
      <vt:lpstr>Political Participation – Civil Society</vt:lpstr>
      <vt:lpstr>Political Participation – Protests</vt:lpstr>
      <vt:lpstr>Media</vt:lpstr>
    </vt:vector>
  </TitlesOfParts>
  <Company>Lausanne Collegiate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Lisa Silverman</dc:creator>
  <cp:lastModifiedBy>Phelan, James</cp:lastModifiedBy>
  <cp:revision>514</cp:revision>
  <cp:lastPrinted>2013-10-17T14:43:55Z</cp:lastPrinted>
  <dcterms:created xsi:type="dcterms:W3CDTF">2011-12-23T02:33:30Z</dcterms:created>
  <dcterms:modified xsi:type="dcterms:W3CDTF">2019-07-16T15:26:27Z</dcterms:modified>
</cp:coreProperties>
</file>