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298" r:id="rId2"/>
    <p:sldId id="301" r:id="rId3"/>
    <p:sldId id="302" r:id="rId4"/>
    <p:sldId id="300" r:id="rId5"/>
    <p:sldId id="306" r:id="rId6"/>
    <p:sldId id="303" r:id="rId7"/>
    <p:sldId id="304" r:id="rId8"/>
    <p:sldId id="318" r:id="rId9"/>
    <p:sldId id="319" r:id="rId10"/>
    <p:sldId id="320" r:id="rId11"/>
    <p:sldId id="305" r:id="rId12"/>
    <p:sldId id="307" r:id="rId13"/>
    <p:sldId id="308" r:id="rId14"/>
    <p:sldId id="316" r:id="rId15"/>
    <p:sldId id="317" r:id="rId16"/>
    <p:sldId id="312" r:id="rId17"/>
    <p:sldId id="313" r:id="rId18"/>
    <p:sldId id="311" r:id="rId1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9" autoAdjust="0"/>
  </p:normalViewPr>
  <p:slideViewPr>
    <p:cSldViewPr>
      <p:cViewPr varScale="1">
        <p:scale>
          <a:sx n="69" d="100"/>
          <a:sy n="69" d="100"/>
        </p:scale>
        <p:origin x="5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-1632" y="94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F7336-11F8-4F8B-A7A2-44A5725098BE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E5B27-4F7A-4757-93F8-7C627476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94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99F20-E8CE-4368-A8AE-C7C389E0B789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60029-694B-4343-B33B-1127069C4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c.gov.cn/englishnpc/news/index.htm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china.org.cn/english/congress/225438.htm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889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V.P. Li </a:t>
            </a:r>
            <a:r>
              <a:rPr lang="en-US" dirty="0" err="1" smtClean="0"/>
              <a:t>Yuanchao</a:t>
            </a:r>
            <a:r>
              <a:rPr lang="en-US" dirty="0" smtClean="0"/>
              <a:t> - </a:t>
            </a:r>
            <a:r>
              <a:rPr lang="en-US" dirty="0" err="1" smtClean="0"/>
              <a:t>pronounce</a:t>
            </a:r>
            <a:r>
              <a:rPr lang="en-US" baseline="0" dirty="0" err="1" smtClean="0"/>
              <a:t>d:</a:t>
            </a:r>
            <a:r>
              <a:rPr lang="en-US" i="1" dirty="0" err="1" smtClean="0"/>
              <a:t>Lee</a:t>
            </a:r>
            <a:r>
              <a:rPr lang="en-US" i="1" dirty="0" smtClean="0"/>
              <a:t> </a:t>
            </a:r>
            <a:r>
              <a:rPr lang="en-US" i="1" dirty="0" err="1" smtClean="0"/>
              <a:t>Yoo</a:t>
            </a:r>
            <a:r>
              <a:rPr lang="en-US" i="1" dirty="0" smtClean="0"/>
              <a:t>-</a:t>
            </a:r>
            <a:r>
              <a:rPr lang="en-US" i="1" dirty="0" err="1" smtClean="0"/>
              <a:t>ahn</a:t>
            </a:r>
            <a:r>
              <a:rPr lang="en-US" i="1" dirty="0" smtClean="0"/>
              <a:t>-chow (as in how)</a:t>
            </a:r>
            <a:endParaRPr lang="en-US" dirty="0" smtClean="0"/>
          </a:p>
          <a:p>
            <a:r>
              <a:rPr lang="en-US" dirty="0" smtClean="0"/>
              <a:t>In</a:t>
            </a:r>
            <a:r>
              <a:rPr lang="en-US" baseline="0" dirty="0" smtClean="0"/>
              <a:t> recent years, position of VP has been to be “groomed” for party leadership.</a:t>
            </a:r>
          </a:p>
          <a:p>
            <a:r>
              <a:rPr lang="en-US" baseline="0" dirty="0" smtClean="0"/>
              <a:t>Premier Le </a:t>
            </a:r>
            <a:r>
              <a:rPr lang="en-US" baseline="0" dirty="0" err="1" smtClean="0"/>
              <a:t>Keqiang</a:t>
            </a:r>
            <a:r>
              <a:rPr lang="en-US" baseline="0" dirty="0" smtClean="0"/>
              <a:t> (Lee </a:t>
            </a:r>
            <a:r>
              <a:rPr lang="en-US" baseline="0" dirty="0" err="1" smtClean="0"/>
              <a:t>Kee-kang</a:t>
            </a:r>
            <a:r>
              <a:rPr lang="en-US" baseline="0" dirty="0" smtClean="0"/>
              <a:t>)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2002, then-President Jiang </a:t>
            </a:r>
            <a:r>
              <a:rPr lang="en-US" dirty="0" err="1" smtClean="0"/>
              <a:t>Zemin</a:t>
            </a:r>
            <a:r>
              <a:rPr lang="en-US" dirty="0" smtClean="0"/>
              <a:t> tried to clear the ranks at the top of the party by instituting retirement age limits: 68 for top leaders and 65 for senior level officials.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Cadres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30 million cadres in China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The cadre list covers</a:t>
            </a:r>
            <a:r>
              <a:rPr lang="en-US" baseline="0" dirty="0" smtClean="0"/>
              <a:t> millions of important positions in </a:t>
            </a:r>
            <a:r>
              <a:rPr lang="en-US" baseline="0" dirty="0" err="1" smtClean="0"/>
              <a:t>govt</a:t>
            </a:r>
            <a:r>
              <a:rPr lang="en-US" baseline="0" dirty="0" smtClean="0"/>
              <a:t> and elsewhere (universities, banks, trade unions, newspapers)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Any personnel decision involving an appointment, promotion, transfer or dismissal that affects a position on this list must be approved by a party organization </a:t>
            </a:r>
            <a:r>
              <a:rPr lang="en-US" baseline="0" dirty="0" err="1" smtClean="0"/>
              <a:t>dept</a:t>
            </a:r>
            <a:r>
              <a:rPr lang="en-US" baseline="0" dirty="0" smtClean="0"/>
              <a:t>, whether or not the person involved is a party member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National</a:t>
            </a:r>
            <a:r>
              <a:rPr lang="en-US" b="1" baseline="0" dirty="0" smtClean="0"/>
              <a:t> People’s Congress “On Paper” (in Constitution) has the power to: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Enact/amend laws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Approve state budget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Declare/end war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Elect/recall president and VP, chair of state Central Military Commission, head of China’s Supreme Court, and procurator-general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Final approval over selection of premier and members of State Council</a:t>
            </a:r>
          </a:p>
          <a:p>
            <a:r>
              <a:rPr lang="en-US" b="1" baseline="0" dirty="0" smtClean="0"/>
              <a:t>In Fact: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Powers are only exercised as allowed by Communist Party</a:t>
            </a:r>
          </a:p>
          <a:p>
            <a:r>
              <a:rPr lang="en-US" b="1" baseline="0" dirty="0" smtClean="0"/>
              <a:t>Deputies include: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Reps from SARs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Rep with Taiwanese ancestry represents Taiwan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err="1" smtClean="0"/>
              <a:t>Marjority</a:t>
            </a:r>
            <a:r>
              <a:rPr lang="en-US" baseline="0" dirty="0" smtClean="0"/>
              <a:t> are members of CCP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Some members of noncommunist (&amp; powerless) political parties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Workers/farmers (20%)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Women – 20%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Ethnic Minorities – 15%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3 migrant workers to represent about 150 million were elected in 2008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More than 90% have junior college decrees or above, more than ½ have advanced degrees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12 million in reserves</a:t>
            </a:r>
          </a:p>
          <a:p>
            <a:r>
              <a:rPr lang="en-US" dirty="0" smtClean="0"/>
              <a:t>BUT U.S. spends</a:t>
            </a:r>
            <a:r>
              <a:rPr lang="en-US" baseline="0" dirty="0" smtClean="0"/>
              <a:t> about 4x what they spend on military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V.P. Li </a:t>
            </a:r>
            <a:r>
              <a:rPr lang="en-US" dirty="0" err="1" smtClean="0"/>
              <a:t>Yuanchao</a:t>
            </a:r>
            <a:r>
              <a:rPr lang="en-US" dirty="0" smtClean="0"/>
              <a:t> - </a:t>
            </a:r>
            <a:r>
              <a:rPr lang="en-US" dirty="0" err="1" smtClean="0"/>
              <a:t>pronounce</a:t>
            </a:r>
            <a:r>
              <a:rPr lang="en-US" baseline="0" dirty="0" err="1" smtClean="0"/>
              <a:t>d:</a:t>
            </a:r>
            <a:r>
              <a:rPr lang="en-US" i="1" dirty="0" err="1" smtClean="0"/>
              <a:t>Lee</a:t>
            </a:r>
            <a:r>
              <a:rPr lang="en-US" i="1" dirty="0" smtClean="0"/>
              <a:t> </a:t>
            </a:r>
            <a:r>
              <a:rPr lang="en-US" i="1" dirty="0" err="1" smtClean="0"/>
              <a:t>Yoo</a:t>
            </a:r>
            <a:r>
              <a:rPr lang="en-US" i="1" dirty="0" smtClean="0"/>
              <a:t>-</a:t>
            </a:r>
            <a:r>
              <a:rPr lang="en-US" i="1" dirty="0" err="1" smtClean="0"/>
              <a:t>ahn</a:t>
            </a:r>
            <a:r>
              <a:rPr lang="en-US" i="1" dirty="0" smtClean="0"/>
              <a:t>-chow (as in how)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Times New Roman" pitchFamily="18" charset="0"/>
                <a:hlinkClick r:id="rId3"/>
              </a:rPr>
              <a:t>http://www.npc.gov.cn/englishnpc/news/index.htm</a:t>
            </a:r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hlinkClick r:id="rId4"/>
              </a:rPr>
              <a:t>http://www.china.org.cn/english/congress/225438.htm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5F71BC5-DBF7-48A9-A147-680C9818594B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79485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Head</a:t>
            </a:r>
            <a:r>
              <a:rPr lang="en-US" baseline="0" dirty="0" smtClean="0"/>
              <a:t> of the Party called “Chairman” under Mao –title abandoned after Mao’s death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National Party</a:t>
            </a:r>
            <a:r>
              <a:rPr lang="en-US" b="1" baseline="0" dirty="0" smtClean="0"/>
              <a:t> Congress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Essential function is to approve decisions already made by the top leaders and to provide a showcase for the party’s current policies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Little debate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Does not serve as a “check” on party’s executive</a:t>
            </a:r>
          </a:p>
          <a:p>
            <a:pPr marL="0" indent="0">
              <a:buFont typeface="Arial" pitchFamily="34" charset="0"/>
              <a:buNone/>
            </a:pPr>
            <a:r>
              <a:rPr lang="en-US" baseline="0" dirty="0" smtClean="0"/>
              <a:t>Central Committee</a:t>
            </a:r>
          </a:p>
          <a:p>
            <a:pPr marL="0" indent="0">
              <a:buFont typeface="Arial" pitchFamily="34" charset="0"/>
              <a:buNone/>
            </a:pPr>
            <a:r>
              <a:rPr lang="en-US" baseline="0" dirty="0" smtClean="0"/>
              <a:t>Meets annually for about a week</a:t>
            </a:r>
          </a:p>
          <a:p>
            <a:pPr marL="0" indent="0">
              <a:buFont typeface="Arial" pitchFamily="34" charset="0"/>
              <a:buNone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Politburo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Political</a:t>
            </a:r>
            <a:r>
              <a:rPr lang="en-US" baseline="0" dirty="0" smtClean="0"/>
              <a:t> Bureau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Formally elected by the Central Committee from among its own members under carefully controlled and secretive conditions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Top leaders work/live in a huge walled compound on lakes in the center of Beijing.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Heavily guarded but has no identifying signs – not identified on public maps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 smtClean="0"/>
              <a:t>Guanxi</a:t>
            </a:r>
            <a:endParaRPr lang="en-US" b="1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Like “good old boys networks” in the west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Show</a:t>
            </a:r>
            <a:r>
              <a:rPr lang="en-US" baseline="0" dirty="0" smtClean="0"/>
              <a:t> importance of personal career ties among individuals as they rise in bureaucratic/political structures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Based on ideological differences/similarities – source of factions within the party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Also pervasive at local level, where ordinary people link up with village leaders and lower party officials</a:t>
            </a:r>
          </a:p>
          <a:p>
            <a:pPr marL="0" indent="0">
              <a:buFont typeface="Arial" pitchFamily="34" charset="0"/>
              <a:buNone/>
            </a:pPr>
            <a:r>
              <a:rPr lang="en-US" b="1" baseline="0" dirty="0" smtClean="0"/>
              <a:t>Factions: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Conservatives – wants to preserve power of the party and central </a:t>
            </a:r>
            <a:r>
              <a:rPr lang="en-US" baseline="0" dirty="0" err="1" smtClean="0"/>
              <a:t>govt</a:t>
            </a:r>
            <a:endParaRPr lang="en-US" baseline="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Reformers- supports major capitalist infusion in PRC’s economy and open door trade policy (pushed for membership in WTO and courted US to grant “most-favored trading status” to China)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Liberals:  (been out of power since 1989) – more accepting of political liberties/</a:t>
            </a:r>
            <a:r>
              <a:rPr lang="en-US" baseline="0" dirty="0" err="1" smtClean="0"/>
              <a:t>dem</a:t>
            </a:r>
            <a:r>
              <a:rPr lang="en-US" baseline="0" dirty="0" smtClean="0"/>
              <a:t> movements.  Support economic and political reform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Princelings:  many new leaders come from this class – aristocracy of families with revolutionary credentials from days of Mao. Use their political connections and western education to build lucrative business careers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5/7 of Standing Committee from Shanghai Gang, 2 Princelings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\\localhost\Users\bcartwright\.Trash\1-15%20National%20Anthem%20of%20England%2013-09-34.m4a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china+flag&amp;source=images&amp;cd=&amp;cad=rja&amp;docid=9bL3kIWdi1sN5M&amp;tbnid=IUdUMHiNlV6ZpM:&amp;ved=0CAUQjRw&amp;url=http://printable-flag.blogspot.com/2012/09/printable-flag-of-china.html&amp;ei=dYAzUaCmOOXy0QHZt4HQBg&amp;bvm=bv.43148975,d.dmQ&amp;psig=AFQjCNHYvHOgIyBt5XOppRFa0miM7E87ng&amp;ust=136241611133801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 Extra Bold" pitchFamily="34" charset="0"/>
              </a:rPr>
              <a:t>CHINA</a:t>
            </a:r>
            <a:r>
              <a:rPr lang="en-US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 Extra Bold" pitchFamily="34" charset="0"/>
              </a:rPr>
              <a:t/>
            </a:r>
            <a:br>
              <a:rPr lang="en-US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 Extra Bold" pitchFamily="34" charset="0"/>
              </a:rPr>
            </a:b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Print" pitchFamily="2" charset="0"/>
              </a:rPr>
              <a:t>Part 2:  Political Institutions</a:t>
            </a:r>
            <a:endParaRPr lang="en-US" dirty="0"/>
          </a:p>
        </p:txBody>
      </p:sp>
      <p:pic>
        <p:nvPicPr>
          <p:cNvPr id="7" name="1-15 National Anthem of England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61425" y="6575425"/>
            <a:ext cx="282575" cy="282575"/>
          </a:xfrm>
          <a:prstGeom prst="rect">
            <a:avLst/>
          </a:prstGeom>
        </p:spPr>
      </p:pic>
      <p:sp>
        <p:nvSpPr>
          <p:cNvPr id="9" name="Subtitle 7"/>
          <p:cNvSpPr txBox="1">
            <a:spLocks/>
          </p:cNvSpPr>
          <p:nvPr/>
        </p:nvSpPr>
        <p:spPr>
          <a:xfrm>
            <a:off x="5257800" y="990600"/>
            <a:ext cx="3200400" cy="200086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Print" pitchFamily="2" charset="0"/>
              </a:rPr>
              <a:t>It’s all about the PARTY!</a:t>
            </a:r>
            <a:endParaRPr lang="en-US" dirty="0"/>
          </a:p>
        </p:txBody>
      </p:sp>
      <p:pic>
        <p:nvPicPr>
          <p:cNvPr id="1026" name="Picture 2" descr="http://chovanec.files.wordpress.com/2011/03/china_govt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51975"/>
            <a:ext cx="5295900" cy="3390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27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383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Conclusion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 Question:  </a:t>
            </a:r>
            <a:r>
              <a:rPr lang="en-US" sz="2400" dirty="0" smtClean="0">
                <a:latin typeface="Segoe Print" pitchFamily="2" charset="0"/>
              </a:rPr>
              <a:t>Why is the possibility for corruption great under the PRC’s system of governing?</a:t>
            </a:r>
          </a:p>
          <a:p>
            <a:endParaRPr lang="en-US" sz="2400" dirty="0" smtClean="0"/>
          </a:p>
          <a:p>
            <a:r>
              <a:rPr lang="en-US" sz="2400" dirty="0" smtClean="0"/>
              <a:t>Lack of transparency (secret ballots/meetings)</a:t>
            </a:r>
          </a:p>
          <a:p>
            <a:r>
              <a:rPr lang="en-US" sz="2400" dirty="0" smtClean="0"/>
              <a:t>Lack of accountability (no checks on PRC’s power)</a:t>
            </a:r>
          </a:p>
          <a:p>
            <a:r>
              <a:rPr lang="en-US" sz="2400" dirty="0" smtClean="0"/>
              <a:t>Existence of </a:t>
            </a:r>
            <a:r>
              <a:rPr lang="en-US" sz="2400" dirty="0" err="1" smtClean="0"/>
              <a:t>guanxi</a:t>
            </a:r>
            <a:endParaRPr lang="en-US" sz="2400" dirty="0" smtClean="0"/>
          </a:p>
          <a:p>
            <a:endParaRPr lang="en-US" sz="2400" dirty="0" smtClean="0">
              <a:latin typeface="Segoe Print" pitchFamily="2" charset="0"/>
            </a:endParaRPr>
          </a:p>
          <a:p>
            <a:endParaRPr lang="en-US" sz="24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22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The State/Government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 branches BUT all branches </a:t>
            </a:r>
            <a:r>
              <a:rPr lang="en-US" dirty="0" smtClean="0"/>
              <a:t>                                    controlled </a:t>
            </a:r>
            <a:r>
              <a:rPr lang="en-US" dirty="0"/>
              <a:t>by party</a:t>
            </a:r>
          </a:p>
          <a:p>
            <a:pPr lvl="1"/>
            <a:r>
              <a:rPr lang="en-US" dirty="0"/>
              <a:t>Not independent</a:t>
            </a:r>
          </a:p>
          <a:p>
            <a:pPr lvl="1"/>
            <a:r>
              <a:rPr lang="en-US" dirty="0"/>
              <a:t>No checks/balances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057400"/>
            <a:ext cx="2667000" cy="4412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chovanec.files.wordpress.com/2011/03/china_govt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482"/>
            <a:ext cx="2856726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7467600" y="1143000"/>
            <a:ext cx="14478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9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The Executive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Head of State</a:t>
            </a:r>
            <a:endParaRPr lang="en-US" dirty="0"/>
          </a:p>
          <a:p>
            <a:pPr lvl="1"/>
            <a:r>
              <a:rPr lang="en-US" dirty="0" smtClean="0"/>
              <a:t>President </a:t>
            </a:r>
          </a:p>
          <a:p>
            <a:pPr lvl="1"/>
            <a:r>
              <a:rPr lang="en-US" dirty="0" smtClean="0"/>
              <a:t>Serve 5 year terms, limited to 2</a:t>
            </a:r>
            <a:endParaRPr lang="en-US" dirty="0"/>
          </a:p>
          <a:p>
            <a:pPr lvl="1"/>
            <a:r>
              <a:rPr lang="en-US" dirty="0" smtClean="0"/>
              <a:t>At least 45 years old (same for VP)</a:t>
            </a:r>
          </a:p>
          <a:p>
            <a:pPr lvl="1"/>
            <a:r>
              <a:rPr lang="en-US" dirty="0" smtClean="0"/>
              <a:t>Senior Party Leaders</a:t>
            </a:r>
          </a:p>
          <a:p>
            <a:pPr lvl="2"/>
            <a:r>
              <a:rPr lang="en-US" dirty="0" smtClean="0"/>
              <a:t>Recently General Secretary and President are the SAME</a:t>
            </a:r>
            <a:endParaRPr lang="en-US" dirty="0"/>
          </a:p>
          <a:p>
            <a:r>
              <a:rPr lang="en-US" dirty="0" smtClean="0"/>
              <a:t>Head of Government (Le </a:t>
            </a:r>
            <a:r>
              <a:rPr lang="en-US" dirty="0" err="1" smtClean="0"/>
              <a:t>Keqiang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Premier (like a PM)</a:t>
            </a:r>
          </a:p>
          <a:p>
            <a:pPr lvl="1"/>
            <a:r>
              <a:rPr lang="en-US" dirty="0" smtClean="0"/>
              <a:t>Formally appointed by </a:t>
            </a:r>
            <a:r>
              <a:rPr lang="en-US" dirty="0" err="1" smtClean="0"/>
              <a:t>Pres</a:t>
            </a:r>
            <a:r>
              <a:rPr lang="en-US" dirty="0" smtClean="0"/>
              <a:t>, but always from Standing Committee</a:t>
            </a:r>
          </a:p>
          <a:p>
            <a:pPr lvl="1"/>
            <a:r>
              <a:rPr lang="en-US" dirty="0" smtClean="0"/>
              <a:t>Directs the State Council (like a cabinet)</a:t>
            </a:r>
          </a:p>
          <a:p>
            <a:pPr lvl="2"/>
            <a:r>
              <a:rPr lang="en-US" dirty="0" smtClean="0"/>
              <a:t>Made up of ministers who direct bureaucracy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http://i.telegraph.co.uk/multimedia/archive/02399/xi-jinping_2399584k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2" r="10581"/>
          <a:stretch/>
        </p:blipFill>
        <p:spPr bwMode="auto">
          <a:xfrm>
            <a:off x="5330744" y="381000"/>
            <a:ext cx="3498689" cy="2666999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26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The Bureaucracy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Exists on all levels</a:t>
            </a:r>
            <a:endParaRPr lang="en-US" dirty="0"/>
          </a:p>
          <a:p>
            <a:pPr lvl="1"/>
            <a:r>
              <a:rPr lang="en-US" dirty="0" smtClean="0"/>
              <a:t>Immense in size and scope</a:t>
            </a:r>
          </a:p>
          <a:p>
            <a:r>
              <a:rPr lang="en-US" dirty="0" smtClean="0"/>
              <a:t>Made up of cadres – 30 million!</a:t>
            </a:r>
          </a:p>
          <a:p>
            <a:pPr lvl="1"/>
            <a:r>
              <a:rPr lang="en-US" dirty="0" smtClean="0"/>
              <a:t>Person who exercises a position of authority in communist </a:t>
            </a:r>
            <a:r>
              <a:rPr lang="en-US" dirty="0" err="1" smtClean="0"/>
              <a:t>govt</a:t>
            </a:r>
            <a:endParaRPr lang="en-US" dirty="0" smtClean="0"/>
          </a:p>
          <a:p>
            <a:pPr lvl="1"/>
            <a:r>
              <a:rPr lang="en-US" dirty="0" smtClean="0"/>
              <a:t>May or may not be Party members</a:t>
            </a:r>
          </a:p>
          <a:p>
            <a:pPr lvl="1"/>
            <a:r>
              <a:rPr lang="en-US" dirty="0"/>
              <a:t>Most must now retire between ages of </a:t>
            </a:r>
            <a:r>
              <a:rPr lang="en-US" dirty="0" smtClean="0"/>
              <a:t>60-70</a:t>
            </a:r>
          </a:p>
          <a:p>
            <a:r>
              <a:rPr lang="en-US" dirty="0" smtClean="0"/>
              <a:t>China recruits leaders through Cadre </a:t>
            </a:r>
            <a:r>
              <a:rPr lang="en-US" dirty="0"/>
              <a:t>List (</a:t>
            </a:r>
            <a:r>
              <a:rPr lang="en-US" dirty="0" err="1"/>
              <a:t>nomenklatura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smtClean="0"/>
              <a:t>System of choosing cadres from lower levels of party hierarchy for advancement based on </a:t>
            </a:r>
            <a:r>
              <a:rPr lang="en-US" smtClean="0"/>
              <a:t>their loyalty/contributions to party</a:t>
            </a:r>
            <a:endParaRPr lang="en-US" dirty="0"/>
          </a:p>
          <a:p>
            <a:r>
              <a:rPr lang="en-US" dirty="0" smtClean="0"/>
              <a:t>Dual Role</a:t>
            </a:r>
          </a:p>
          <a:p>
            <a:pPr lvl="1"/>
            <a:r>
              <a:rPr lang="en-US" dirty="0" smtClean="0"/>
              <a:t>Bureaucracy is supervised by higher bodies in </a:t>
            </a:r>
            <a:r>
              <a:rPr lang="en-US" dirty="0" err="1" smtClean="0"/>
              <a:t>govt</a:t>
            </a:r>
            <a:r>
              <a:rPr lang="en-US" dirty="0" smtClean="0"/>
              <a:t> and comparable bodies in CCP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34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The Legislature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National </a:t>
            </a:r>
            <a:r>
              <a:rPr lang="en-US" b="1" u="sng" dirty="0" smtClean="0"/>
              <a:t>People’s</a:t>
            </a:r>
            <a:r>
              <a:rPr lang="en-US" b="1" dirty="0" smtClean="0"/>
              <a:t> Congress</a:t>
            </a:r>
          </a:p>
          <a:p>
            <a:pPr lvl="1"/>
            <a:r>
              <a:rPr lang="en-US" dirty="0" smtClean="0"/>
              <a:t>“Formal” authority of government to rule on people’s behalf</a:t>
            </a:r>
          </a:p>
          <a:p>
            <a:pPr lvl="1"/>
            <a:r>
              <a:rPr lang="en-US" dirty="0" smtClean="0"/>
              <a:t>Meets once a year in March for two weeks</a:t>
            </a:r>
          </a:p>
          <a:p>
            <a:pPr lvl="1"/>
            <a:r>
              <a:rPr lang="en-US" dirty="0" smtClean="0"/>
              <a:t>3,000 members – “deputies”, 5 year terms</a:t>
            </a:r>
          </a:p>
          <a:p>
            <a:pPr lvl="1"/>
            <a:r>
              <a:rPr lang="en-US" dirty="0" smtClean="0"/>
              <a:t>Chosen from lower people’s congresses</a:t>
            </a:r>
          </a:p>
          <a:p>
            <a:pPr lvl="1"/>
            <a:r>
              <a:rPr lang="en-US" dirty="0" smtClean="0"/>
              <a:t>Chooses President/VP – but only one candidate for each </a:t>
            </a:r>
          </a:p>
          <a:p>
            <a:pPr lvl="1"/>
            <a:r>
              <a:rPr lang="en-US" dirty="0" smtClean="0"/>
              <a:t>Has little power, but announces Politburo’s policies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http://blogs.kansas.com/weblog/files/rubberstamp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343400"/>
            <a:ext cx="3832093" cy="217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3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The Judiciary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Peoples Court System</a:t>
            </a:r>
          </a:p>
          <a:p>
            <a:r>
              <a:rPr lang="en-US" dirty="0" smtClean="0"/>
              <a:t>Peoples </a:t>
            </a:r>
            <a:r>
              <a:rPr lang="en-US" dirty="0" err="1" smtClean="0"/>
              <a:t>Procuratorate</a:t>
            </a:r>
            <a:r>
              <a:rPr lang="en-US" dirty="0" smtClean="0"/>
              <a:t> – supplies lawyers </a:t>
            </a:r>
          </a:p>
          <a:p>
            <a:r>
              <a:rPr lang="en-US" dirty="0" smtClean="0"/>
              <a:t>No rule of law under Mao, but acknowledged today</a:t>
            </a:r>
          </a:p>
          <a:p>
            <a:pPr lvl="1"/>
            <a:r>
              <a:rPr lang="en-US" dirty="0" smtClean="0"/>
              <a:t>Business liberalization has demanded it</a:t>
            </a:r>
          </a:p>
          <a:p>
            <a:r>
              <a:rPr lang="en-US" dirty="0" smtClean="0"/>
              <a:t>Party uses system as a weapon</a:t>
            </a:r>
          </a:p>
          <a:p>
            <a:r>
              <a:rPr lang="en-US" dirty="0" smtClean="0"/>
              <a:t>Criminal Justice system works quickly and harshly – 99% conviction rate</a:t>
            </a:r>
          </a:p>
          <a:p>
            <a:r>
              <a:rPr lang="en-US" dirty="0" smtClean="0"/>
              <a:t>World leader in use of death penalty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05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The People’s Liberation Army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 Question:  </a:t>
            </a:r>
            <a:r>
              <a:rPr lang="en-US" sz="2400" dirty="0" smtClean="0">
                <a:latin typeface="Segoe Print" pitchFamily="2" charset="0"/>
              </a:rPr>
              <a:t>Read the following quote and explain its meaning in terms of power in China.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Segoe Print" pitchFamily="2" charset="0"/>
              </a:rPr>
              <a:t>“Political power grows out of the barrel of a gun.  Our principle is that the party commands the gun and the gun must never be allowed to command the party.” – Mao Zedong</a:t>
            </a:r>
            <a:endParaRPr lang="en-US" sz="2400" b="1" dirty="0">
              <a:solidFill>
                <a:srgbClr val="FF0000"/>
              </a:solidFill>
              <a:latin typeface="Segoe Print" pitchFamily="2" charset="0"/>
            </a:endParaRPr>
          </a:p>
          <a:p>
            <a:endParaRPr lang="en-US" sz="24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 descr="http://www.theepochtimes.com/n2/images/stories/large/2008/10/16/PLA_83279823co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733800"/>
            <a:ext cx="4099112" cy="278154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3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The People’s Liberation Army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 Question:  </a:t>
            </a:r>
            <a:r>
              <a:rPr lang="en-US" sz="2400" dirty="0" smtClean="0">
                <a:latin typeface="Segoe Print" pitchFamily="2" charset="0"/>
              </a:rPr>
              <a:t>Read the following quote and explain its meaning in terms of power in China.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Segoe Print" pitchFamily="2" charset="0"/>
              </a:rPr>
              <a:t>“Political power grows out of the barrel of a gun.  Our principle is that the party commands the gun and the gun must never be allowed to command the party.” – Mao Zedong</a:t>
            </a:r>
          </a:p>
          <a:p>
            <a:r>
              <a:rPr lang="en-US" sz="2400" dirty="0" smtClean="0"/>
              <a:t>The CCP controls the                                                       military, and will use the                                                 power of the military                                                                 to stay in power.  The                                                       military should never have                                                     more power than the CCP.</a:t>
            </a:r>
            <a:endParaRPr lang="en-US" sz="2400" dirty="0"/>
          </a:p>
          <a:p>
            <a:endParaRPr lang="en-US" sz="24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 descr="http://www.theepochtimes.com/n2/images/stories/large/2008/10/16/PLA_83279823co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733800"/>
            <a:ext cx="4099112" cy="278154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77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toptenthailand.com/2013/img/img_topten/img_icon/134692153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33800"/>
            <a:ext cx="7620000" cy="297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The People’s Liberation Army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World’s largest military force – 2.3 million active personnel</a:t>
            </a:r>
          </a:p>
          <a:p>
            <a:pPr lvl="1"/>
            <a:r>
              <a:rPr lang="en-US" dirty="0"/>
              <a:t>Includes all ground, air and naval armed forces</a:t>
            </a:r>
          </a:p>
          <a:p>
            <a:r>
              <a:rPr lang="en-US" dirty="0" smtClean="0"/>
              <a:t>Key organization is Central Military Commission (CMC)</a:t>
            </a:r>
          </a:p>
          <a:p>
            <a:pPr lvl="1"/>
            <a:r>
              <a:rPr lang="en-US" dirty="0" smtClean="0"/>
              <a:t>12 members: 10 of highest ranking officers of PLA + </a:t>
            </a:r>
            <a:r>
              <a:rPr lang="en-US" dirty="0" err="1" smtClean="0"/>
              <a:t>Pres</a:t>
            </a:r>
            <a:r>
              <a:rPr lang="en-US" dirty="0" smtClean="0"/>
              <a:t>/GS (chair) and /VP</a:t>
            </a:r>
          </a:p>
          <a:p>
            <a:pPr lvl="1"/>
            <a:r>
              <a:rPr lang="en-US" dirty="0" smtClean="0"/>
              <a:t>Chair is commander-in-chief and has always been highest ranking party member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10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The Basics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Authoritarian/ Single Party Communist Rule</a:t>
            </a:r>
          </a:p>
          <a:p>
            <a:pPr lvl="1"/>
            <a:r>
              <a:rPr lang="en-US" dirty="0" smtClean="0"/>
              <a:t>Officially “A socialist state under the people’s democratic dictatorship”</a:t>
            </a:r>
          </a:p>
          <a:p>
            <a:r>
              <a:rPr lang="en-US" dirty="0" smtClean="0"/>
              <a:t>Unitary</a:t>
            </a:r>
          </a:p>
          <a:p>
            <a:r>
              <a:rPr lang="en-US" dirty="0" smtClean="0"/>
              <a:t>Electoral </a:t>
            </a:r>
            <a:r>
              <a:rPr lang="en-US" dirty="0"/>
              <a:t>System:  </a:t>
            </a:r>
            <a:r>
              <a:rPr lang="en-US" dirty="0" smtClean="0"/>
              <a:t>N/A </a:t>
            </a:r>
            <a:r>
              <a:rPr lang="en-US" dirty="0"/>
              <a:t>Controlled by </a:t>
            </a:r>
            <a:r>
              <a:rPr lang="en-US" dirty="0" smtClean="0"/>
              <a:t>CCP</a:t>
            </a:r>
            <a:endParaRPr lang="en-US" dirty="0"/>
          </a:p>
          <a:p>
            <a:r>
              <a:rPr lang="en-US" dirty="0" smtClean="0"/>
              <a:t>Constitution</a:t>
            </a:r>
            <a:r>
              <a:rPr lang="en-US" dirty="0"/>
              <a:t>:  Established in </a:t>
            </a:r>
            <a:r>
              <a:rPr lang="en-US" dirty="0" smtClean="0"/>
              <a:t>1982</a:t>
            </a:r>
            <a:endParaRPr lang="en-US" dirty="0"/>
          </a:p>
          <a:p>
            <a:r>
              <a:rPr lang="en-US" dirty="0" smtClean="0"/>
              <a:t>Current </a:t>
            </a:r>
            <a:r>
              <a:rPr lang="en-US" dirty="0"/>
              <a:t>Head of Party and State:  President </a:t>
            </a:r>
            <a:r>
              <a:rPr lang="en-US" dirty="0" smtClean="0"/>
              <a:t>Xi </a:t>
            </a:r>
            <a:r>
              <a:rPr lang="en-US" dirty="0" err="1" smtClean="0"/>
              <a:t>Jinping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Head </a:t>
            </a:r>
            <a:r>
              <a:rPr lang="en-US" dirty="0"/>
              <a:t>of Government:  </a:t>
            </a:r>
            <a:r>
              <a:rPr lang="en-US" dirty="0" smtClean="0"/>
              <a:t>Premier Li </a:t>
            </a:r>
            <a:r>
              <a:rPr lang="en-US" dirty="0" err="1" smtClean="0"/>
              <a:t>Kequiang</a:t>
            </a:r>
            <a:r>
              <a:rPr lang="en-US" dirty="0" smtClean="0"/>
              <a:t> </a:t>
            </a:r>
          </a:p>
          <a:p>
            <a:r>
              <a:rPr lang="en-US" dirty="0"/>
              <a:t>Legislature: Unicameral (Rubber Stamp)</a:t>
            </a:r>
          </a:p>
          <a:p>
            <a:r>
              <a:rPr lang="en-US" dirty="0" smtClean="0"/>
              <a:t>Judiciary: Not independent, no judicial review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2" name="Picture 4" descr="http://1.bp.blogspot.com/-_zOe3uAG3xU/UFbXgo_GDSI/AAAAAAAAACk/dFO-tmZYJiw/s1600/China-printable--flag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919" y="152400"/>
            <a:ext cx="2095499" cy="12573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40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Parallel Hierarchies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political structure of the People’s Republic of China can best be seen as 3 parallel hierarchies:</a:t>
            </a:r>
          </a:p>
          <a:p>
            <a:pPr lvl="1"/>
            <a:r>
              <a:rPr lang="en-US" dirty="0" smtClean="0"/>
              <a:t>The Communist Party</a:t>
            </a:r>
          </a:p>
          <a:p>
            <a:pPr lvl="1"/>
            <a:r>
              <a:rPr lang="en-US" dirty="0" smtClean="0"/>
              <a:t>The state or government</a:t>
            </a:r>
          </a:p>
          <a:p>
            <a:pPr lvl="1"/>
            <a:r>
              <a:rPr lang="en-US" dirty="0" smtClean="0"/>
              <a:t>The People’s Liberation Army (PLA)</a:t>
            </a:r>
          </a:p>
          <a:p>
            <a:r>
              <a:rPr lang="en-US" dirty="0" smtClean="0"/>
              <a:t>Separate but interact</a:t>
            </a:r>
          </a:p>
          <a:p>
            <a:r>
              <a:rPr lang="en-US" dirty="0" smtClean="0"/>
              <a:t>The CCP dominates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http://chovanec.files.wordpress.com/2011/03/china_govt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047999"/>
            <a:ext cx="5187877" cy="332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904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Straight Arrow Connector 75"/>
          <p:cNvCxnSpPr/>
          <p:nvPr/>
        </p:nvCxnSpPr>
        <p:spPr>
          <a:xfrm>
            <a:off x="5067961" y="5815710"/>
            <a:ext cx="1313789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5067960" y="1682606"/>
            <a:ext cx="1332840" cy="755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2362200" y="1802041"/>
            <a:ext cx="1219200" cy="78875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2133600" y="1621514"/>
            <a:ext cx="1485900" cy="18052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5067961" y="1530206"/>
            <a:ext cx="875639" cy="9130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7512050" y="5181600"/>
            <a:ext cx="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7493000" y="4314825"/>
            <a:ext cx="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1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561384" y="3867150"/>
            <a:ext cx="1752601" cy="533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/>
              <a:t>Provincial People’s</a:t>
            </a:r>
          </a:p>
          <a:p>
            <a:pPr algn="ctr"/>
            <a:r>
              <a:rPr lang="en-US" sz="1400" dirty="0" smtClean="0"/>
              <a:t>Congresses</a:t>
            </a:r>
            <a:endParaRPr lang="en-US" sz="1400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7483475" y="3547603"/>
            <a:ext cx="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7489825" y="2761504"/>
            <a:ext cx="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483475" y="2005299"/>
            <a:ext cx="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301750" y="2005299"/>
            <a:ext cx="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524125" y="0"/>
            <a:ext cx="40372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3200" dirty="0" smtClean="0">
                <a:latin typeface="Tw Cen MT Condensed Extra Bold" pitchFamily="34" charset="0"/>
              </a:rPr>
              <a:t>Three Political Structures</a:t>
            </a:r>
            <a:endParaRPr lang="en-US" sz="3200" dirty="0">
              <a:latin typeface="Tw Cen MT Condensed Extra Bold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285875" y="584775"/>
            <a:ext cx="6400800" cy="434866"/>
            <a:chOff x="1257300" y="1351235"/>
            <a:chExt cx="6400800" cy="434866"/>
          </a:xfrm>
        </p:grpSpPr>
        <p:grpSp>
          <p:nvGrpSpPr>
            <p:cNvPr id="2" name="Group 1"/>
            <p:cNvGrpSpPr/>
            <p:nvPr/>
          </p:nvGrpSpPr>
          <p:grpSpPr>
            <a:xfrm>
              <a:off x="1257300" y="1355834"/>
              <a:ext cx="6400800" cy="381000"/>
              <a:chOff x="1143000" y="1828800"/>
              <a:chExt cx="6400800" cy="381000"/>
            </a:xfrm>
          </p:grpSpPr>
          <p:sp>
            <p:nvSpPr>
              <p:cNvPr id="37892" name="Line 4"/>
              <p:cNvSpPr>
                <a:spLocks noChangeShapeType="1"/>
              </p:cNvSpPr>
              <p:nvPr/>
            </p:nvSpPr>
            <p:spPr bwMode="auto">
              <a:xfrm flipH="1">
                <a:off x="1143000" y="1828800"/>
                <a:ext cx="3505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3" name="Line 5"/>
              <p:cNvSpPr>
                <a:spLocks noChangeShapeType="1"/>
              </p:cNvSpPr>
              <p:nvPr/>
            </p:nvSpPr>
            <p:spPr bwMode="auto">
              <a:xfrm>
                <a:off x="1143000" y="1828800"/>
                <a:ext cx="0" cy="3810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5" name="Line 7"/>
              <p:cNvSpPr>
                <a:spLocks noChangeShapeType="1"/>
              </p:cNvSpPr>
              <p:nvPr/>
            </p:nvSpPr>
            <p:spPr bwMode="auto">
              <a:xfrm flipH="1">
                <a:off x="4572000" y="1828800"/>
                <a:ext cx="2971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896" name="Line 8"/>
            <p:cNvSpPr>
              <a:spLocks noChangeShapeType="1"/>
            </p:cNvSpPr>
            <p:nvPr/>
          </p:nvSpPr>
          <p:spPr bwMode="auto">
            <a:xfrm>
              <a:off x="7658100" y="1351235"/>
              <a:ext cx="0" cy="4348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6561384" y="938633"/>
            <a:ext cx="21951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u="sng" dirty="0" smtClean="0">
                <a:latin typeface="Tw Cen MT Condensed Extra Bold" pitchFamily="34" charset="0"/>
              </a:rPr>
              <a:t>The State/Government</a:t>
            </a:r>
            <a:endParaRPr lang="en-US" u="sng" dirty="0">
              <a:latin typeface="Tw Cen MT Condensed Extra Bold" pitchFamily="34" charset="0"/>
            </a:endParaRP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552450" y="970374"/>
            <a:ext cx="1466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u="sng" dirty="0" smtClean="0">
                <a:latin typeface="Tw Cen MT Condensed Extra Bold" pitchFamily="34" charset="0"/>
              </a:rPr>
              <a:t>Military</a:t>
            </a:r>
            <a:endParaRPr lang="en-US" u="sng" dirty="0">
              <a:latin typeface="Tw Cen MT Condensed Extra Bold" pitchFamily="34" charset="0"/>
            </a:endParaRPr>
          </a:p>
        </p:txBody>
      </p:sp>
      <p:sp>
        <p:nvSpPr>
          <p:cNvPr id="37913" name="Rectangle 1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134100" y="1339706"/>
            <a:ext cx="1371600" cy="3810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President/VP</a:t>
            </a:r>
            <a:endParaRPr lang="en-US" dirty="0"/>
          </a:p>
        </p:txBody>
      </p:sp>
      <p:sp>
        <p:nvSpPr>
          <p:cNvPr id="37914" name="Rectangle 1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658945" y="1328894"/>
            <a:ext cx="1295400" cy="3810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Premier (PM)</a:t>
            </a:r>
            <a:endParaRPr lang="en-US" dirty="0"/>
          </a:p>
        </p:txBody>
      </p:sp>
      <p:sp>
        <p:nvSpPr>
          <p:cNvPr id="29" name="Rectangle 1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52450" y="1524000"/>
            <a:ext cx="1371600" cy="556082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/>
              <a:t>Central Military</a:t>
            </a:r>
          </a:p>
          <a:p>
            <a:pPr algn="ctr"/>
            <a:r>
              <a:rPr lang="en-US" sz="1400" dirty="0" smtClean="0"/>
              <a:t>Commission</a:t>
            </a:r>
            <a:endParaRPr lang="en-US" sz="1400" dirty="0"/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371475" y="2366503"/>
            <a:ext cx="1828800" cy="97229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/>
              <a:t>Ministry of State Security</a:t>
            </a:r>
          </a:p>
          <a:p>
            <a:pPr algn="ctr"/>
            <a:r>
              <a:rPr lang="en-US" sz="1400" dirty="0" smtClean="0"/>
              <a:t>Ministry of Public </a:t>
            </a:r>
          </a:p>
          <a:p>
            <a:pPr algn="ctr"/>
            <a:r>
              <a:rPr lang="en-US" sz="1400" dirty="0" smtClean="0"/>
              <a:t>Security, People’s Armed</a:t>
            </a:r>
          </a:p>
          <a:p>
            <a:pPr algn="ctr"/>
            <a:r>
              <a:rPr lang="en-US" sz="1400" dirty="0" smtClean="0"/>
              <a:t>Police</a:t>
            </a:r>
            <a:endParaRPr lang="en-US" sz="1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276600" y="611708"/>
            <a:ext cx="1828800" cy="5428318"/>
            <a:chOff x="3665783" y="667682"/>
            <a:chExt cx="1828800" cy="5428318"/>
          </a:xfrm>
        </p:grpSpPr>
        <p:cxnSp>
          <p:nvCxnSpPr>
            <p:cNvPr id="47" name="Straight Arrow Connector 46"/>
            <p:cNvCxnSpPr/>
            <p:nvPr/>
          </p:nvCxnSpPr>
          <p:spPr>
            <a:xfrm>
              <a:off x="4618261" y="5181600"/>
              <a:ext cx="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4611911" y="4314825"/>
              <a:ext cx="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13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3723593" y="3867150"/>
              <a:ext cx="1752601" cy="5334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/>
                <a:t>Provincial Party</a:t>
              </a:r>
            </a:p>
            <a:p>
              <a:pPr algn="ctr"/>
              <a:r>
                <a:rPr lang="en-US" sz="1400" dirty="0" smtClean="0"/>
                <a:t>Congresses/Committees</a:t>
              </a:r>
              <a:endParaRPr lang="en-US" sz="1400" dirty="0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4609418" y="3552079"/>
              <a:ext cx="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13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3722933" y="3105150"/>
              <a:ext cx="1752601" cy="5334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National Party</a:t>
              </a:r>
            </a:p>
            <a:p>
              <a:pPr algn="ctr"/>
              <a:r>
                <a:rPr lang="en-US" sz="1600" dirty="0" smtClean="0"/>
                <a:t>Congress</a:t>
              </a:r>
              <a:endParaRPr lang="en-US" sz="1600" dirty="0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4611911" y="2761504"/>
              <a:ext cx="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4577668" y="2008931"/>
              <a:ext cx="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891" name="Line 3"/>
            <p:cNvSpPr>
              <a:spLocks noChangeShapeType="1"/>
            </p:cNvSpPr>
            <p:nvPr/>
          </p:nvSpPr>
          <p:spPr bwMode="auto">
            <a:xfrm flipH="1">
              <a:off x="4542754" y="667682"/>
              <a:ext cx="5823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4" name="Text Box 6"/>
            <p:cNvSpPr txBox="1">
              <a:spLocks noChangeArrowheads="1"/>
            </p:cNvSpPr>
            <p:nvPr/>
          </p:nvSpPr>
          <p:spPr bwMode="auto">
            <a:xfrm>
              <a:off x="3704543" y="947692"/>
              <a:ext cx="167642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u="sng" dirty="0">
                  <a:latin typeface="Tw Cen MT Condensed Extra Bold" pitchFamily="34" charset="0"/>
                </a:rPr>
                <a:t>Communist Party</a:t>
              </a:r>
            </a:p>
          </p:txBody>
        </p:sp>
        <p:sp>
          <p:nvSpPr>
            <p:cNvPr id="37899" name="Rectangle 12"/>
            <p:cNvSpPr>
              <a:spLocks noChangeArrowheads="1"/>
            </p:cNvSpPr>
            <p:nvPr/>
          </p:nvSpPr>
          <p:spPr bwMode="auto">
            <a:xfrm>
              <a:off x="3665783" y="1339706"/>
              <a:ext cx="1828800" cy="740376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General Secretary </a:t>
              </a:r>
            </a:p>
            <a:p>
              <a:pPr algn="ctr"/>
              <a:r>
                <a:rPr lang="en-US" sz="1400" dirty="0"/>
                <a:t>Standing Committee</a:t>
              </a:r>
            </a:p>
            <a:p>
              <a:pPr algn="ctr"/>
              <a:r>
                <a:rPr lang="en-US" sz="1400" dirty="0"/>
                <a:t>Politburo</a:t>
              </a:r>
            </a:p>
          </p:txBody>
        </p:sp>
        <p:sp>
          <p:nvSpPr>
            <p:cNvPr id="37900" name="Rectangle 13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3704543" y="2388537"/>
              <a:ext cx="1752601" cy="5334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600" dirty="0"/>
                <a:t>Central Committee</a:t>
              </a:r>
            </a:p>
          </p:txBody>
        </p:sp>
        <p:sp>
          <p:nvSpPr>
            <p:cNvPr id="33" name="Rectangle 13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3722932" y="4695825"/>
              <a:ext cx="1752601" cy="5334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/>
                <a:t>Local Level Party</a:t>
              </a:r>
            </a:p>
            <a:p>
              <a:pPr algn="ctr"/>
              <a:r>
                <a:rPr lang="en-US" sz="1400" dirty="0" smtClean="0"/>
                <a:t>Organizations</a:t>
              </a:r>
              <a:endParaRPr lang="en-US" sz="1400" dirty="0"/>
            </a:p>
          </p:txBody>
        </p:sp>
        <p:sp>
          <p:nvSpPr>
            <p:cNvPr id="34" name="Rectangle 13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3722933" y="5562600"/>
              <a:ext cx="1752601" cy="5334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/>
                <a:t>Primary Party</a:t>
              </a:r>
            </a:p>
            <a:p>
              <a:pPr algn="ctr"/>
              <a:r>
                <a:rPr lang="en-US" sz="1400" dirty="0" smtClean="0"/>
                <a:t>Organizations</a:t>
              </a:r>
              <a:endParaRPr lang="en-US" sz="1400" dirty="0"/>
            </a:p>
          </p:txBody>
        </p:sp>
      </p:grpSp>
      <p:sp>
        <p:nvSpPr>
          <p:cNvPr id="35" name="Rectangle 1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864350" y="1699082"/>
            <a:ext cx="1295400" cy="3810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State Council</a:t>
            </a:r>
            <a:endParaRPr lang="en-US" dirty="0"/>
          </a:p>
        </p:txBody>
      </p:sp>
      <p:sp>
        <p:nvSpPr>
          <p:cNvPr id="36" name="Rectangle 1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554044" y="2386299"/>
            <a:ext cx="1752601" cy="533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/>
              <a:t>Central </a:t>
            </a:r>
            <a:r>
              <a:rPr lang="en-US" sz="1400" dirty="0" err="1" smtClean="0"/>
              <a:t>Govt</a:t>
            </a:r>
            <a:endParaRPr lang="en-US" sz="1400" dirty="0"/>
          </a:p>
          <a:p>
            <a:pPr algn="ctr"/>
            <a:r>
              <a:rPr lang="en-US" sz="1400" dirty="0" smtClean="0"/>
              <a:t>Ministries, Bureaus</a:t>
            </a:r>
            <a:endParaRPr lang="en-US" sz="1400" dirty="0"/>
          </a:p>
        </p:txBody>
      </p:sp>
      <p:sp>
        <p:nvSpPr>
          <p:cNvPr id="37" name="Rectangle 1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570909" y="3142504"/>
            <a:ext cx="1752601" cy="533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smtClean="0"/>
              <a:t>National People’s </a:t>
            </a:r>
          </a:p>
          <a:p>
            <a:pPr algn="ctr"/>
            <a:r>
              <a:rPr lang="en-US" sz="1600" dirty="0" smtClean="0"/>
              <a:t>Congress</a:t>
            </a:r>
            <a:endParaRPr lang="en-US" sz="1600" dirty="0"/>
          </a:p>
        </p:txBody>
      </p:sp>
      <p:sp>
        <p:nvSpPr>
          <p:cNvPr id="39" name="Rectangle 1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570908" y="4695825"/>
            <a:ext cx="1752601" cy="533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/>
              <a:t>Local Level </a:t>
            </a:r>
          </a:p>
          <a:p>
            <a:pPr algn="ctr"/>
            <a:r>
              <a:rPr lang="en-US" sz="1400" dirty="0" smtClean="0"/>
              <a:t>People’s Congresses</a:t>
            </a:r>
            <a:endParaRPr lang="en-US" sz="1400" dirty="0"/>
          </a:p>
        </p:txBody>
      </p:sp>
      <p:sp>
        <p:nvSpPr>
          <p:cNvPr id="40" name="Rectangle 1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570909" y="5562600"/>
            <a:ext cx="1752601" cy="533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/>
              <a:t>Village Councils</a:t>
            </a:r>
            <a:endParaRPr lang="en-US" sz="1400" dirty="0"/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5087011" y="3339210"/>
            <a:ext cx="1313789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5105400" y="4133850"/>
            <a:ext cx="1313789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5105399" y="4948935"/>
            <a:ext cx="1313789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73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The Chinese Communist Party - CCP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Democratic Centralism </a:t>
            </a:r>
          </a:p>
          <a:p>
            <a:pPr lvl="1"/>
            <a:r>
              <a:rPr lang="en-US" dirty="0" smtClean="0"/>
              <a:t>Society is best led by an elite vanguard party with a superior understanding of the Chinese people and their needs</a:t>
            </a:r>
          </a:p>
          <a:p>
            <a:r>
              <a:rPr lang="en-US" dirty="0" smtClean="0"/>
              <a:t>Hierarchical structure</a:t>
            </a:r>
          </a:p>
          <a:p>
            <a:pPr lvl="1"/>
            <a:r>
              <a:rPr lang="en-US" dirty="0" smtClean="0"/>
              <a:t>Village/township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ounty</a:t>
            </a:r>
          </a:p>
          <a:p>
            <a:pPr lvl="1"/>
            <a:r>
              <a:rPr lang="en-US" dirty="0" smtClean="0"/>
              <a:t>Province</a:t>
            </a:r>
          </a:p>
          <a:p>
            <a:pPr lvl="1"/>
            <a:r>
              <a:rPr lang="en-US" dirty="0" smtClean="0"/>
              <a:t>Nation </a:t>
            </a:r>
          </a:p>
          <a:p>
            <a:r>
              <a:rPr lang="en-US" dirty="0" smtClean="0"/>
              <a:t>Head of the party is                                                      </a:t>
            </a:r>
            <a:r>
              <a:rPr lang="en-US" b="1" dirty="0" smtClean="0"/>
              <a:t>General Secretary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http://waynedaley.com/blog/wp-content/uploads/2012/05/1.1319660662.chinese-communist-party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4765" y="192291"/>
            <a:ext cx="633806" cy="63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chovanec.files.wordpress.com/2011/03/china_govt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728" y="2895600"/>
            <a:ext cx="5187877" cy="332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5240766" y="2819401"/>
            <a:ext cx="22098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0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The Chinese Communist Party - CCP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National </a:t>
            </a:r>
            <a:r>
              <a:rPr lang="en-US" b="1" u="sng" dirty="0" smtClean="0"/>
              <a:t>Party</a:t>
            </a:r>
            <a:r>
              <a:rPr lang="en-US" b="1" dirty="0" smtClean="0"/>
              <a:t> Congress</a:t>
            </a:r>
          </a:p>
          <a:p>
            <a:pPr lvl="1"/>
            <a:r>
              <a:rPr lang="en-US" dirty="0" smtClean="0"/>
              <a:t>More than 2000 delegates</a:t>
            </a:r>
          </a:p>
          <a:p>
            <a:pPr lvl="1"/>
            <a:r>
              <a:rPr lang="en-US" dirty="0" smtClean="0"/>
              <a:t>Meets every 5 years</a:t>
            </a:r>
          </a:p>
          <a:p>
            <a:pPr lvl="1"/>
            <a:r>
              <a:rPr lang="en-US" dirty="0" smtClean="0"/>
              <a:t>Rubberstamps decisions made by party leaders</a:t>
            </a:r>
          </a:p>
          <a:p>
            <a:pPr lvl="1"/>
            <a:r>
              <a:rPr lang="en-US" dirty="0" smtClean="0"/>
              <a:t>Elects members of Central Committee</a:t>
            </a:r>
          </a:p>
          <a:p>
            <a:r>
              <a:rPr lang="en-US" b="1" dirty="0" smtClean="0"/>
              <a:t>Central Committee</a:t>
            </a:r>
          </a:p>
          <a:p>
            <a:pPr lvl="1"/>
            <a:r>
              <a:rPr lang="en-US" dirty="0" smtClean="0"/>
              <a:t>About 340 members</a:t>
            </a:r>
          </a:p>
          <a:p>
            <a:pPr lvl="2"/>
            <a:r>
              <a:rPr lang="en-US" dirty="0" smtClean="0"/>
              <a:t>Elected for 5 year term by National Party Congress</a:t>
            </a:r>
          </a:p>
          <a:p>
            <a:pPr lvl="2"/>
            <a:r>
              <a:rPr lang="en-US" dirty="0" smtClean="0"/>
              <a:t>Secret ballot/candidates limited</a:t>
            </a:r>
          </a:p>
          <a:p>
            <a:pPr lvl="1"/>
            <a:r>
              <a:rPr lang="en-US" dirty="0" smtClean="0"/>
              <a:t>Meets annually (plenums)</a:t>
            </a:r>
          </a:p>
          <a:p>
            <a:pPr lvl="1"/>
            <a:r>
              <a:rPr lang="en-US" dirty="0" smtClean="0"/>
              <a:t>Carries out business of National Party Congress between sessions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3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The Chinese Communist Party - CCP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Politburo</a:t>
            </a:r>
            <a:endParaRPr lang="en-US" b="1" dirty="0"/>
          </a:p>
          <a:p>
            <a:pPr lvl="1"/>
            <a:r>
              <a:rPr lang="en-US" dirty="0" smtClean="0"/>
              <a:t>Chosen </a:t>
            </a:r>
            <a:r>
              <a:rPr lang="en-US" dirty="0"/>
              <a:t>by Central Committee</a:t>
            </a:r>
          </a:p>
          <a:p>
            <a:pPr lvl="1"/>
            <a:r>
              <a:rPr lang="en-US" dirty="0"/>
              <a:t>Dictates government policies</a:t>
            </a:r>
          </a:p>
          <a:p>
            <a:pPr lvl="1"/>
            <a:r>
              <a:rPr lang="en-US" dirty="0"/>
              <a:t>Meets in </a:t>
            </a:r>
            <a:r>
              <a:rPr lang="en-US" b="1" dirty="0"/>
              <a:t>secret</a:t>
            </a:r>
          </a:p>
          <a:p>
            <a:pPr lvl="1"/>
            <a:r>
              <a:rPr lang="en-US" dirty="0" smtClean="0"/>
              <a:t>About 25 </a:t>
            </a:r>
            <a:r>
              <a:rPr lang="en-US" dirty="0"/>
              <a:t>members</a:t>
            </a:r>
          </a:p>
          <a:p>
            <a:r>
              <a:rPr lang="en-US" b="1" dirty="0" smtClean="0"/>
              <a:t>Standing Committee</a:t>
            </a:r>
          </a:p>
          <a:p>
            <a:pPr lvl="1"/>
            <a:r>
              <a:rPr lang="en-US" dirty="0" smtClean="0"/>
              <a:t>Most powerful political organization in China!</a:t>
            </a:r>
          </a:p>
          <a:p>
            <a:pPr lvl="1"/>
            <a:r>
              <a:rPr lang="en-US" dirty="0" smtClean="0"/>
              <a:t>Elite of the elite (7 members), chosen by Politburo</a:t>
            </a:r>
          </a:p>
          <a:p>
            <a:pPr lvl="1"/>
            <a:r>
              <a:rPr lang="en-US" dirty="0" smtClean="0"/>
              <a:t>Membership is mirror of faction influence</a:t>
            </a:r>
          </a:p>
          <a:p>
            <a:r>
              <a:rPr lang="en-US" b="1" dirty="0" smtClean="0"/>
              <a:t>General Secretary </a:t>
            </a:r>
            <a:r>
              <a:rPr lang="en-US" dirty="0" smtClean="0"/>
              <a:t>is chosen from the Standing Committee</a:t>
            </a:r>
          </a:p>
          <a:p>
            <a:pPr lvl="1"/>
            <a:r>
              <a:rPr lang="en-US" dirty="0" smtClean="0"/>
              <a:t>Head of the CCP</a:t>
            </a:r>
          </a:p>
          <a:p>
            <a:pPr lvl="1"/>
            <a:r>
              <a:rPr lang="en-US" dirty="0" smtClean="0"/>
              <a:t>Recent Secretaries have been educated (</a:t>
            </a:r>
            <a:r>
              <a:rPr lang="en-US" b="1" dirty="0" smtClean="0"/>
              <a:t>technocrats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graphics8.nytimes.com/images/2012/11/15/world/asia/20121115china-337-slide-dupe/20121115china-337-slide-dupe-articleLarg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1"/>
          <a:stretch/>
        </p:blipFill>
        <p:spPr bwMode="auto">
          <a:xfrm>
            <a:off x="5486400" y="1193318"/>
            <a:ext cx="3124200" cy="2242863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06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Factionalism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Guanxi</a:t>
            </a:r>
            <a:r>
              <a:rPr lang="en-US" dirty="0" smtClean="0"/>
              <a:t>  (“connections”)</a:t>
            </a:r>
            <a:endParaRPr lang="en-US" dirty="0"/>
          </a:p>
          <a:p>
            <a:pPr lvl="1"/>
            <a:r>
              <a:rPr lang="en-US" dirty="0" smtClean="0"/>
              <a:t>Chinese term that means “connections” or “relationships”</a:t>
            </a:r>
          </a:p>
          <a:p>
            <a:pPr lvl="1"/>
            <a:r>
              <a:rPr lang="en-US" dirty="0" smtClean="0"/>
              <a:t>Describes personal ties between individuals based on such things as common birthplace or mutual acquaintances</a:t>
            </a:r>
          </a:p>
          <a:p>
            <a:pPr lvl="1"/>
            <a:r>
              <a:rPr lang="en-US" dirty="0" smtClean="0"/>
              <a:t>Key to getting things done (cut red tape), but can feed corruption</a:t>
            </a:r>
          </a:p>
          <a:p>
            <a:r>
              <a:rPr lang="en-US" dirty="0" smtClean="0"/>
              <a:t>Factions</a:t>
            </a:r>
          </a:p>
          <a:p>
            <a:pPr lvl="1"/>
            <a:r>
              <a:rPr lang="en-US" dirty="0" smtClean="0"/>
              <a:t>Conservatives (hard-liners)</a:t>
            </a:r>
          </a:p>
          <a:p>
            <a:pPr lvl="1"/>
            <a:r>
              <a:rPr lang="en-US" dirty="0" smtClean="0"/>
              <a:t>Reformers/open door</a:t>
            </a:r>
          </a:p>
          <a:p>
            <a:pPr lvl="1"/>
            <a:r>
              <a:rPr lang="en-US" dirty="0" smtClean="0"/>
              <a:t>Liberals (out of power since 1989)</a:t>
            </a:r>
          </a:p>
          <a:p>
            <a:pPr lvl="1"/>
            <a:r>
              <a:rPr lang="en-US" dirty="0" smtClean="0"/>
              <a:t>Princelings: aristocracy </a:t>
            </a:r>
            <a:r>
              <a:rPr lang="en-US" dirty="0"/>
              <a:t>of families with revolutionary credentials from days of </a:t>
            </a:r>
            <a:r>
              <a:rPr lang="en-US" dirty="0" smtClean="0"/>
              <a:t>Mao (Xi </a:t>
            </a:r>
            <a:r>
              <a:rPr lang="en-US" dirty="0" err="1" smtClean="0"/>
              <a:t>Jingping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Shanghai Gang –  associates of former leader Jiang Zemin - emphasis on </a:t>
            </a:r>
            <a:r>
              <a:rPr lang="en-US" dirty="0" err="1" smtClean="0"/>
              <a:t>guanxi</a:t>
            </a:r>
            <a:endParaRPr lang="en-US" dirty="0" smtClean="0"/>
          </a:p>
          <a:p>
            <a:pPr lvl="1"/>
            <a:r>
              <a:rPr lang="en-US" dirty="0" smtClean="0"/>
              <a:t>Chinese Communist Youth League (Hu Jintao)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99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Conclusion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 Question:  </a:t>
            </a:r>
            <a:r>
              <a:rPr lang="en-US" sz="2400" dirty="0">
                <a:latin typeface="Segoe Print" pitchFamily="2" charset="0"/>
              </a:rPr>
              <a:t>Why is the possibility for corruption great under the PRC’s system of governing?</a:t>
            </a:r>
          </a:p>
          <a:p>
            <a:endParaRPr lang="en-US" sz="24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81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5773</TotalTime>
  <Words>1587</Words>
  <Application>Microsoft Office PowerPoint</Application>
  <PresentationFormat>On-screen Show (4:3)</PresentationFormat>
  <Paragraphs>258</Paragraphs>
  <Slides>18</Slides>
  <Notes>18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Bookman Old Style</vt:lpstr>
      <vt:lpstr>Calibri</vt:lpstr>
      <vt:lpstr>Gill Sans MT</vt:lpstr>
      <vt:lpstr>Segoe Print</vt:lpstr>
      <vt:lpstr>Times New Roman</vt:lpstr>
      <vt:lpstr>Tw Cen MT Condensed Extra Bold</vt:lpstr>
      <vt:lpstr>Wingdings</vt:lpstr>
      <vt:lpstr>Wingdings 3</vt:lpstr>
      <vt:lpstr>Origin</vt:lpstr>
      <vt:lpstr>CHINA </vt:lpstr>
      <vt:lpstr>The Basics</vt:lpstr>
      <vt:lpstr>Parallel Hierarchies</vt:lpstr>
      <vt:lpstr>PowerPoint Presentation</vt:lpstr>
      <vt:lpstr>The Chinese Communist Party - CCP</vt:lpstr>
      <vt:lpstr>The Chinese Communist Party - CCP</vt:lpstr>
      <vt:lpstr>The Chinese Communist Party - CCP</vt:lpstr>
      <vt:lpstr>Factionalism</vt:lpstr>
      <vt:lpstr>Conclusion</vt:lpstr>
      <vt:lpstr>Conclusion</vt:lpstr>
      <vt:lpstr>The State/Government</vt:lpstr>
      <vt:lpstr>The Executive</vt:lpstr>
      <vt:lpstr>The Bureaucracy</vt:lpstr>
      <vt:lpstr>The Legislature</vt:lpstr>
      <vt:lpstr>The Judiciary</vt:lpstr>
      <vt:lpstr>The People’s Liberation Army</vt:lpstr>
      <vt:lpstr>The People’s Liberation Army</vt:lpstr>
      <vt:lpstr>The People’s Liberation Army</vt:lpstr>
    </vt:vector>
  </TitlesOfParts>
  <Company>Lausanne Collegiate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Kingdom</dc:title>
  <dc:creator>Lisa Silverman</dc:creator>
  <cp:lastModifiedBy>Phelan, James</cp:lastModifiedBy>
  <cp:revision>441</cp:revision>
  <cp:lastPrinted>2015-10-15T12:52:15Z</cp:lastPrinted>
  <dcterms:created xsi:type="dcterms:W3CDTF">2011-12-23T02:33:30Z</dcterms:created>
  <dcterms:modified xsi:type="dcterms:W3CDTF">2019-07-16T15:26:00Z</dcterms:modified>
</cp:coreProperties>
</file>