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98" r:id="rId2"/>
    <p:sldId id="257" r:id="rId3"/>
    <p:sldId id="300" r:id="rId4"/>
    <p:sldId id="299" r:id="rId5"/>
    <p:sldId id="311" r:id="rId6"/>
    <p:sldId id="312" r:id="rId7"/>
    <p:sldId id="301" r:id="rId8"/>
    <p:sldId id="302" r:id="rId9"/>
    <p:sldId id="303" r:id="rId10"/>
    <p:sldId id="304" r:id="rId11"/>
    <p:sldId id="305" r:id="rId12"/>
    <p:sldId id="313" r:id="rId13"/>
    <p:sldId id="314" r:id="rId14"/>
    <p:sldId id="306" r:id="rId15"/>
    <p:sldId id="307" r:id="rId16"/>
    <p:sldId id="310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96" autoAdjust="0"/>
  </p:normalViewPr>
  <p:slideViewPr>
    <p:cSldViewPr>
      <p:cViewPr varScale="1">
        <p:scale>
          <a:sx n="58" d="100"/>
          <a:sy n="58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94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Key Values of Maoism: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Collectivism</a:t>
            </a:r>
            <a:r>
              <a:rPr lang="en-US" b="0" baseline="0" dirty="0" smtClean="0"/>
              <a:t>: loyalty to party and state rather than family or village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Struggle and Activism</a:t>
            </a:r>
            <a:r>
              <a:rPr lang="en-US" b="0" baseline="0" dirty="0" smtClean="0"/>
              <a:t>: for the people (sacrifice) rather than maintain harmony by accepting status quo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Egalitarianism</a:t>
            </a:r>
            <a:r>
              <a:rPr lang="en-US" b="0" baseline="0" dirty="0" smtClean="0"/>
              <a:t> and populism rather than hierarchy with women and peasant at the bottom (CCP’s existence contradicts this)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0" baseline="0" dirty="0" smtClean="0"/>
              <a:t>Wanted to create more equal roles for men and women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0" baseline="0" dirty="0" smtClean="0"/>
              <a:t>Mao was committed to women’s equality b/c “women hold up half of the heaven”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Self-Reliance:</a:t>
            </a:r>
            <a:r>
              <a:rPr lang="en-US" b="0" baseline="0" dirty="0" smtClean="0"/>
              <a:t> people in charge of their destiny; isolate from abroad</a:t>
            </a:r>
          </a:p>
          <a:p>
            <a:endParaRPr lang="en-US" b="0" baseline="0" dirty="0" smtClean="0"/>
          </a:p>
          <a:p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USSR</a:t>
            </a:r>
            <a:r>
              <a:rPr lang="en-US" b="0" baseline="0" dirty="0" smtClean="0"/>
              <a:t> poured money and expertise into the PRC</a:t>
            </a:r>
          </a:p>
          <a:p>
            <a:r>
              <a:rPr lang="en-US" b="0" baseline="0" dirty="0" smtClean="0"/>
              <a:t>With this help Mao and the Chinese Communist Party work on land reform, civil reform, 5 year plans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Great Leap Forward: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All-around development – equal emphasis on industry AND agriculture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Backyard furnaces – people trying to make steel in countryside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Mass Mobilization (turn #s into asset)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Red vs. Expert - emphasis on party workers – not bureaucrats running govt.  Cadres – party workers at lowest levels were expected to demonstrate party devotion by encouraging people to work hard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Decentralization – people can do it!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Estimates of death from famine as a result of this program and other factors range between 18 mil. and 45 million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http://www.youtube.com/watch?v=M5Os4xdm5lI (brief Chinese History)</a:t>
            </a:r>
          </a:p>
          <a:p>
            <a:r>
              <a:rPr lang="en-US" b="1" baseline="0" dirty="0" smtClean="0"/>
              <a:t>The Cultural Revolution: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Mao’s ideological crusade designed to jolt China back toward his vision of communism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Main objective – political</a:t>
            </a:r>
            <a:r>
              <a:rPr lang="en-US" baseline="0" dirty="0" smtClean="0"/>
              <a:t> purification through struggle against “class enemies”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Between 1960 and 1966,</a:t>
            </a:r>
            <a:r>
              <a:rPr lang="en-US" baseline="0" dirty="0" smtClean="0"/>
              <a:t> Mao allowed two of his faithful – Liu </a:t>
            </a:r>
            <a:r>
              <a:rPr lang="en-US" baseline="0" dirty="0" err="1" smtClean="0"/>
              <a:t>Shaoqi</a:t>
            </a:r>
            <a:r>
              <a:rPr lang="en-US" baseline="0" dirty="0" smtClean="0"/>
              <a:t> and Deng Xiaoping – to implement market-oriented policies to revive economy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But Mao was still unhappy with China’s progress toward true egalitarianism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Mao and his backers accuse members of the party of taking “the capitalist road” 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Each faction has ties back to Long March – importance of </a:t>
            </a:r>
            <a:r>
              <a:rPr lang="en-US" b="1" baseline="0" smtClean="0"/>
              <a:t>informal politics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Other Communist Nations:</a:t>
            </a:r>
          </a:p>
          <a:p>
            <a:r>
              <a:rPr lang="en-US" b="0" dirty="0" smtClean="0"/>
              <a:t>North Korea, Cuba, Vietnam,</a:t>
            </a:r>
            <a:r>
              <a:rPr lang="en-US" b="0" baseline="0" dirty="0" smtClean="0"/>
              <a:t> Laos</a:t>
            </a:r>
            <a:endParaRPr lang="en-US" b="0" dirty="0" smtClean="0"/>
          </a:p>
          <a:p>
            <a:r>
              <a:rPr lang="en-US" b="1" dirty="0" smtClean="0"/>
              <a:t>China’s Flag</a:t>
            </a:r>
          </a:p>
          <a:p>
            <a:r>
              <a:rPr lang="en-US" dirty="0" smtClean="0"/>
              <a:t>Red = revolution</a:t>
            </a:r>
          </a:p>
          <a:p>
            <a:r>
              <a:rPr lang="en-US" dirty="0" smtClean="0"/>
              <a:t>Yellow Stars to stand out brightly against the red ground</a:t>
            </a:r>
          </a:p>
          <a:p>
            <a:r>
              <a:rPr lang="en-US" dirty="0" smtClean="0"/>
              <a:t>Larger star = CPC </a:t>
            </a:r>
          </a:p>
          <a:p>
            <a:r>
              <a:rPr lang="en-US" dirty="0" smtClean="0"/>
              <a:t>Four smaller stars = Chinese people. </a:t>
            </a:r>
          </a:p>
          <a:p>
            <a:r>
              <a:rPr lang="en-US" dirty="0" smtClean="0"/>
              <a:t>Great unity of the Chinese people under the leadership of the CPC.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Population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Roughly</a:t>
            </a:r>
            <a:r>
              <a:rPr lang="en-US" b="0" baseline="0" dirty="0" smtClean="0"/>
              <a:t> equal to U.S. in area, BUT China’s population is more than 4x greater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Major</a:t>
            </a:r>
            <a:r>
              <a:rPr lang="en-US" b="0" baseline="0" dirty="0" smtClean="0"/>
              <a:t> Cities: </a:t>
            </a:r>
            <a:r>
              <a:rPr lang="en-US" b="0" dirty="0" smtClean="0"/>
              <a:t>Shanghai 16.575 million; BEIJING (capital) 12.214 million; Chongqing 9.401 million; Shenzhen 9.005 million; Guangzhou 8.884 million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More</a:t>
            </a:r>
            <a:r>
              <a:rPr lang="en-US" b="0" baseline="0" dirty="0" smtClean="0"/>
              <a:t> populated in the East</a:t>
            </a:r>
            <a:endParaRPr lang="en-US" b="0" dirty="0" smtClean="0"/>
          </a:p>
          <a:p>
            <a:r>
              <a:rPr lang="en-US" b="1" dirty="0" smtClean="0"/>
              <a:t>*Taiwan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Location of the exiled government (Republic of China) beginning in the late 1940s China considers Taiwan a province, Taiwan considers itself independent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International recognition is mixed - The United States has deliberately avoided the issue of defining China’s borders</a:t>
            </a:r>
            <a:endParaRPr lang="en-US" b="0" i="1" dirty="0" smtClean="0"/>
          </a:p>
          <a:p>
            <a:r>
              <a:rPr lang="en-US" b="1" dirty="0" smtClean="0"/>
              <a:t>Autonomous</a:t>
            </a:r>
            <a:r>
              <a:rPr lang="en-US" b="1" baseline="0" dirty="0" smtClean="0"/>
              <a:t> Region: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A territorial unit that is equivalent to a province and contains a large concentration of ethnic minorities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Ex: Tibet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Have some autonomy in the cultural sphere but in most policy matters are strictly subordinate to the central </a:t>
            </a:r>
            <a:r>
              <a:rPr lang="en-US" b="0" baseline="0" dirty="0" err="1" smtClean="0"/>
              <a:t>govt</a:t>
            </a:r>
            <a:endParaRPr lang="en-US" b="0" baseline="0" dirty="0" smtClean="0"/>
          </a:p>
          <a:p>
            <a:r>
              <a:rPr lang="en-US" b="1" baseline="0" dirty="0" smtClean="0"/>
              <a:t>Special Administrative Regions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Hong Kong &amp; Macau (</a:t>
            </a:r>
            <a:r>
              <a:rPr lang="en-US" b="0" baseline="0" dirty="0" err="1" smtClean="0"/>
              <a:t>muh</a:t>
            </a:r>
            <a:r>
              <a:rPr lang="en-US" b="0" baseline="0" dirty="0" smtClean="0"/>
              <a:t>-cow) are ruled indirectly by China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Hong Kong was claimed by the British in the mid-1800s, and then transferred the People’s Republic of China (PRC) in 1997</a:t>
            </a:r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Enjoy a high degree of autonomy in all matters except foreign affairs and defense for the next 50 years</a:t>
            </a:r>
          </a:p>
          <a:p>
            <a:endParaRPr lang="en-US" b="0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Century</a:t>
            </a:r>
            <a:r>
              <a:rPr lang="en-US" b="1" baseline="0" dirty="0" smtClean="0"/>
              <a:t> of Humiliation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Loses Hong Kong to GB after Opium Wars (in 1841)</a:t>
            </a:r>
            <a:r>
              <a:rPr lang="en-US" b="0" baseline="0" dirty="0" smtClean="0"/>
              <a:t> – Returned to China in 1997</a:t>
            </a:r>
            <a:endParaRPr lang="en-US" b="0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Revolution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Sun </a:t>
            </a:r>
            <a:r>
              <a:rPr lang="en-US" b="0" dirty="0" err="1" smtClean="0"/>
              <a:t>Yat-sen</a:t>
            </a:r>
            <a:r>
              <a:rPr lang="en-US" b="0" dirty="0" smtClean="0"/>
              <a:t> was American educated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Regional</a:t>
            </a:r>
            <a:r>
              <a:rPr lang="en-US" b="0" baseline="0" dirty="0" smtClean="0"/>
              <a:t> warlords challenged the </a:t>
            </a:r>
            <a:r>
              <a:rPr lang="en-US" b="0" baseline="0" dirty="0" err="1" smtClean="0"/>
              <a:t>govt</a:t>
            </a:r>
            <a:r>
              <a:rPr lang="en-US" b="0" baseline="0" dirty="0" smtClean="0"/>
              <a:t> – time of political chaos</a:t>
            </a:r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 smtClean="0"/>
              <a:t>China is about 80% rural at this time</a:t>
            </a:r>
          </a:p>
          <a:p>
            <a:r>
              <a:rPr lang="en-US" b="1" u="sng" dirty="0" smtClean="0"/>
              <a:t>Struggle for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Chiang and Mao wrestle</a:t>
            </a:r>
            <a:r>
              <a:rPr lang="en-US" b="0" baseline="0" dirty="0" smtClean="0"/>
              <a:t> for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Chiang takes power in 1928 &amp; Mao/followers become enemies of the state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The Long March:</a:t>
            </a:r>
          </a:p>
          <a:p>
            <a:r>
              <a:rPr lang="en-US" b="0" dirty="0" smtClean="0"/>
              <a:t>Chiang chased Mao into countryside to try to destroy</a:t>
            </a:r>
            <a:r>
              <a:rPr lang="en-US" b="0" baseline="0" dirty="0" smtClean="0"/>
              <a:t> him, but had the opposite effect.  Mao gained more support.</a:t>
            </a:r>
          </a:p>
          <a:p>
            <a:r>
              <a:rPr lang="en-US" b="0" baseline="0" dirty="0" smtClean="0"/>
              <a:t>Very important </a:t>
            </a:r>
            <a:r>
              <a:rPr lang="en-US" b="0" baseline="0" dirty="0" err="1" smtClean="0"/>
              <a:t>bc</a:t>
            </a:r>
            <a:r>
              <a:rPr lang="en-US" b="0" baseline="0" dirty="0" smtClean="0"/>
              <a:t> lays the foundation for Mao and the CCP.  </a:t>
            </a:r>
          </a:p>
          <a:p>
            <a:r>
              <a:rPr lang="en-US" b="0" baseline="0" dirty="0" smtClean="0"/>
              <a:t>Relationships developed between families at this time will continue to be important in terms of the Communist Party leadership (example of </a:t>
            </a:r>
            <a:r>
              <a:rPr lang="en-US" b="0" baseline="0" dirty="0" err="1" smtClean="0"/>
              <a:t>guanxi</a:t>
            </a:r>
            <a:r>
              <a:rPr lang="en-US" b="0" baseline="0" dirty="0" smtClean="0"/>
              <a:t>- informal politics)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google.com/url?sa=i&amp;rct=j&amp;q=china&amp;source=images&amp;cd=&amp;cad=rja&amp;docid=PdNZLis9SUAHgM&amp;tbnid=RTrO3D8IQS30wM:&amp;ved=0CAUQjRw&amp;url=http://www.mspmentor.net/2009/04/13/kaseya-takes-managed-services-to-china/&amp;ei=I3szUZmNOca40QGLuIDICg&amp;bvm=bv.43148975,d.dmQ&amp;psig=AFQjCNFGgfppd7kWEIsDxX2NI_QOiWzyBA&amp;ust=136241473400496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ao+zedong&amp;source=images&amp;cd=&amp;cad=rja&amp;docid=AbLBNq4D7OGDZM&amp;tbnid=PAF5rrM0-i8NtM:&amp;ved=0CAUQjRw&amp;url=http://tvtropes.org/pmwiki/pmwiki.php/Main/MaoZedong&amp;ei=Dg40UebeAZL08ASJg4GABA&amp;bvm=bv.43148975,d.eWU&amp;psig=AFQjCNFKIO2u7oIdWH4uTuBJ6fPPhhg8jQ&amp;ust=136245235945477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CEeC4f6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na+flag&amp;source=images&amp;cd=&amp;cad=rja&amp;docid=9bL3kIWdi1sN5M&amp;tbnid=IUdUMHiNlV6ZpM:&amp;ved=0CAUQjRw&amp;url=http://printable-flag.blogspot.com/2012/09/printable-flag-of-china.html&amp;ei=dYAzUaCmOOXy0QHZt4HQBg&amp;bvm=bv.43148975,d.dmQ&amp;psig=AFQjCNHYvHOgIyBt5XOppRFa0miM7E87ng&amp;ust=13624161113380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na+provinces&amp;source=images&amp;cd=&amp;cad=rja&amp;docid=HHMbCd3hWkuB0M&amp;tbnid=SGcEu-hXQcnkQM:&amp;ved=0CAUQjRw&amp;url=http://commons.wikimedia.org/wiki/File:China_provinces.png&amp;ei=toUzUbPzNqa60gHk6YHgDg&amp;bvm=bv.43148975,d.dmQ&amp;psig=AFQjCNFjaQ_3qo8iDcVE1qgMs2YoUPnXIA&amp;ust=136241745425035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nfucius&amp;source=images&amp;cd=&amp;cad=rja&amp;docid=L_Rz5hCu0maf2M&amp;tbnid=grxT9OhPB_s__M:&amp;ved=0CAUQjRw&amp;url=http://www.biography.com/people/confucius-9254926&amp;ei=qLQzUZKoHYTO9QT4hoHYCw&amp;bvm=bv.43148975,d.eWU&amp;psig=AFQjCNFAzfJMwWsTD6EHLrFluN9pRb0VQQ&amp;ust=136242947685824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aiwan&amp;source=images&amp;cd=&amp;cad=rja&amp;docid=34VSDT0tOsmLbM&amp;tbnid=7PCQ7uNnVWHLGM:&amp;ved=0CAUQjRw&amp;url=https://www.cia.gov/library/publications/the-world-factbook/geos/tw.html&amp;ei=cA00Ucm7IYvW8gTRj4DYAQ&amp;bvm=bv.43148975,d.eWU&amp;psig=AFQjCNH4xO9GByfIOdZc09G5dP_C5HK6xw&amp;ust=13624522005158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CHINA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1:  The Making of the Modern State</a:t>
            </a:r>
            <a:endParaRPr lang="en-US" sz="2400" dirty="0">
              <a:solidFill>
                <a:schemeClr val="tx1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pic>
        <p:nvPicPr>
          <p:cNvPr id="2" name="Picture 2" descr="http://c810422.r22.cf2.rackcdn.com/wp-content/uploads/2009/04/china-managed-servic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5090701" cy="32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5257800" y="990600"/>
            <a:ext cx="3200400" cy="20008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“Let China sleep. For when China wakes, it will shake the world.”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--Napoleon</a:t>
            </a:r>
            <a:endParaRPr lang="en-US" sz="2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 smtClean="0"/>
              <a:t>Maoism – form of communism that believed in the strength of the </a:t>
            </a:r>
            <a:r>
              <a:rPr lang="en-US" u="sng" dirty="0" smtClean="0"/>
              <a:t>peasant</a:t>
            </a:r>
          </a:p>
          <a:p>
            <a:r>
              <a:rPr lang="en-US" dirty="0"/>
              <a:t>Key Values:</a:t>
            </a:r>
          </a:p>
          <a:p>
            <a:pPr lvl="1"/>
            <a:r>
              <a:rPr lang="en-US" dirty="0"/>
              <a:t>Collectivism </a:t>
            </a:r>
          </a:p>
          <a:p>
            <a:pPr lvl="1"/>
            <a:r>
              <a:rPr lang="en-US" dirty="0"/>
              <a:t>Struggle and Activism</a:t>
            </a:r>
          </a:p>
          <a:p>
            <a:pPr lvl="1"/>
            <a:r>
              <a:rPr lang="en-US" dirty="0"/>
              <a:t>Egalitarianism</a:t>
            </a:r>
          </a:p>
          <a:p>
            <a:pPr lvl="1"/>
            <a:r>
              <a:rPr lang="en-US" dirty="0"/>
              <a:t>Self-Reliance </a:t>
            </a:r>
          </a:p>
          <a:p>
            <a:pPr lvl="1"/>
            <a:r>
              <a:rPr lang="en-US" b="1" u="sng" dirty="0"/>
              <a:t>Mass Line</a:t>
            </a:r>
            <a:r>
              <a:rPr lang="en-US" dirty="0"/>
              <a:t>: leaders would communicate                                           their will/direction to people, but                                                  people would communicate through                                                 mass line their wisdoms to leaders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Mao addressing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10255"/>
            <a:ext cx="2668255" cy="35682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 Soviet Model </a:t>
            </a:r>
            <a:r>
              <a:rPr lang="en-US" b="1" dirty="0" smtClean="0"/>
              <a:t>(1949-1957):</a:t>
            </a:r>
          </a:p>
          <a:p>
            <a:r>
              <a:rPr lang="en-US" dirty="0" smtClean="0"/>
              <a:t>Land Reform</a:t>
            </a:r>
          </a:p>
          <a:p>
            <a:pPr lvl="1"/>
            <a:r>
              <a:rPr lang="en-US" dirty="0" smtClean="0"/>
              <a:t>Redistributed property from rich to poor and increased productivity in countryside</a:t>
            </a:r>
          </a:p>
          <a:p>
            <a:r>
              <a:rPr lang="en-US" dirty="0" smtClean="0"/>
              <a:t>Civil Reform</a:t>
            </a:r>
          </a:p>
          <a:p>
            <a:pPr lvl="1"/>
            <a:r>
              <a:rPr lang="en-US" dirty="0" smtClean="0"/>
              <a:t>Free people from Opium addiction</a:t>
            </a:r>
          </a:p>
          <a:p>
            <a:pPr lvl="1"/>
            <a:r>
              <a:rPr lang="en-US" dirty="0" smtClean="0"/>
              <a:t>Enhanced women’s legal rights</a:t>
            </a:r>
          </a:p>
          <a:p>
            <a:r>
              <a:rPr lang="en-US" dirty="0" smtClean="0"/>
              <a:t>Five-Year Plans</a:t>
            </a:r>
          </a:p>
          <a:p>
            <a:pPr lvl="1"/>
            <a:r>
              <a:rPr lang="en-US" dirty="0" smtClean="0"/>
              <a:t>Nationalized industry</a:t>
            </a:r>
          </a:p>
          <a:p>
            <a:pPr lvl="1"/>
            <a:r>
              <a:rPr lang="en-US" dirty="0" smtClean="0"/>
              <a:t>Collectivized agriculture</a:t>
            </a:r>
          </a:p>
          <a:p>
            <a:pPr lvl="1"/>
            <a:r>
              <a:rPr lang="en-US" dirty="0" smtClean="0"/>
              <a:t>Private property eliminated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 descr="http://t1.gstatic.com/images?q=tbn:ANd9GcRfh_5bfhMlqfDL4OCFDdcEZDpkxuKJkZ0XgcAC8ZkrDcMkiOc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0" y="2819400"/>
            <a:ext cx="2438400" cy="34245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sz="2400" dirty="0" smtClean="0">
                <a:latin typeface="Segoe Print" pitchFamily="2" charset="0"/>
              </a:rPr>
              <a:t>Compare how the Communist Party came to power in China with how it came to power in Russia – how was it different?</a:t>
            </a:r>
          </a:p>
          <a:p>
            <a:endParaRPr lang="en-US" sz="2400" dirty="0">
              <a:latin typeface="Segoe Print" pitchFamily="2" charset="0"/>
            </a:endParaRPr>
          </a:p>
          <a:p>
            <a:endParaRPr lang="en-US" sz="2400" dirty="0">
              <a:latin typeface="Segoe Print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Segoe Print" pitchFamily="2" charset="0"/>
            </a:endParaRPr>
          </a:p>
          <a:p>
            <a:r>
              <a:rPr lang="en-US" sz="2400" dirty="0" smtClean="0">
                <a:latin typeface="Segoe Print" pitchFamily="2" charset="0"/>
              </a:rPr>
              <a:t>How was Maoism similar to Marxist-Leninism in the Soviet Union?  Different?</a:t>
            </a:r>
          </a:p>
          <a:p>
            <a:endParaRPr lang="en-US" sz="2400" dirty="0" smtClean="0">
              <a:latin typeface="Segoe Print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53054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Discussion Question:  </a:t>
            </a:r>
            <a:r>
              <a:rPr lang="en-US" sz="2400" dirty="0" smtClean="0">
                <a:latin typeface="Segoe Print" pitchFamily="2" charset="0"/>
              </a:rPr>
              <a:t>Compare how the Communist Party came to power in China with how it came to power in Russia – how was it different?</a:t>
            </a:r>
          </a:p>
          <a:p>
            <a:r>
              <a:rPr lang="en-US" sz="2400" dirty="0" smtClean="0"/>
              <a:t>China: Communists won popular support by defeating Japan in WWII and then defeating the Nationalists in a civil war.  Then they established a communist state, the PRC, which replaced the republic of 1911</a:t>
            </a:r>
          </a:p>
          <a:p>
            <a:r>
              <a:rPr lang="en-US" sz="2400" dirty="0" smtClean="0"/>
              <a:t>Russia:  Bolsheviks led a communist revolution &amp; overthrew the czar</a:t>
            </a:r>
            <a:endParaRPr lang="en-US" sz="2400" dirty="0"/>
          </a:p>
          <a:p>
            <a:endParaRPr lang="en-US" sz="2400" dirty="0">
              <a:latin typeface="Segoe Print" pitchFamily="2" charset="0"/>
            </a:endParaRPr>
          </a:p>
          <a:p>
            <a:r>
              <a:rPr lang="en-US" sz="2400" dirty="0" smtClean="0">
                <a:latin typeface="Segoe Print" pitchFamily="2" charset="0"/>
              </a:rPr>
              <a:t>How was Maoism similar to Marxist-Leninism in the Soviet Union?  Different?</a:t>
            </a:r>
          </a:p>
          <a:p>
            <a:r>
              <a:rPr lang="en-US" sz="2400" u="sng" dirty="0" smtClean="0"/>
              <a:t>Similar</a:t>
            </a:r>
            <a:r>
              <a:rPr lang="en-US" sz="2400" dirty="0" smtClean="0"/>
              <a:t>: Democratic Centralism (Communist Party best directs needs of the masses); collectivization; </a:t>
            </a:r>
            <a:r>
              <a:rPr lang="en-US" sz="2400" dirty="0"/>
              <a:t>n</a:t>
            </a:r>
            <a:r>
              <a:rPr lang="en-US" sz="2400" dirty="0" smtClean="0"/>
              <a:t>ationalized industry </a:t>
            </a:r>
          </a:p>
          <a:p>
            <a:r>
              <a:rPr lang="en-US" sz="2400" u="sng" dirty="0" smtClean="0"/>
              <a:t>Different</a:t>
            </a:r>
            <a:r>
              <a:rPr lang="en-US" sz="2400" dirty="0" smtClean="0"/>
              <a:t>: Mao valued strength of peasant, instituted mass 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The Great Leap Forward </a:t>
            </a:r>
            <a:r>
              <a:rPr lang="en-US" b="1" dirty="0" smtClean="0"/>
              <a:t>(1958-1966)</a:t>
            </a:r>
          </a:p>
          <a:p>
            <a:r>
              <a:rPr lang="en-US" dirty="0" smtClean="0"/>
              <a:t>Wanted to free China from Soviet domination</a:t>
            </a:r>
          </a:p>
          <a:p>
            <a:r>
              <a:rPr lang="en-US" dirty="0" smtClean="0"/>
              <a:t>Utopian effort to transform China into                                           a radical egalitarian society </a:t>
            </a:r>
          </a:p>
          <a:p>
            <a:r>
              <a:rPr lang="en-US" dirty="0" smtClean="0"/>
              <a:t>Reorganizes </a:t>
            </a:r>
            <a:r>
              <a:rPr lang="en-US" dirty="0"/>
              <a:t>China into communes that </a:t>
            </a:r>
            <a:r>
              <a:rPr lang="en-US" dirty="0" smtClean="0"/>
              <a:t>                                   would </a:t>
            </a:r>
            <a:r>
              <a:rPr lang="en-US" dirty="0"/>
              <a:t>serve all basic social and </a:t>
            </a:r>
            <a:r>
              <a:rPr lang="en-US" dirty="0" smtClean="0"/>
              <a:t>                                     economic functions</a:t>
            </a:r>
          </a:p>
          <a:p>
            <a:r>
              <a:rPr lang="en-US" sz="1800" b="1" dirty="0" smtClean="0">
                <a:latin typeface="Segoe Print" panose="02000600000000000000" pitchFamily="2" charset="0"/>
              </a:rPr>
              <a:t>(all around development – equal emphasis on                                        industry AND agriculture)</a:t>
            </a:r>
          </a:p>
          <a:p>
            <a:pPr lvl="1"/>
            <a:r>
              <a:rPr lang="en-US" dirty="0"/>
              <a:t>Backyard furnaces</a:t>
            </a:r>
          </a:p>
          <a:p>
            <a:r>
              <a:rPr lang="en-US" dirty="0" smtClean="0"/>
              <a:t>Mass Mobilization </a:t>
            </a:r>
            <a:r>
              <a:rPr lang="en-US" sz="1800" b="1" dirty="0" smtClean="0">
                <a:latin typeface="Segoe Print" panose="02000600000000000000" pitchFamily="2" charset="0"/>
              </a:rPr>
              <a:t>(turn #s into asset)</a:t>
            </a:r>
          </a:p>
          <a:p>
            <a:r>
              <a:rPr lang="en-US" dirty="0" smtClean="0"/>
              <a:t>Red vs. Expert</a:t>
            </a:r>
          </a:p>
          <a:p>
            <a:r>
              <a:rPr lang="en-US" dirty="0" smtClean="0"/>
              <a:t>Failure - Famine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http://1.bp.blogspot.com/_UyOctYGrir4/SwLXwVzrmLI/AAAAAAAAB4M/ddFi9pxkp_w/s1600/great+leap+forward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857500" cy="40862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Cultural Revolution (1966-1976)</a:t>
            </a:r>
          </a:p>
          <a:p>
            <a:r>
              <a:rPr lang="en-US" dirty="0" smtClean="0"/>
              <a:t>Goal – remove all vestiges of “old” China and its inequality</a:t>
            </a:r>
          </a:p>
          <a:p>
            <a:pPr lvl="1"/>
            <a:r>
              <a:rPr lang="en-US" dirty="0" smtClean="0"/>
              <a:t>Scholars sent to fields to work</a:t>
            </a:r>
          </a:p>
          <a:p>
            <a:pPr lvl="1"/>
            <a:r>
              <a:rPr lang="en-US" dirty="0" smtClean="0"/>
              <a:t>Universities/libraries destroyed</a:t>
            </a:r>
          </a:p>
          <a:p>
            <a:pPr lvl="1"/>
            <a:r>
              <a:rPr lang="en-US" dirty="0" smtClean="0"/>
              <a:t>Emphasis on elementary education only </a:t>
            </a:r>
          </a:p>
          <a:p>
            <a:r>
              <a:rPr lang="en-US" dirty="0" smtClean="0"/>
              <a:t>Student </a:t>
            </a:r>
            <a:r>
              <a:rPr lang="en-US" dirty="0"/>
              <a:t>radicals (Red Guard) lead </a:t>
            </a:r>
            <a:r>
              <a:rPr lang="en-US" dirty="0" smtClean="0"/>
              <a:t>a                           </a:t>
            </a:r>
            <a:r>
              <a:rPr lang="en-US" dirty="0"/>
              <a:t>purging of </a:t>
            </a:r>
            <a:r>
              <a:rPr lang="en-US" dirty="0" smtClean="0"/>
              <a:t>“class enemies”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 descr="http://llco.org/wp-content/uploads/2011/06/cultural-revolution-propaganda-for-children-study-h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5" y="2362200"/>
            <a:ext cx="2819400" cy="41768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sz="2400" dirty="0"/>
              <a:t>1976: Mao </a:t>
            </a:r>
            <a:r>
              <a:rPr lang="en-US" sz="2400" dirty="0" smtClean="0"/>
              <a:t>dies leaving followers divided into                           factions</a:t>
            </a:r>
          </a:p>
          <a:p>
            <a:pPr lvl="1"/>
            <a:r>
              <a:rPr lang="en-US" sz="2400" dirty="0" smtClean="0"/>
              <a:t>Radicals – led by Mao’s wife</a:t>
            </a:r>
          </a:p>
          <a:p>
            <a:pPr lvl="2"/>
            <a:r>
              <a:rPr lang="en-US" sz="2400" dirty="0" smtClean="0"/>
              <a:t>One of the “Gang of Four” who                                          supported radical goals of cultural                                         revolution</a:t>
            </a:r>
          </a:p>
          <a:p>
            <a:pPr lvl="1"/>
            <a:r>
              <a:rPr lang="en-US" sz="2400" dirty="0" smtClean="0"/>
              <a:t>Military</a:t>
            </a:r>
          </a:p>
          <a:p>
            <a:pPr lvl="1"/>
            <a:r>
              <a:rPr lang="en-US" sz="2400" dirty="0" smtClean="0"/>
              <a:t>Moderates – moderates who emphasized economic modernization and some contact with other                                 other countries</a:t>
            </a:r>
          </a:p>
          <a:p>
            <a:r>
              <a:rPr lang="en-US" sz="2400" dirty="0" smtClean="0"/>
              <a:t>Moderates win and arrest Gang of Four</a:t>
            </a:r>
            <a:endParaRPr lang="en-US" sz="2400" dirty="0"/>
          </a:p>
          <a:p>
            <a:r>
              <a:rPr lang="en-US" dirty="0" smtClean="0">
                <a:hlinkClick r:id="rId3"/>
              </a:rPr>
              <a:t>Crash Course World History – China’s Revolutions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t0.gstatic.com/images?q=tbn:ANd9GcRG6XYWnsoMDMjpk2eqan5mvcVZ1lKp1YJkSHuG1bRPtGsKUZ62ZQdszR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500"/>
            <a:ext cx="2590800" cy="2934603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Why do we study China?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Unique history greatly shapes political culture</a:t>
            </a:r>
          </a:p>
          <a:p>
            <a:r>
              <a:rPr lang="en-US" dirty="0" smtClean="0"/>
              <a:t>One of the few remaining communist nations</a:t>
            </a:r>
          </a:p>
          <a:p>
            <a:r>
              <a:rPr lang="en-US" dirty="0" smtClean="0"/>
              <a:t>Successful move towards capitalism BUT remains highly </a:t>
            </a:r>
            <a:r>
              <a:rPr lang="en-US" b="1" dirty="0" smtClean="0"/>
              <a:t>authoritarian</a:t>
            </a:r>
          </a:p>
          <a:p>
            <a:r>
              <a:rPr lang="en-US" b="1" i="1" dirty="0" smtClean="0"/>
              <a:t>Questions to ponder…</a:t>
            </a:r>
          </a:p>
          <a:p>
            <a:pPr lvl="1"/>
            <a:r>
              <a:rPr lang="en-US" sz="2000" dirty="0" smtClean="0">
                <a:latin typeface="Segoe Print" pitchFamily="2" charset="0"/>
              </a:rPr>
              <a:t>Will democratization follow                                                                   economic reform success?</a:t>
            </a:r>
          </a:p>
          <a:p>
            <a:pPr lvl="1"/>
            <a:r>
              <a:rPr lang="en-US" sz="2000" dirty="0" smtClean="0">
                <a:latin typeface="Segoe Print" pitchFamily="2" charset="0"/>
              </a:rPr>
              <a:t>Will human rights violations                                             keep China from global                                                  partnerships?</a:t>
            </a:r>
          </a:p>
          <a:p>
            <a:pPr lvl="1"/>
            <a:r>
              <a:rPr lang="en-US" sz="2000" dirty="0" smtClean="0">
                <a:latin typeface="Segoe Print" pitchFamily="2" charset="0"/>
              </a:rPr>
              <a:t>What type of change                                                  (if any) will Xi </a:t>
            </a:r>
            <a:r>
              <a:rPr lang="en-US" sz="2000" dirty="0" err="1" smtClean="0">
                <a:latin typeface="Segoe Print" pitchFamily="2" charset="0"/>
              </a:rPr>
              <a:t>Jinping</a:t>
            </a:r>
            <a:r>
              <a:rPr lang="en-US" sz="2000" dirty="0" smtClean="0">
                <a:latin typeface="Segoe Print" pitchFamily="2" charset="0"/>
              </a:rPr>
              <a:t> bring?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1.bp.blogspot.com/-_zOe3uAG3xU/UFbXgo_GDSI/AAAAAAAAACk/dFO-tmZYJiw/s1600/China-printable--flag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9" y="2895600"/>
            <a:ext cx="4190998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4/46/China_provinces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312"/>
          <a:stretch/>
        </p:blipFill>
        <p:spPr bwMode="auto">
          <a:xfrm>
            <a:off x="3429000" y="1794641"/>
            <a:ext cx="5872655" cy="48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Basics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34400" cy="53054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Officially, the People’s Republic of China (PRC)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country </a:t>
            </a:r>
          </a:p>
          <a:p>
            <a:pPr lvl="1"/>
            <a:r>
              <a:rPr lang="en-US" dirty="0"/>
              <a:t>9,596,961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smtClean="0"/>
              <a:t>mi</a:t>
            </a:r>
          </a:p>
          <a:p>
            <a:pPr lvl="1"/>
            <a:r>
              <a:rPr lang="en-US" dirty="0" smtClean="0"/>
              <a:t>Less than 15% of land                                                                  good for agriculture</a:t>
            </a:r>
          </a:p>
          <a:p>
            <a:r>
              <a:rPr lang="en-US" dirty="0" smtClean="0"/>
              <a:t>Largest population</a:t>
            </a:r>
          </a:p>
          <a:p>
            <a:pPr lvl="1"/>
            <a:r>
              <a:rPr lang="en-US" dirty="0"/>
              <a:t>1.3 billion</a:t>
            </a:r>
            <a:endParaRPr lang="en-US" dirty="0" smtClean="0"/>
          </a:p>
          <a:p>
            <a:pPr lvl="1"/>
            <a:r>
              <a:rPr lang="en-US" dirty="0" smtClean="0"/>
              <a:t>*23 provinces</a:t>
            </a:r>
          </a:p>
          <a:p>
            <a:pPr lvl="1"/>
            <a:r>
              <a:rPr lang="en-US" dirty="0" smtClean="0"/>
              <a:t>5 autonomous regions</a:t>
            </a:r>
          </a:p>
          <a:p>
            <a:pPr lvl="1"/>
            <a:r>
              <a:rPr lang="en-US" dirty="0" smtClean="0"/>
              <a:t>4 centrally administered                                                            cities </a:t>
            </a:r>
          </a:p>
          <a:p>
            <a:pPr lvl="1"/>
            <a:r>
              <a:rPr lang="en-US" dirty="0" smtClean="0"/>
              <a:t>2 Special                                                                      Administrative                                                                         Regions (SAR)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iography.com/imported/images/Biography/Images/Profiles/C/Confucius-9254926-2-4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21" y="-7883"/>
            <a:ext cx="3665482" cy="36654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Confucius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4858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 smtClean="0"/>
              <a:t>Imperial China (2000 years) &amp;                                              Confucianism</a:t>
            </a:r>
          </a:p>
          <a:p>
            <a:pPr lvl="1"/>
            <a:r>
              <a:rPr lang="en-US" dirty="0" smtClean="0"/>
              <a:t>Harmony, order, and peace</a:t>
            </a:r>
            <a:endParaRPr lang="en-US" dirty="0"/>
          </a:p>
          <a:p>
            <a:pPr lvl="1"/>
            <a:r>
              <a:rPr lang="en-US" dirty="0"/>
              <a:t>Five duties of universal obligation </a:t>
            </a:r>
            <a:r>
              <a:rPr lang="en-US" dirty="0" smtClean="0"/>
              <a:t>                                    or </a:t>
            </a:r>
            <a:r>
              <a:rPr lang="en-US" dirty="0"/>
              <a:t>basic human </a:t>
            </a:r>
            <a:r>
              <a:rPr lang="en-US" dirty="0" smtClean="0"/>
              <a:t>relations</a:t>
            </a:r>
          </a:p>
          <a:p>
            <a:pPr lvl="1"/>
            <a:r>
              <a:rPr lang="en-US" dirty="0" smtClean="0"/>
              <a:t>Obedience to Authority,  Hierarchy, Meritocracy</a:t>
            </a:r>
          </a:p>
          <a:p>
            <a:pPr lvl="2"/>
            <a:r>
              <a:rPr lang="en-US" dirty="0" smtClean="0"/>
              <a:t>Civil </a:t>
            </a:r>
            <a:r>
              <a:rPr lang="en-US" dirty="0"/>
              <a:t>service was </a:t>
            </a:r>
            <a:r>
              <a:rPr lang="en-US" dirty="0" smtClean="0"/>
              <a:t>created</a:t>
            </a:r>
          </a:p>
          <a:p>
            <a:pPr lvl="2"/>
            <a:r>
              <a:rPr lang="en-US" dirty="0" smtClean="0"/>
              <a:t>Had </a:t>
            </a:r>
            <a:r>
              <a:rPr lang="en-US" dirty="0"/>
              <a:t>to pass </a:t>
            </a:r>
            <a:r>
              <a:rPr lang="en-US" dirty="0" smtClean="0"/>
              <a:t>exams based on Confucian ethics</a:t>
            </a:r>
          </a:p>
          <a:p>
            <a:r>
              <a:rPr lang="en-US" dirty="0" smtClean="0"/>
              <a:t>Ethnocentrism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Confucius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sz="2400" dirty="0" smtClean="0">
                <a:latin typeface="Segoe Print" pitchFamily="2" charset="0"/>
              </a:rPr>
              <a:t>What elements of Confucianism do you think can be found in modern Chinese political culture?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Confucius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Question:  </a:t>
            </a:r>
            <a:r>
              <a:rPr lang="en-US" sz="2400" dirty="0" smtClean="0">
                <a:latin typeface="Segoe Print" pitchFamily="2" charset="0"/>
              </a:rPr>
              <a:t>What elements of Confucianism do you think can be found in modern Chinese political culture?</a:t>
            </a:r>
          </a:p>
          <a:p>
            <a:endParaRPr lang="en-US" sz="2400" dirty="0" smtClean="0"/>
          </a:p>
          <a:p>
            <a:r>
              <a:rPr lang="en-US" sz="2800" dirty="0" smtClean="0"/>
              <a:t>Obedience to authority – acceptance of authoritarian rule</a:t>
            </a:r>
          </a:p>
          <a:p>
            <a:r>
              <a:rPr lang="en-US" sz="2800" dirty="0" smtClean="0"/>
              <a:t>Hierarchy – structure of the CCP</a:t>
            </a:r>
          </a:p>
          <a:p>
            <a:endParaRPr lang="en-US" sz="2400" dirty="0" smtClean="0">
              <a:latin typeface="Segoe Print" pitchFamily="2" charset="0"/>
            </a:endParaRPr>
          </a:p>
          <a:p>
            <a:endParaRPr lang="en-US" sz="2400" dirty="0" smtClean="0">
              <a:latin typeface="Segoe Print" pitchFamily="2" charset="0"/>
            </a:endParaRPr>
          </a:p>
          <a:p>
            <a:endParaRPr lang="en-US" sz="2400" dirty="0" smtClean="0">
              <a:latin typeface="Segoe Print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The Republic of China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/>
              <a:t>1839 -1949: </a:t>
            </a:r>
            <a:r>
              <a:rPr lang="en-US" dirty="0" smtClean="0"/>
              <a:t> Century of Humiliation</a:t>
            </a:r>
          </a:p>
          <a:p>
            <a:pPr lvl="1"/>
            <a:r>
              <a:rPr lang="en-US" dirty="0" smtClean="0"/>
              <a:t>Economic stagnation/poverty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pressure from the </a:t>
            </a:r>
            <a:r>
              <a:rPr lang="en-US" dirty="0" smtClean="0"/>
              <a:t>outside/imperialism</a:t>
            </a:r>
          </a:p>
          <a:p>
            <a:pPr lvl="1"/>
            <a:r>
              <a:rPr lang="en-US" dirty="0" smtClean="0"/>
              <a:t>Dynastic </a:t>
            </a:r>
            <a:r>
              <a:rPr lang="en-US" dirty="0"/>
              <a:t>rule </a:t>
            </a:r>
            <a:r>
              <a:rPr lang="en-US" dirty="0" smtClean="0"/>
              <a:t>ends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Nationalism rises!</a:t>
            </a:r>
          </a:p>
          <a:p>
            <a:r>
              <a:rPr lang="en-US" dirty="0" smtClean="0"/>
              <a:t>Revolution! (1911-12) Establishes Republic                                of China</a:t>
            </a:r>
          </a:p>
          <a:p>
            <a:pPr lvl="1"/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became President</a:t>
            </a:r>
          </a:p>
          <a:p>
            <a:pPr lvl="1"/>
            <a:r>
              <a:rPr lang="en-US" dirty="0" smtClean="0"/>
              <a:t>Believed in nationalism, democracy,  &amp;                                              social welfare</a:t>
            </a:r>
          </a:p>
          <a:p>
            <a:pPr lvl="1"/>
            <a:r>
              <a:rPr lang="en-US" dirty="0" smtClean="0"/>
              <a:t>Could not hold power</a:t>
            </a:r>
          </a:p>
          <a:p>
            <a:pPr lvl="1"/>
            <a:r>
              <a:rPr lang="en-US" dirty="0" smtClean="0"/>
              <a:t>Warlords rule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8" descr="CHINAsuny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598" y="1295400"/>
            <a:ext cx="2438399" cy="38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15150" y="5211807"/>
            <a:ext cx="3528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b="1" dirty="0" smtClean="0">
                <a:latin typeface="Segoe Print" pitchFamily="2" charset="0"/>
              </a:rPr>
              <a:t>Sun </a:t>
            </a:r>
            <a:r>
              <a:rPr lang="en-US" sz="1600" b="1" dirty="0" err="1" smtClean="0">
                <a:latin typeface="Segoe Print" pitchFamily="2" charset="0"/>
              </a:rPr>
              <a:t>Yat-sen</a:t>
            </a:r>
            <a:endParaRPr lang="en-US" sz="1600" b="1" dirty="0" smtClean="0">
              <a:latin typeface="Segoe Print" pitchFamily="2" charset="0"/>
            </a:endParaRPr>
          </a:p>
          <a:p>
            <a:pPr algn="r"/>
            <a:r>
              <a:rPr lang="en-US" sz="1600" b="1" dirty="0" smtClean="0">
                <a:latin typeface="Segoe Print" pitchFamily="2" charset="0"/>
              </a:rPr>
              <a:t>Father </a:t>
            </a:r>
            <a:r>
              <a:rPr lang="en-US" sz="1600" b="1" dirty="0">
                <a:latin typeface="Segoe Print" pitchFamily="2" charset="0"/>
              </a:rPr>
              <a:t>of the Republic</a:t>
            </a:r>
            <a:br>
              <a:rPr lang="en-US" sz="1600" b="1" dirty="0">
                <a:latin typeface="Segoe Print" pitchFamily="2" charset="0"/>
              </a:rPr>
            </a:br>
            <a:r>
              <a:rPr lang="en-US" sz="1600" b="1" dirty="0">
                <a:latin typeface="Segoe Print" pitchFamily="2" charset="0"/>
              </a:rPr>
              <a:t>Father of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20497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The Republic of China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/>
              <a:t>1911 – </a:t>
            </a:r>
            <a:r>
              <a:rPr lang="en-US" dirty="0" smtClean="0"/>
              <a:t>1949 Two </a:t>
            </a:r>
            <a:r>
              <a:rPr lang="en-US" dirty="0"/>
              <a:t>political forces vie for </a:t>
            </a:r>
            <a:r>
              <a:rPr lang="en-US" dirty="0" smtClean="0"/>
              <a:t>power:</a:t>
            </a:r>
            <a:endParaRPr lang="en-US" dirty="0"/>
          </a:p>
          <a:p>
            <a:r>
              <a:rPr lang="en-US" u="sng" dirty="0" smtClean="0"/>
              <a:t>The </a:t>
            </a:r>
            <a:r>
              <a:rPr lang="en-US" u="sng" dirty="0"/>
              <a:t>Nationalist Party </a:t>
            </a:r>
            <a:r>
              <a:rPr lang="en-US" dirty="0"/>
              <a:t>(</a:t>
            </a:r>
            <a:r>
              <a:rPr lang="en-US" dirty="0" smtClean="0"/>
              <a:t>KMT)</a:t>
            </a:r>
          </a:p>
          <a:p>
            <a:pPr lvl="1"/>
            <a:r>
              <a:rPr lang="en-US" dirty="0" smtClean="0"/>
              <a:t>Led </a:t>
            </a:r>
            <a:r>
              <a:rPr lang="en-US" dirty="0"/>
              <a:t>by Sun </a:t>
            </a:r>
            <a:r>
              <a:rPr lang="en-US" dirty="0" err="1" smtClean="0"/>
              <a:t>Yat-Sen</a:t>
            </a:r>
            <a:endParaRPr lang="en-US" dirty="0" smtClean="0"/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resisting foreign </a:t>
            </a:r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Favored </a:t>
            </a:r>
            <a:r>
              <a:rPr lang="en-US" dirty="0"/>
              <a:t>modernization and </a:t>
            </a:r>
            <a:r>
              <a:rPr lang="en-US" dirty="0" smtClean="0"/>
              <a:t>reform</a:t>
            </a:r>
          </a:p>
          <a:p>
            <a:pPr lvl="1"/>
            <a:r>
              <a:rPr lang="en-US" dirty="0" smtClean="0"/>
              <a:t>Eventually </a:t>
            </a:r>
            <a:r>
              <a:rPr lang="en-US" dirty="0"/>
              <a:t>led by </a:t>
            </a:r>
            <a:r>
              <a:rPr lang="en-US" b="1" dirty="0" smtClean="0"/>
              <a:t>Chiang </a:t>
            </a:r>
            <a:r>
              <a:rPr lang="en-US" b="1" dirty="0"/>
              <a:t>Kai-Shek</a:t>
            </a:r>
          </a:p>
          <a:p>
            <a:r>
              <a:rPr lang="en-US" u="sng" dirty="0" smtClean="0"/>
              <a:t>Chinese </a:t>
            </a:r>
            <a:r>
              <a:rPr lang="en-US" u="sng" dirty="0"/>
              <a:t>Communist Party</a:t>
            </a:r>
            <a:r>
              <a:rPr lang="en-US" dirty="0"/>
              <a:t> (</a:t>
            </a:r>
            <a:r>
              <a:rPr lang="en-US" dirty="0" smtClean="0"/>
              <a:t>CCP, founded 1921)</a:t>
            </a:r>
          </a:p>
          <a:p>
            <a:pPr lvl="1"/>
            <a:r>
              <a:rPr lang="en-US" dirty="0" smtClean="0"/>
              <a:t>Led </a:t>
            </a:r>
            <a:r>
              <a:rPr lang="en-US" dirty="0"/>
              <a:t>by Mao </a:t>
            </a:r>
            <a:r>
              <a:rPr lang="en-US" dirty="0" smtClean="0"/>
              <a:t>Zedong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1928, the CCP was forced West out of </a:t>
            </a:r>
            <a:r>
              <a:rPr lang="en-US" dirty="0" smtClean="0"/>
              <a:t>                                                       the </a:t>
            </a:r>
            <a:r>
              <a:rPr lang="en-US" dirty="0"/>
              <a:t>cities and into the </a:t>
            </a:r>
            <a:r>
              <a:rPr lang="en-US" dirty="0" smtClean="0"/>
              <a:t>countryside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32" y="1828800"/>
            <a:ext cx="2109568" cy="2969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15153" y="5029200"/>
            <a:ext cx="3528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b="1" dirty="0" smtClean="0">
                <a:latin typeface="Segoe Print" pitchFamily="2" charset="0"/>
              </a:rPr>
              <a:t>Chiang Kai-Shek</a:t>
            </a:r>
          </a:p>
          <a:p>
            <a:pPr algn="r"/>
            <a:r>
              <a:rPr lang="en-US" sz="1600" b="1" dirty="0" smtClean="0">
                <a:latin typeface="Segoe Print" pitchFamily="2" charset="0"/>
              </a:rPr>
              <a:t>Leader of Nationalist Party</a:t>
            </a:r>
            <a:endParaRPr lang="en-US" sz="16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The People’s Republic of China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/>
              <a:t>1934-1935: </a:t>
            </a:r>
            <a:r>
              <a:rPr lang="en-US" dirty="0" smtClean="0"/>
              <a:t> The </a:t>
            </a:r>
            <a:r>
              <a:rPr lang="en-US" dirty="0"/>
              <a:t>Long </a:t>
            </a:r>
            <a:r>
              <a:rPr lang="en-US" dirty="0" smtClean="0"/>
              <a:t>March</a:t>
            </a:r>
          </a:p>
          <a:p>
            <a:pPr lvl="1"/>
            <a:r>
              <a:rPr lang="en-US" dirty="0" smtClean="0"/>
              <a:t>Mao &amp; supporters flee from Nationalist forces &amp; gain </a:t>
            </a:r>
            <a:r>
              <a:rPr lang="en-US" dirty="0"/>
              <a:t>support in the </a:t>
            </a:r>
            <a:r>
              <a:rPr lang="en-US" dirty="0" smtClean="0"/>
              <a:t>countryside </a:t>
            </a:r>
            <a:r>
              <a:rPr lang="en-US" sz="1800" b="1" dirty="0" smtClean="0">
                <a:latin typeface="Segoe Print" panose="02000600000000000000" pitchFamily="2" charset="0"/>
              </a:rPr>
              <a:t>(Mao becomes a hero to peasant class)</a:t>
            </a:r>
            <a:endParaRPr lang="en-US" sz="1800" b="1" dirty="0">
              <a:latin typeface="Segoe Print" panose="02000600000000000000" pitchFamily="2" charset="0"/>
            </a:endParaRPr>
          </a:p>
          <a:p>
            <a:r>
              <a:rPr lang="en-US" dirty="0" smtClean="0"/>
              <a:t>1941-1945</a:t>
            </a:r>
            <a:r>
              <a:rPr lang="en-US" dirty="0"/>
              <a:t>: </a:t>
            </a:r>
            <a:r>
              <a:rPr lang="en-US" dirty="0" smtClean="0"/>
              <a:t> World </a:t>
            </a:r>
            <a:r>
              <a:rPr lang="en-US" dirty="0"/>
              <a:t>War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Communists more successful against Japan</a:t>
            </a:r>
          </a:p>
          <a:p>
            <a:r>
              <a:rPr lang="en-US" dirty="0" smtClean="0"/>
              <a:t>1949</a:t>
            </a:r>
            <a:r>
              <a:rPr lang="en-US" dirty="0"/>
              <a:t>: The People’s Liberation Army </a:t>
            </a:r>
            <a:r>
              <a:rPr lang="en-US" dirty="0" smtClean="0"/>
              <a:t>marches                                       </a:t>
            </a:r>
            <a:r>
              <a:rPr lang="en-US" dirty="0"/>
              <a:t>into Beijing unopposed, establishing the </a:t>
            </a:r>
            <a:r>
              <a:rPr lang="en-US" dirty="0" smtClean="0"/>
              <a:t>                   People’s </a:t>
            </a:r>
            <a:r>
              <a:rPr lang="en-US" dirty="0"/>
              <a:t>Republic of China (</a:t>
            </a:r>
            <a:r>
              <a:rPr lang="en-US" dirty="0" smtClean="0"/>
              <a:t>PRC)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Nationalists fled to Taiwan, where they </a:t>
            </a:r>
            <a:r>
              <a:rPr lang="en-US" dirty="0" smtClean="0"/>
              <a:t>                               established </a:t>
            </a:r>
            <a:r>
              <a:rPr lang="en-US" dirty="0"/>
              <a:t>the Republic of China (</a:t>
            </a:r>
            <a:r>
              <a:rPr lang="en-US" dirty="0" smtClean="0"/>
              <a:t>ROC)</a:t>
            </a:r>
          </a:p>
          <a:p>
            <a:pPr lvl="1"/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(international community does not recognize PRC until 1970s!)</a:t>
            </a:r>
            <a:endParaRPr lang="en-US" sz="18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https://www.cia.gov/library/publications/the-world-factbook/graphics/maps/newmaps/tw-ma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36" y="2743200"/>
            <a:ext cx="2570707" cy="27622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4429</TotalTime>
  <Words>1619</Words>
  <Application>Microsoft Office PowerPoint</Application>
  <PresentationFormat>On-screen Show (4:3)</PresentationFormat>
  <Paragraphs>220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Gill Sans MT</vt:lpstr>
      <vt:lpstr>Segoe Print</vt:lpstr>
      <vt:lpstr>Tw Cen MT Condensed Extra Bold</vt:lpstr>
      <vt:lpstr>Wingdings</vt:lpstr>
      <vt:lpstr>Wingdings 3</vt:lpstr>
      <vt:lpstr>Origin</vt:lpstr>
      <vt:lpstr>CHINA </vt:lpstr>
      <vt:lpstr>Why do we study China?</vt:lpstr>
      <vt:lpstr>Geography Basics</vt:lpstr>
      <vt:lpstr>Critical Junctures: Confucius </vt:lpstr>
      <vt:lpstr>Critical Junctures: Confucius </vt:lpstr>
      <vt:lpstr>Critical Junctures: Confucius </vt:lpstr>
      <vt:lpstr>Critical Junctures: The Republic of China</vt:lpstr>
      <vt:lpstr>Critical Junctures: The Republic of China</vt:lpstr>
      <vt:lpstr>Critical Junctures: The People’s Republic of China</vt:lpstr>
      <vt:lpstr>Critical Junctures: Maoism</vt:lpstr>
      <vt:lpstr>Critical Junctures: Maoism</vt:lpstr>
      <vt:lpstr>Critical Junctures: Maoism </vt:lpstr>
      <vt:lpstr>Critical Junctures: Maoism </vt:lpstr>
      <vt:lpstr>Critical Junctures: Maoism</vt:lpstr>
      <vt:lpstr>Critical Junctures: Maoism</vt:lpstr>
      <vt:lpstr>Critical Junctures: Maoism</vt:lpstr>
    </vt:vector>
  </TitlesOfParts>
  <Company>Lausanne Collegiate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Lisa Silverman</dc:creator>
  <cp:lastModifiedBy>Phelan, James</cp:lastModifiedBy>
  <cp:revision>352</cp:revision>
  <cp:lastPrinted>2013-03-04T16:42:17Z</cp:lastPrinted>
  <dcterms:created xsi:type="dcterms:W3CDTF">2011-12-23T02:33:30Z</dcterms:created>
  <dcterms:modified xsi:type="dcterms:W3CDTF">2019-07-16T15:24:13Z</dcterms:modified>
</cp:coreProperties>
</file>