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314" r:id="rId2"/>
    <p:sldId id="309" r:id="rId3"/>
    <p:sldId id="320" r:id="rId4"/>
    <p:sldId id="317" r:id="rId5"/>
    <p:sldId id="315" r:id="rId6"/>
    <p:sldId id="316" r:id="rId7"/>
    <p:sldId id="311" r:id="rId8"/>
    <p:sldId id="318" r:id="rId9"/>
    <p:sldId id="319" r:id="rId10"/>
    <p:sldId id="312" r:id="rId1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145" autoAdjust="0"/>
  </p:normalViewPr>
  <p:slideViewPr>
    <p:cSldViewPr>
      <p:cViewPr varScale="1">
        <p:scale>
          <a:sx n="47" d="100"/>
          <a:sy n="47" d="100"/>
        </p:scale>
        <p:origin x="117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00" d="100"/>
          <a:sy n="100" d="100"/>
        </p:scale>
        <p:origin x="-1632" y="94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F7336-11F8-4F8B-A7A2-44A5725098BE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E5B27-4F7A-4757-93F8-7C627476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94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99F20-E8CE-4368-A8AE-C7C389E0B789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60029-694B-4343-B33B-1127069C4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889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0" dirty="0" smtClean="0"/>
              <a:t>Xi Jinping: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baseline="0" dirty="0" smtClean="0"/>
              <a:t>Has given high priority to promoting “people-centered” urbanization –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baseline="0" dirty="0" smtClean="0"/>
              <a:t>Urban registration will be extended to 100 million migrants currently living in cities, while another 100 million will be moved to urban areas btw 2014 and 2020.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baseline="0" dirty="0" smtClean="0"/>
              <a:t>Gov’t will invest in housing, schools, hospitals, &amp; </a:t>
            </a:r>
            <a:r>
              <a:rPr lang="en-US" b="0" baseline="0" smtClean="0"/>
              <a:t>public transportation</a:t>
            </a: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0" dirty="0" smtClean="0"/>
              <a:t>Deng Xiaoping</a:t>
            </a:r>
          </a:p>
          <a:p>
            <a:r>
              <a:rPr lang="en-US" b="0" baseline="0" dirty="0" smtClean="0"/>
              <a:t>Was “purged” twice by Mao (reinstated and purged) and brought back by moderate leaders</a:t>
            </a:r>
          </a:p>
          <a:p>
            <a:r>
              <a:rPr lang="en-US" b="0" baseline="0" dirty="0" smtClean="0"/>
              <a:t>Open Door Policy – Trade with everyone, including capitalist nations like the U.S. to boost China’s economy</a:t>
            </a:r>
          </a:p>
          <a:p>
            <a:r>
              <a:rPr lang="en-US" b="0" baseline="0" dirty="0" smtClean="0"/>
              <a:t>Reforms in Education – Higher academic standards, expansion of higher education and research (reversal of Cultural Rev)</a:t>
            </a:r>
          </a:p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0" dirty="0" smtClean="0"/>
              <a:t>Deng Xiaoping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>
                <a:latin typeface="Times New Roman" pitchFamily="18" charset="0"/>
              </a:rPr>
              <a:t>Household Responsibility</a:t>
            </a:r>
            <a:r>
              <a:rPr lang="en-US" baseline="0" dirty="0" smtClean="0">
                <a:latin typeface="Times New Roman" pitchFamily="18" charset="0"/>
              </a:rPr>
              <a:t> System: (early 1980s) </a:t>
            </a:r>
            <a:r>
              <a:rPr lang="en-US" dirty="0" smtClean="0"/>
              <a:t>Village owns farmland, but it is contracted out by the local </a:t>
            </a:r>
            <a:r>
              <a:rPr lang="en-US" dirty="0" err="1" smtClean="0"/>
              <a:t>govt</a:t>
            </a:r>
            <a:r>
              <a:rPr lang="en-US" dirty="0" smtClean="0"/>
              <a:t> to individual families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>
                <a:latin typeface="Times New Roman" pitchFamily="18" charset="0"/>
              </a:rPr>
              <a:t>SEZ: regions in which foreign</a:t>
            </a:r>
            <a:r>
              <a:rPr lang="en-US" baseline="0" dirty="0" smtClean="0">
                <a:latin typeface="Times New Roman" pitchFamily="18" charset="0"/>
              </a:rPr>
              <a:t> investors were given preferential tax rates and other incentives</a:t>
            </a:r>
            <a:endParaRPr lang="en-US" dirty="0" smtClean="0">
              <a:latin typeface="Times New Roman" pitchFamily="18" charset="0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>
                <a:latin typeface="Times New Roman" pitchFamily="18" charset="0"/>
              </a:rPr>
              <a:t>TVE: market-oriented public enterprises under the purview of local governments  (iron, steel, cement, chemical fertilizer, hydroelectric power, and farm tools) thrived from 1978 to 1996 ; ownership rights” stayed with the collective, while “use rights” were delegated to managers</a:t>
            </a:r>
          </a:p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baseline="0" dirty="0" smtClean="0"/>
              <a:t>1990-2009 – U.S. GDP grew at 1.5% per year</a:t>
            </a:r>
          </a:p>
          <a:p>
            <a:r>
              <a:rPr lang="en-US" b="1" baseline="0" dirty="0" smtClean="0"/>
              <a:t>Iron Rice Bowl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="0" baseline="0" dirty="0" smtClean="0"/>
              <a:t>Under Mao, guarantee of lifetime employment, income and basic cradle-to-grave benefits to most urban and rural workers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="0" baseline="0" dirty="0" smtClean="0"/>
              <a:t>Workplace also provided housing, health care, day care, and other services</a:t>
            </a:r>
          </a:p>
          <a:p>
            <a:r>
              <a:rPr lang="en-US" b="1" baseline="0" dirty="0" smtClean="0"/>
              <a:t>Floating Population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="0" baseline="0" dirty="0" smtClean="0"/>
              <a:t>Peasants migrate to urban areas to find work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="0" baseline="0" dirty="0" err="1" smtClean="0"/>
              <a:t>Approx</a:t>
            </a:r>
            <a:r>
              <a:rPr lang="en-US" b="0" baseline="0" dirty="0" smtClean="0"/>
              <a:t> 150 million people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="0" baseline="0" dirty="0" smtClean="0"/>
              <a:t>Migrant workers are mostly employed in low-paying jobs, but fill an important niche in China’s changing labor market, </a:t>
            </a:r>
            <a:r>
              <a:rPr lang="en-US" b="0" baseline="0" dirty="0" err="1" smtClean="0"/>
              <a:t>esp</a:t>
            </a:r>
            <a:r>
              <a:rPr lang="en-US" b="0" baseline="0" dirty="0" smtClean="0"/>
              <a:t> in construction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="0" baseline="0" dirty="0" err="1" smtClean="0"/>
              <a:t>Hukou</a:t>
            </a:r>
            <a:r>
              <a:rPr lang="en-US" b="0" baseline="0" dirty="0" smtClean="0"/>
              <a:t> – late 1950s, system that registers each citizen as entitled to work and to live in a specific urban or rural location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="0" baseline="0" dirty="0" smtClean="0"/>
              <a:t>But this contributed to increasing inequality btw rural and urban </a:t>
            </a:r>
            <a:r>
              <a:rPr lang="en-US" b="0" baseline="0" dirty="0" err="1" smtClean="0"/>
              <a:t>bc</a:t>
            </a:r>
            <a:r>
              <a:rPr lang="en-US" b="0" baseline="0" dirty="0" smtClean="0"/>
              <a:t> limited farmers ability to go to cities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="0" baseline="0" dirty="0" smtClean="0"/>
              <a:t>Authorities allowed recent migration b/c their labor was crucial to economic expansion BUT they have no rights in urban areas (education, for children health care, can be evicted by </a:t>
            </a:r>
            <a:r>
              <a:rPr lang="en-US" b="0" baseline="0" dirty="0" err="1" smtClean="0"/>
              <a:t>govt</a:t>
            </a:r>
            <a:r>
              <a:rPr lang="en-US" b="0" baseline="0" dirty="0" smtClean="0"/>
              <a:t>)</a:t>
            </a:r>
          </a:p>
          <a:p>
            <a:endParaRPr lang="en-US" b="0" baseline="0" dirty="0" smtClean="0"/>
          </a:p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\\localhost\Users\bcartwright\.Trash\1-15%20National%20Anthem%20of%20England%2013-09-34.m4a" TargetMode="External"/><Relationship Id="rId6" Type="http://schemas.openxmlformats.org/officeDocument/2006/relationships/image" Target="../media/image3.jpeg"/><Relationship Id="rId5" Type="http://schemas.openxmlformats.org/officeDocument/2006/relationships/hyperlink" Target="http://www.google.com/url?sa=i&amp;rct=j&amp;q=deng+xiaoping&amp;source=images&amp;cd=&amp;cad=rja&amp;docid=2K3gHJPfeaDTzM&amp;tbnid=Lc_oedN7oce2CM:&amp;ved=0CAUQjRw&amp;url=http://imad_moustapha.blogs.com/imad_moustapha_the_blog/2012/06/deng.html&amp;ei=q_QzUZS6MoH28gTelIHgBw&amp;bvm=bv.43148975,d.eWU&amp;psig=AFQjCNHzWlTkmorA1vcbefTx_qzPH5vb6w&amp;ust=1362445854987130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 Condensed Extra Bold" pitchFamily="34" charset="0"/>
              </a:rPr>
              <a:t>DENG XIAOPING</a:t>
            </a:r>
            <a:r>
              <a:rPr lang="en-US" sz="6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 Condensed Extra Bold" pitchFamily="34" charset="0"/>
              </a:rPr>
              <a:t/>
            </a:r>
            <a:br>
              <a:rPr lang="en-US" sz="6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 Condensed Extra Bold" pitchFamily="34" charset="0"/>
              </a:rPr>
            </a:b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Print" pitchFamily="2" charset="0"/>
              </a:rPr>
              <a:t>Economic Reform</a:t>
            </a:r>
            <a:endParaRPr lang="en-US" sz="2400" dirty="0">
              <a:solidFill>
                <a:schemeClr val="tx1"/>
              </a:solidFill>
              <a:latin typeface="Segoe Print" pitchFamily="2" charset="0"/>
            </a:endParaRPr>
          </a:p>
          <a:p>
            <a:endParaRPr lang="en-US" dirty="0"/>
          </a:p>
        </p:txBody>
      </p:sp>
      <p:pic>
        <p:nvPicPr>
          <p:cNvPr id="7" name="1-15 National Anthem of England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61425" y="6575425"/>
            <a:ext cx="282575" cy="282575"/>
          </a:xfrm>
          <a:prstGeom prst="rect">
            <a:avLst/>
          </a:prstGeom>
        </p:spPr>
      </p:pic>
      <p:sp>
        <p:nvSpPr>
          <p:cNvPr id="9" name="Subtitle 7"/>
          <p:cNvSpPr txBox="1">
            <a:spLocks/>
          </p:cNvSpPr>
          <p:nvPr/>
        </p:nvSpPr>
        <p:spPr>
          <a:xfrm>
            <a:off x="5257800" y="990600"/>
            <a:ext cx="3200400" cy="22098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  <a:defRPr kumimoji="0" sz="2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None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None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Print" pitchFamily="2" charset="0"/>
              </a:rPr>
              <a:t>“It doesn’t matter whether a cat is white or black, as long as it catches mice.” </a:t>
            </a:r>
          </a:p>
          <a:p>
            <a:r>
              <a:rPr lang="en-US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Print" pitchFamily="2" charset="0"/>
              </a:rPr>
              <a:t>-Deng Xiaoping</a:t>
            </a:r>
            <a:endParaRPr lang="en-US" sz="2600" dirty="0" smtClean="0">
              <a:solidFill>
                <a:srgbClr val="FF0000"/>
              </a:solidFill>
              <a:latin typeface="Segoe Print" pitchFamily="2" charset="0"/>
            </a:endParaRPr>
          </a:p>
          <a:p>
            <a:endParaRPr lang="en-US" dirty="0"/>
          </a:p>
        </p:txBody>
      </p:sp>
      <p:pic>
        <p:nvPicPr>
          <p:cNvPr id="11" name="Picture 2" descr="http://imad_moustapha.blogs.com/.a/6a00d83453aade69e2016306984859970d-320wi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2400"/>
            <a:ext cx="2590800" cy="3401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623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383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Critical Junctures: Technocrats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534400" cy="5305426"/>
          </a:xfrm>
        </p:spPr>
        <p:txBody>
          <a:bodyPr>
            <a:normAutofit/>
          </a:bodyPr>
          <a:lstStyle/>
          <a:p>
            <a:r>
              <a:rPr lang="en-US" dirty="0" smtClean="0"/>
              <a:t>After Deng dies, rise of </a:t>
            </a:r>
            <a:r>
              <a:rPr lang="en-US" b="1" dirty="0" smtClean="0"/>
              <a:t>technocrats</a:t>
            </a:r>
          </a:p>
          <a:p>
            <a:pPr lvl="1"/>
            <a:r>
              <a:rPr lang="en-US" dirty="0" smtClean="0"/>
              <a:t>Career-minded bureaucrats who administer public policy according to technical rather than a political rationale</a:t>
            </a:r>
          </a:p>
          <a:p>
            <a:r>
              <a:rPr lang="en-US" dirty="0" smtClean="0"/>
              <a:t>Professional competence &amp; political loyalty</a:t>
            </a:r>
            <a:endParaRPr lang="en-US" dirty="0"/>
          </a:p>
          <a:p>
            <a:pPr lvl="1"/>
            <a:r>
              <a:rPr lang="en-US" dirty="0" smtClean="0"/>
              <a:t>Jiang </a:t>
            </a:r>
            <a:r>
              <a:rPr lang="en-US" dirty="0" err="1" smtClean="0"/>
              <a:t>Zemin</a:t>
            </a:r>
            <a:r>
              <a:rPr lang="en-US" dirty="0" smtClean="0"/>
              <a:t> (1993-2003)</a:t>
            </a:r>
          </a:p>
          <a:p>
            <a:pPr lvl="1"/>
            <a:r>
              <a:rPr lang="en-US" dirty="0" smtClean="0"/>
              <a:t>Hu Jintao (2003-2013)</a:t>
            </a:r>
          </a:p>
          <a:p>
            <a:pPr lvl="1"/>
            <a:r>
              <a:rPr lang="en-US" dirty="0" smtClean="0"/>
              <a:t>Xi </a:t>
            </a:r>
            <a:r>
              <a:rPr lang="en-US" dirty="0" err="1" smtClean="0"/>
              <a:t>Jinping</a:t>
            </a:r>
            <a:r>
              <a:rPr lang="en-US" dirty="0" smtClean="0"/>
              <a:t> (2013 - ?)</a:t>
            </a:r>
            <a:r>
              <a:rPr lang="en-US" dirty="0"/>
              <a:t>	</a:t>
            </a:r>
            <a:endParaRPr lang="en-US" dirty="0" smtClean="0"/>
          </a:p>
          <a:p>
            <a:pPr lvl="2"/>
            <a:r>
              <a:rPr lang="en-US" sz="2400" dirty="0" smtClean="0"/>
              <a:t>All had university training in engineering</a:t>
            </a:r>
          </a:p>
          <a:p>
            <a:pPr lvl="2"/>
            <a:r>
              <a:rPr lang="en-US" sz="2400" dirty="0" smtClean="0"/>
              <a:t>All were “groomed” by top leaders to move up in ranks</a:t>
            </a:r>
          </a:p>
        </p:txBody>
      </p:sp>
    </p:spTree>
    <p:extLst>
      <p:ext uri="{BB962C8B-B14F-4D97-AF65-F5344CB8AC3E}">
        <p14:creationId xmlns:p14="http://schemas.microsoft.com/office/powerpoint/2010/main" val="58511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Critical Junctures: Deng Xiaoping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534400" cy="5305426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Discussion Question</a:t>
            </a:r>
            <a:r>
              <a:rPr lang="en-US" dirty="0" smtClean="0"/>
              <a:t>:  </a:t>
            </a:r>
            <a:r>
              <a:rPr lang="en-US" dirty="0" smtClean="0">
                <a:latin typeface="Segoe Print" pitchFamily="2" charset="0"/>
              </a:rPr>
              <a:t>Deng Xiaoping has a famous quote</a:t>
            </a:r>
            <a:r>
              <a:rPr lang="en-US" dirty="0" smtClean="0"/>
              <a:t>…</a:t>
            </a:r>
          </a:p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Print" pitchFamily="2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Segoe Print" pitchFamily="2" charset="0"/>
              </a:rPr>
              <a:t>“It doesn’t matter whether a cat is white or black, as long as it catches mice.”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>
                <a:latin typeface="Segoe Print" pitchFamily="2" charset="0"/>
              </a:rPr>
              <a:t>What does this mean?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899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Critical Junctures: Deng Xiaoping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534400" cy="5305426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Discussion Question</a:t>
            </a:r>
            <a:r>
              <a:rPr lang="en-US" dirty="0" smtClean="0"/>
              <a:t>:  </a:t>
            </a:r>
            <a:r>
              <a:rPr lang="en-US" dirty="0" smtClean="0">
                <a:latin typeface="Segoe Print" pitchFamily="2" charset="0"/>
              </a:rPr>
              <a:t>Deng Xiaoping has a famous quote</a:t>
            </a:r>
            <a:r>
              <a:rPr lang="en-US" dirty="0" smtClean="0"/>
              <a:t>…</a:t>
            </a:r>
          </a:p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Print" pitchFamily="2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Segoe Print" pitchFamily="2" charset="0"/>
              </a:rPr>
              <a:t>“It doesn’t matter whether a cat is white or black, as long as it catches mice.”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>
                <a:latin typeface="Segoe Print" pitchFamily="2" charset="0"/>
              </a:rPr>
              <a:t>What does this mean?</a:t>
            </a:r>
          </a:p>
          <a:p>
            <a:r>
              <a:rPr lang="en-US" dirty="0" smtClean="0"/>
              <a:t>It doesn’t matter if a policy is socialist or capitalist if it helped the economy.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070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Critical Junctures: Deng Xiaoping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534400" cy="5305426"/>
          </a:xfrm>
        </p:spPr>
        <p:txBody>
          <a:bodyPr>
            <a:normAutofit/>
          </a:bodyPr>
          <a:lstStyle/>
          <a:p>
            <a:r>
              <a:rPr lang="en-US" dirty="0" smtClean="0"/>
              <a:t>1979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b="1" dirty="0" smtClean="0"/>
              <a:t>Deng </a:t>
            </a:r>
            <a:r>
              <a:rPr lang="en-US" b="1" dirty="0"/>
              <a:t>Xiaoping </a:t>
            </a:r>
            <a:r>
              <a:rPr lang="en-US" dirty="0"/>
              <a:t>takes control of the Communist </a:t>
            </a:r>
            <a:r>
              <a:rPr lang="en-US" dirty="0" smtClean="0"/>
              <a:t>Party</a:t>
            </a:r>
          </a:p>
          <a:p>
            <a:r>
              <a:rPr lang="en-US" dirty="0" smtClean="0"/>
              <a:t>Four Modernizations </a:t>
            </a:r>
          </a:p>
          <a:p>
            <a:pPr lvl="1"/>
            <a:r>
              <a:rPr lang="en-US" dirty="0" smtClean="0"/>
              <a:t>industry,  agriculture, science &amp; military</a:t>
            </a:r>
          </a:p>
          <a:p>
            <a:r>
              <a:rPr lang="en-US" dirty="0" smtClean="0"/>
              <a:t>Open Door Trade policy</a:t>
            </a:r>
          </a:p>
          <a:p>
            <a:r>
              <a:rPr lang="en-US" dirty="0" smtClean="0"/>
              <a:t>Reforms in Education</a:t>
            </a:r>
          </a:p>
          <a:p>
            <a:r>
              <a:rPr lang="en-US" dirty="0" smtClean="0"/>
              <a:t>Restored legal system/bureaucracy                                         of Old China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Picture 2" descr="http://img.timeinc.net/time/magazine/archive/covers/1986/1101860106_4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288355"/>
            <a:ext cx="3048000" cy="399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084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Critical Junctures: Deng Xiaoping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534400" cy="5305426"/>
          </a:xfrm>
        </p:spPr>
        <p:txBody>
          <a:bodyPr>
            <a:normAutofit/>
          </a:bodyPr>
          <a:lstStyle/>
          <a:p>
            <a:r>
              <a:rPr lang="en-US" u="sng" dirty="0" smtClean="0"/>
              <a:t>Socialist Market Economy</a:t>
            </a:r>
          </a:p>
          <a:p>
            <a:r>
              <a:rPr lang="en-US" b="1" dirty="0" smtClean="0"/>
              <a:t>Household </a:t>
            </a:r>
            <a:r>
              <a:rPr lang="en-US" b="1" dirty="0"/>
              <a:t>Responsibility System</a:t>
            </a:r>
          </a:p>
          <a:p>
            <a:pPr lvl="1"/>
            <a:r>
              <a:rPr lang="en-US" dirty="0" smtClean="0"/>
              <a:t>Replaced communes</a:t>
            </a:r>
          </a:p>
          <a:p>
            <a:pPr lvl="1"/>
            <a:r>
              <a:rPr lang="en-US" dirty="0" smtClean="0"/>
              <a:t>After </a:t>
            </a:r>
            <a:r>
              <a:rPr lang="en-US" dirty="0"/>
              <a:t>paying taxes/contract </a:t>
            </a:r>
            <a:r>
              <a:rPr lang="en-US" dirty="0" smtClean="0"/>
              <a:t>fees to </a:t>
            </a:r>
            <a:r>
              <a:rPr lang="en-US" dirty="0" err="1" smtClean="0"/>
              <a:t>govt</a:t>
            </a:r>
            <a:r>
              <a:rPr lang="en-US" dirty="0" smtClean="0"/>
              <a:t>, </a:t>
            </a:r>
            <a:r>
              <a:rPr lang="en-US" dirty="0"/>
              <a:t>families may consume/sell what they produce</a:t>
            </a:r>
          </a:p>
          <a:p>
            <a:endParaRPr lang="en-US" dirty="0" smtClean="0"/>
          </a:p>
          <a:p>
            <a:r>
              <a:rPr lang="en-US" dirty="0" smtClean="0"/>
              <a:t>More Economic Liberalization</a:t>
            </a:r>
          </a:p>
          <a:p>
            <a:pPr lvl="1"/>
            <a:r>
              <a:rPr lang="en-US" b="1" dirty="0" smtClean="0"/>
              <a:t>Special Economic Zones</a:t>
            </a:r>
            <a:r>
              <a:rPr lang="en-US" dirty="0" smtClean="0"/>
              <a:t> (SEZs) </a:t>
            </a:r>
          </a:p>
          <a:p>
            <a:pPr lvl="2"/>
            <a:r>
              <a:rPr lang="en-US" dirty="0" smtClean="0"/>
              <a:t>Promote foreign investment</a:t>
            </a:r>
          </a:p>
          <a:p>
            <a:pPr lvl="1"/>
            <a:r>
              <a:rPr lang="en-US" dirty="0"/>
              <a:t>Township and Village Enterprises (TVEs)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015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Critical Junctures: Deng Xiaoping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534400" cy="5305426"/>
          </a:xfrm>
        </p:spPr>
        <p:txBody>
          <a:bodyPr>
            <a:normAutofit/>
          </a:bodyPr>
          <a:lstStyle/>
          <a:p>
            <a:r>
              <a:rPr lang="en-US" u="sng" dirty="0" smtClean="0"/>
              <a:t>Economic Success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Fastest-growing major economy in the world for more than two decades</a:t>
            </a:r>
          </a:p>
          <a:p>
            <a:pPr lvl="1"/>
            <a:r>
              <a:rPr lang="en-US" dirty="0" smtClean="0"/>
              <a:t>GDP per capita grew at </a:t>
            </a:r>
            <a:r>
              <a:rPr lang="en-US" dirty="0" err="1" smtClean="0"/>
              <a:t>avg</a:t>
            </a:r>
            <a:r>
              <a:rPr lang="en-US" dirty="0" smtClean="0"/>
              <a:t> rate of a little over 9% per year from 1990-2009</a:t>
            </a:r>
            <a:endParaRPr lang="en-US" dirty="0"/>
          </a:p>
          <a:p>
            <a:r>
              <a:rPr lang="en-US" u="sng" dirty="0" smtClean="0"/>
              <a:t>Economic Problems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No more “</a:t>
            </a:r>
            <a:r>
              <a:rPr lang="en-US" b="1" dirty="0" smtClean="0"/>
              <a:t>iron rice bowl</a:t>
            </a:r>
            <a:r>
              <a:rPr lang="en-US" dirty="0" smtClean="0"/>
              <a:t>” – cradle to grave benefits</a:t>
            </a:r>
          </a:p>
          <a:p>
            <a:pPr lvl="1"/>
            <a:r>
              <a:rPr lang="en-US" dirty="0" smtClean="0"/>
              <a:t>Unemployment</a:t>
            </a:r>
          </a:p>
          <a:p>
            <a:pPr lvl="1"/>
            <a:r>
              <a:rPr lang="en-US" dirty="0" smtClean="0"/>
              <a:t>Inequality</a:t>
            </a:r>
          </a:p>
          <a:p>
            <a:pPr lvl="1"/>
            <a:r>
              <a:rPr lang="en-US" b="1" dirty="0" smtClean="0"/>
              <a:t>Floating Population </a:t>
            </a:r>
            <a:r>
              <a:rPr lang="en-US" dirty="0" smtClean="0"/>
              <a:t>– urban migration &amp; issues with </a:t>
            </a:r>
            <a:r>
              <a:rPr lang="en-US" dirty="0" err="1" smtClean="0"/>
              <a:t>hukou</a:t>
            </a:r>
            <a:r>
              <a:rPr lang="en-US" dirty="0" smtClean="0"/>
              <a:t> (household registration)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009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Critical Junctures: Deng Xiaoping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71587"/>
            <a:ext cx="8534400" cy="5305426"/>
          </a:xfrm>
        </p:spPr>
        <p:txBody>
          <a:bodyPr>
            <a:normAutofit/>
          </a:bodyPr>
          <a:lstStyle/>
          <a:p>
            <a:r>
              <a:rPr lang="en-US" dirty="0"/>
              <a:t>China embraced market reforms, gradually moving away from a command economy, but did </a:t>
            </a:r>
            <a:r>
              <a:rPr lang="en-US" dirty="0" smtClean="0"/>
              <a:t>NOT </a:t>
            </a:r>
            <a:r>
              <a:rPr lang="en-US" dirty="0"/>
              <a:t>embrace political or democratic </a:t>
            </a:r>
            <a:r>
              <a:rPr lang="en-US" dirty="0" smtClean="0"/>
              <a:t>reform</a:t>
            </a:r>
          </a:p>
          <a:p>
            <a:r>
              <a:rPr lang="en-US" dirty="0"/>
              <a:t>1989:  </a:t>
            </a:r>
            <a:r>
              <a:rPr lang="en-US" b="1" dirty="0"/>
              <a:t>Tiananmen Square </a:t>
            </a:r>
            <a:r>
              <a:rPr lang="en-US" b="1" dirty="0" smtClean="0"/>
              <a:t>                                                    </a:t>
            </a:r>
            <a:r>
              <a:rPr lang="en-US" dirty="0" smtClean="0"/>
              <a:t>protests</a:t>
            </a:r>
            <a:endParaRPr lang="en-US" dirty="0"/>
          </a:p>
          <a:p>
            <a:pPr lvl="1"/>
            <a:r>
              <a:rPr lang="en-US" dirty="0"/>
              <a:t>Large scale demonstrations, </a:t>
            </a:r>
            <a:r>
              <a:rPr lang="en-US" dirty="0" smtClean="0"/>
              <a:t>                                                         </a:t>
            </a:r>
            <a:r>
              <a:rPr lang="en-US" dirty="0" err="1" smtClean="0"/>
              <a:t>esp</a:t>
            </a:r>
            <a:r>
              <a:rPr lang="en-US" dirty="0" smtClean="0"/>
              <a:t> </a:t>
            </a:r>
            <a:r>
              <a:rPr lang="en-US" dirty="0"/>
              <a:t>among students and </a:t>
            </a:r>
            <a:r>
              <a:rPr lang="en-US" dirty="0" smtClean="0"/>
              <a:t>                                                  intellectuals </a:t>
            </a:r>
            <a:r>
              <a:rPr lang="en-US" dirty="0"/>
              <a:t>for more political </a:t>
            </a:r>
            <a:r>
              <a:rPr lang="en-US" dirty="0" smtClean="0"/>
              <a:t>                                          freedoms</a:t>
            </a:r>
            <a:endParaRPr lang="en-US" dirty="0"/>
          </a:p>
          <a:p>
            <a:pPr lvl="1"/>
            <a:r>
              <a:rPr lang="en-US" dirty="0"/>
              <a:t>Used army to crack down on </a:t>
            </a:r>
            <a:r>
              <a:rPr lang="en-US" dirty="0" smtClean="0"/>
              <a:t>                                              protests</a:t>
            </a:r>
            <a:endParaRPr lang="en-US" dirty="0"/>
          </a:p>
          <a:p>
            <a:pPr lvl="1"/>
            <a:r>
              <a:rPr lang="en-US" dirty="0" smtClean="0"/>
              <a:t>Death </a:t>
            </a:r>
            <a:r>
              <a:rPr lang="en-US" dirty="0"/>
              <a:t>toll has not been revealed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8"/>
          <a:stretch/>
        </p:blipFill>
        <p:spPr>
          <a:xfrm>
            <a:off x="4697518" y="2286000"/>
            <a:ext cx="4464875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54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Critical Junctures: Deng Xiaoping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534400" cy="530542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b="1" u="sng" dirty="0" smtClean="0"/>
              <a:t>Discussion Question</a:t>
            </a:r>
            <a:r>
              <a:rPr lang="en-US" dirty="0" smtClean="0"/>
              <a:t>:  </a:t>
            </a:r>
            <a:r>
              <a:rPr lang="en-US" sz="3100" dirty="0" smtClean="0">
                <a:latin typeface="Segoe Print" pitchFamily="2" charset="0"/>
              </a:rPr>
              <a:t>Classify the following as ideas under Mao Zedong (MZ) or Deng Xiaoping (DX) or Both (B):</a:t>
            </a:r>
          </a:p>
          <a:p>
            <a:endParaRPr lang="en-US" sz="2800" dirty="0" smtClean="0"/>
          </a:p>
          <a:p>
            <a:r>
              <a:rPr lang="en-US" sz="2800" dirty="0" smtClean="0"/>
              <a:t>Allowed foreign investment</a:t>
            </a:r>
          </a:p>
          <a:p>
            <a:r>
              <a:rPr lang="en-US" sz="2800" dirty="0" smtClean="0"/>
              <a:t>Iron Rice Bowl</a:t>
            </a:r>
          </a:p>
          <a:p>
            <a:r>
              <a:rPr lang="en-US" sz="2800" dirty="0" smtClean="0"/>
              <a:t>Communes</a:t>
            </a:r>
          </a:p>
          <a:p>
            <a:r>
              <a:rPr lang="en-US" sz="2800" dirty="0" smtClean="0"/>
              <a:t>Open Door trade policy</a:t>
            </a:r>
          </a:p>
          <a:p>
            <a:r>
              <a:rPr lang="en-US" sz="2800" dirty="0" smtClean="0"/>
              <a:t>Education limited to elementary school</a:t>
            </a:r>
          </a:p>
          <a:p>
            <a:r>
              <a:rPr lang="en-US" sz="2800" dirty="0" smtClean="0"/>
              <a:t>No private property allowed</a:t>
            </a:r>
          </a:p>
          <a:p>
            <a:r>
              <a:rPr lang="en-US" sz="2800" dirty="0" smtClean="0"/>
              <a:t>Household Responsibility System</a:t>
            </a:r>
          </a:p>
          <a:p>
            <a:r>
              <a:rPr lang="en-US" sz="2800" dirty="0" smtClean="0"/>
              <a:t>Egalitarianism pursued</a:t>
            </a:r>
          </a:p>
          <a:p>
            <a:r>
              <a:rPr lang="en-US" sz="2800" dirty="0" smtClean="0"/>
              <a:t>Market socialism</a:t>
            </a:r>
          </a:p>
          <a:p>
            <a:r>
              <a:rPr lang="en-US" sz="2800" dirty="0" smtClean="0"/>
              <a:t>Believed Communist Party leadership should not be challenged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Print" pitchFamily="2" charset="0"/>
              </a:rPr>
              <a:t> 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232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Critical Junctures: Deng Xiaoping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534400" cy="530542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b="1" u="sng" dirty="0" smtClean="0"/>
              <a:t>Discussion Question</a:t>
            </a:r>
            <a:r>
              <a:rPr lang="en-US" dirty="0" smtClean="0"/>
              <a:t>:  </a:t>
            </a:r>
            <a:r>
              <a:rPr lang="en-US" sz="3100" dirty="0" smtClean="0">
                <a:latin typeface="Segoe Print" pitchFamily="2" charset="0"/>
              </a:rPr>
              <a:t>Classify the following as ideas under Mao Zedong (MZ) or Deng Xiaoping (DX) or Both (B):</a:t>
            </a:r>
          </a:p>
          <a:p>
            <a:endParaRPr lang="en-US" sz="2800" dirty="0" smtClean="0"/>
          </a:p>
          <a:p>
            <a:r>
              <a:rPr lang="en-US" sz="2800" dirty="0" smtClean="0"/>
              <a:t>Allowed foreign investment (</a:t>
            </a:r>
            <a:r>
              <a:rPr lang="en-US" sz="2800" dirty="0" smtClean="0">
                <a:latin typeface="Segoe Print" pitchFamily="2" charset="0"/>
              </a:rPr>
              <a:t>DX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Iron Rice Bowl (</a:t>
            </a:r>
            <a:r>
              <a:rPr lang="en-US" sz="2800" dirty="0" smtClean="0">
                <a:latin typeface="Segoe Print" pitchFamily="2" charset="0"/>
              </a:rPr>
              <a:t>MZ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Communes (</a:t>
            </a:r>
            <a:r>
              <a:rPr lang="en-US" sz="2800" dirty="0" smtClean="0">
                <a:latin typeface="Segoe Print" pitchFamily="2" charset="0"/>
              </a:rPr>
              <a:t>MZ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Open Door trade policy (</a:t>
            </a:r>
            <a:r>
              <a:rPr lang="en-US" sz="2800" dirty="0" smtClean="0">
                <a:latin typeface="Segoe Print" pitchFamily="2" charset="0"/>
              </a:rPr>
              <a:t>DX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Education limited to elementary school (</a:t>
            </a:r>
            <a:r>
              <a:rPr lang="en-US" sz="2800" dirty="0" smtClean="0">
                <a:latin typeface="Segoe Print" pitchFamily="2" charset="0"/>
              </a:rPr>
              <a:t>MZ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No private property allowed (</a:t>
            </a:r>
            <a:r>
              <a:rPr lang="en-US" sz="2800" dirty="0" smtClean="0">
                <a:latin typeface="Segoe Print" pitchFamily="2" charset="0"/>
              </a:rPr>
              <a:t>MZ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Household Responsibility System (</a:t>
            </a:r>
            <a:r>
              <a:rPr lang="en-US" sz="2800" dirty="0" smtClean="0">
                <a:latin typeface="Segoe Print" pitchFamily="2" charset="0"/>
              </a:rPr>
              <a:t>DX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Egalitarianism pursued (</a:t>
            </a:r>
            <a:r>
              <a:rPr lang="en-US" sz="2800" dirty="0" smtClean="0">
                <a:latin typeface="Segoe Print" pitchFamily="2" charset="0"/>
              </a:rPr>
              <a:t>MZ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Market socialism (</a:t>
            </a:r>
            <a:r>
              <a:rPr lang="en-US" sz="2800" dirty="0" smtClean="0">
                <a:latin typeface="Segoe Print" pitchFamily="2" charset="0"/>
              </a:rPr>
              <a:t>DX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Believed Communist Party leadership should not be challenged (</a:t>
            </a:r>
            <a:r>
              <a:rPr lang="en-US" sz="2800" dirty="0" smtClean="0">
                <a:latin typeface="Segoe Print" pitchFamily="2" charset="0"/>
              </a:rPr>
              <a:t>B</a:t>
            </a:r>
            <a:r>
              <a:rPr lang="en-US" sz="2800" dirty="0" smtClean="0"/>
              <a:t>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11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4529</TotalTime>
  <Words>911</Words>
  <Application>Microsoft Office PowerPoint</Application>
  <PresentationFormat>On-screen Show (4:3)</PresentationFormat>
  <Paragraphs>119</Paragraphs>
  <Slides>10</Slides>
  <Notes>10</Notes>
  <HiddenSlides>0</HiddenSlides>
  <MMClips>1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Bookman Old Style</vt:lpstr>
      <vt:lpstr>Calibri</vt:lpstr>
      <vt:lpstr>Gill Sans MT</vt:lpstr>
      <vt:lpstr>Segoe Print</vt:lpstr>
      <vt:lpstr>Times New Roman</vt:lpstr>
      <vt:lpstr>Tw Cen MT Condensed Extra Bold</vt:lpstr>
      <vt:lpstr>Wingdings</vt:lpstr>
      <vt:lpstr>Wingdings 3</vt:lpstr>
      <vt:lpstr>Origin</vt:lpstr>
      <vt:lpstr>DENG XIAOPING </vt:lpstr>
      <vt:lpstr>Critical Junctures: Deng Xiaoping</vt:lpstr>
      <vt:lpstr>Critical Junctures: Deng Xiaoping</vt:lpstr>
      <vt:lpstr>Critical Junctures: Deng Xiaoping</vt:lpstr>
      <vt:lpstr>Critical Junctures: Deng Xiaoping</vt:lpstr>
      <vt:lpstr>Critical Junctures: Deng Xiaoping</vt:lpstr>
      <vt:lpstr>Critical Junctures: Deng Xiaoping</vt:lpstr>
      <vt:lpstr>Critical Junctures: Deng Xiaoping</vt:lpstr>
      <vt:lpstr>Critical Junctures: Deng Xiaoping</vt:lpstr>
      <vt:lpstr>Critical Junctures: Technocrats</vt:lpstr>
    </vt:vector>
  </TitlesOfParts>
  <Company>Lausanne Collegiate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Kingdom</dc:title>
  <dc:creator>Lisa Silverman</dc:creator>
  <cp:lastModifiedBy>Phelan, James</cp:lastModifiedBy>
  <cp:revision>354</cp:revision>
  <cp:lastPrinted>2013-03-05T13:36:11Z</cp:lastPrinted>
  <dcterms:created xsi:type="dcterms:W3CDTF">2011-12-23T02:33:30Z</dcterms:created>
  <dcterms:modified xsi:type="dcterms:W3CDTF">2019-07-16T15:25:01Z</dcterms:modified>
</cp:coreProperties>
</file>