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8" r:id="rId10"/>
    <p:sldId id="265" r:id="rId11"/>
    <p:sldId id="264" r:id="rId12"/>
    <p:sldId id="266" r:id="rId13"/>
    <p:sldId id="267" r:id="rId14"/>
    <p:sldId id="269" r:id="rId15"/>
    <p:sldId id="274" r:id="rId16"/>
    <p:sldId id="270" r:id="rId17"/>
    <p:sldId id="271" r:id="rId18"/>
    <p:sldId id="272" r:id="rId19"/>
    <p:sldId id="273" r:id="rId20"/>
    <p:sldId id="276"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7" autoAdjust="0"/>
    <p:restoredTop sz="78216" autoAdjust="0"/>
  </p:normalViewPr>
  <p:slideViewPr>
    <p:cSldViewPr snapToGrid="0" showGuides="1">
      <p:cViewPr varScale="1">
        <p:scale>
          <a:sx n="49" d="100"/>
          <a:sy n="49" d="100"/>
        </p:scale>
        <p:origin x="480"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5200A-8F04-4DCE-9069-303C9981C403}" type="datetimeFigureOut">
              <a:rPr lang="en-US" smtClean="0"/>
              <a:t>9/13/2018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6CA055-2391-46FB-A4FA-F4444632A8A3}" type="slidenum">
              <a:rPr lang="en-US" smtClean="0"/>
              <a:t>‹#›</a:t>
            </a:fld>
            <a:endParaRPr lang="en-US"/>
          </a:p>
        </p:txBody>
      </p:sp>
    </p:spTree>
    <p:extLst>
      <p:ext uri="{BB962C8B-B14F-4D97-AF65-F5344CB8AC3E}">
        <p14:creationId xmlns:p14="http://schemas.microsoft.com/office/powerpoint/2010/main" val="2022483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nvestopedia.com/terms/f/fullemployment.asp#ixzz5R36zcjG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c.tynt.com/b/rf?id=arwjQmCEqr4l6Cadbi-bnq&amp;u=Investopedi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Economic freedom allows Americans to start businesses, own property, and make their own decisions</a:t>
            </a:r>
          </a:p>
          <a:p>
            <a:endParaRPr lang="en-US" dirty="0"/>
          </a:p>
        </p:txBody>
      </p:sp>
      <p:sp>
        <p:nvSpPr>
          <p:cNvPr id="4" name="Slide Number Placeholder 3"/>
          <p:cNvSpPr>
            <a:spLocks noGrp="1"/>
          </p:cNvSpPr>
          <p:nvPr>
            <p:ph type="sldNum" sz="quarter" idx="10"/>
          </p:nvPr>
        </p:nvSpPr>
        <p:spPr/>
        <p:txBody>
          <a:bodyPr/>
          <a:lstStyle/>
          <a:p>
            <a:fld id="{6A6CA055-2391-46FB-A4FA-F4444632A8A3}" type="slidenum">
              <a:rPr lang="en-US" smtClean="0"/>
              <a:t>5</a:t>
            </a:fld>
            <a:endParaRPr lang="en-US"/>
          </a:p>
        </p:txBody>
      </p:sp>
    </p:spTree>
    <p:extLst>
      <p:ext uri="{BB962C8B-B14F-4D97-AF65-F5344CB8AC3E}">
        <p14:creationId xmlns:p14="http://schemas.microsoft.com/office/powerpoint/2010/main" val="4077116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Ro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Slide goes</a:t>
            </a:r>
            <a:r>
              <a:rPr lang="en-US" altLang="en-US" baseline="0" dirty="0" smtClean="0"/>
              <a:t> with the intro to Econ PPT. </a:t>
            </a:r>
            <a:endParaRPr lang="en-US" altLang="en-US" dirty="0" smtClean="0"/>
          </a:p>
        </p:txBody>
      </p:sp>
    </p:spTree>
    <p:extLst>
      <p:ext uri="{BB962C8B-B14F-4D97-AF65-F5344CB8AC3E}">
        <p14:creationId xmlns:p14="http://schemas.microsoft.com/office/powerpoint/2010/main" val="4247402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mtClean="0"/>
              <a:t>Economic freedom allows Americans to start businesses, own property, and make their own decisions</a:t>
            </a:r>
          </a:p>
          <a:p>
            <a:endParaRPr lang="en-US"/>
          </a:p>
        </p:txBody>
      </p:sp>
      <p:sp>
        <p:nvSpPr>
          <p:cNvPr id="4" name="Slide Number Placeholder 3"/>
          <p:cNvSpPr>
            <a:spLocks noGrp="1"/>
          </p:cNvSpPr>
          <p:nvPr>
            <p:ph type="sldNum" sz="quarter" idx="10"/>
          </p:nvPr>
        </p:nvSpPr>
        <p:spPr/>
        <p:txBody>
          <a:bodyPr/>
          <a:lstStyle/>
          <a:p>
            <a:fld id="{6A6CA055-2391-46FB-A4FA-F4444632A8A3}" type="slidenum">
              <a:rPr lang="en-US" smtClean="0"/>
              <a:t>6</a:t>
            </a:fld>
            <a:endParaRPr lang="en-US"/>
          </a:p>
        </p:txBody>
      </p:sp>
    </p:spTree>
    <p:extLst>
      <p:ext uri="{BB962C8B-B14F-4D97-AF65-F5344CB8AC3E}">
        <p14:creationId xmlns:p14="http://schemas.microsoft.com/office/powerpoint/2010/main" val="80858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Essentially, how well productive resources are allocated and, once distributed, how well inputs are combined into products people want and need</a:t>
            </a:r>
          </a:p>
          <a:p>
            <a:endParaRPr lang="en-US" dirty="0" smtClean="0"/>
          </a:p>
          <a:p>
            <a:pPr eaLnBrk="1" hangingPunct="1"/>
            <a:r>
              <a:rPr lang="en-US" altLang="en-US" sz="1200" dirty="0" smtClean="0"/>
              <a:t>In command economies, resource allocation is determined by the central government; resources are redirected quickly, but businesses are often inefficient</a:t>
            </a:r>
          </a:p>
          <a:p>
            <a:pPr eaLnBrk="1" hangingPunct="1"/>
            <a:r>
              <a:rPr lang="en-US" altLang="en-US" sz="1200" dirty="0" smtClean="0"/>
              <a:t>In market economies, supply and demand (producers and consumers) determine allocation; redistribution of resources can be tedious, but business production must be efficient</a:t>
            </a:r>
          </a:p>
          <a:p>
            <a:endParaRPr lang="en-US" dirty="0"/>
          </a:p>
        </p:txBody>
      </p:sp>
      <p:sp>
        <p:nvSpPr>
          <p:cNvPr id="4" name="Slide Number Placeholder 3"/>
          <p:cNvSpPr>
            <a:spLocks noGrp="1"/>
          </p:cNvSpPr>
          <p:nvPr>
            <p:ph type="sldNum" sz="quarter" idx="10"/>
          </p:nvPr>
        </p:nvSpPr>
        <p:spPr/>
        <p:txBody>
          <a:bodyPr/>
          <a:lstStyle/>
          <a:p>
            <a:fld id="{6A6CA055-2391-46FB-A4FA-F4444632A8A3}" type="slidenum">
              <a:rPr lang="en-US" smtClean="0"/>
              <a:t>7</a:t>
            </a:fld>
            <a:endParaRPr lang="en-US"/>
          </a:p>
        </p:txBody>
      </p:sp>
    </p:spTree>
    <p:extLst>
      <p:ext uri="{BB962C8B-B14F-4D97-AF65-F5344CB8AC3E}">
        <p14:creationId xmlns:p14="http://schemas.microsoft.com/office/powerpoint/2010/main" val="424928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Means what is fair. This can be seen as an equality of opportunity or an equality of outcome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eaLnBrk="1" hangingPunct="1"/>
            <a:r>
              <a:rPr lang="en-US" altLang="en-US" dirty="0" smtClean="0"/>
              <a:t>In command economies, wages are often set by the government providing an equality of outcome</a:t>
            </a:r>
          </a:p>
          <a:p>
            <a:pPr eaLnBrk="1" hangingPunct="1"/>
            <a:endParaRPr lang="en-US" altLang="en-US" dirty="0" smtClean="0"/>
          </a:p>
          <a:p>
            <a:pPr eaLnBrk="1" hangingPunct="1"/>
            <a:r>
              <a:rPr lang="en-US" altLang="en-US" dirty="0" smtClean="0"/>
              <a:t>In market economies, equality of opportunity is emphasized; success is not guaranteed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6A6CA055-2391-46FB-A4FA-F4444632A8A3}" type="slidenum">
              <a:rPr lang="en-US" smtClean="0"/>
              <a:t>8</a:t>
            </a:fld>
            <a:endParaRPr lang="en-US"/>
          </a:p>
        </p:txBody>
      </p:sp>
    </p:spTree>
    <p:extLst>
      <p:ext uri="{BB962C8B-B14F-4D97-AF65-F5344CB8AC3E}">
        <p14:creationId xmlns:p14="http://schemas.microsoft.com/office/powerpoint/2010/main" val="2963967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In command economies, pensions, housing, health care, jobs, and income provided or guaranteed by the government</a:t>
            </a:r>
          </a:p>
          <a:p>
            <a:pPr eaLnBrk="1" hangingPunct="1"/>
            <a:endParaRPr lang="en-US" altLang="en-US" dirty="0" smtClean="0"/>
          </a:p>
          <a:p>
            <a:pPr eaLnBrk="1" hangingPunct="1"/>
            <a:r>
              <a:rPr lang="en-US" altLang="en-US" dirty="0" smtClean="0"/>
              <a:t>In market economies, consumers generally responsible for their own security; some programs address anomalies in the economy</a:t>
            </a:r>
          </a:p>
          <a:p>
            <a:endParaRPr lang="en-US" dirty="0"/>
          </a:p>
        </p:txBody>
      </p:sp>
      <p:sp>
        <p:nvSpPr>
          <p:cNvPr id="4" name="Slide Number Placeholder 3"/>
          <p:cNvSpPr>
            <a:spLocks noGrp="1"/>
          </p:cNvSpPr>
          <p:nvPr>
            <p:ph type="sldNum" sz="quarter" idx="10"/>
          </p:nvPr>
        </p:nvSpPr>
        <p:spPr/>
        <p:txBody>
          <a:bodyPr/>
          <a:lstStyle/>
          <a:p>
            <a:fld id="{6A6CA055-2391-46FB-A4FA-F4444632A8A3}" type="slidenum">
              <a:rPr lang="en-US" smtClean="0"/>
              <a:t>10</a:t>
            </a:fld>
            <a:endParaRPr lang="en-US"/>
          </a:p>
        </p:txBody>
      </p:sp>
    </p:spTree>
    <p:extLst>
      <p:ext uri="{BB962C8B-B14F-4D97-AF65-F5344CB8AC3E}">
        <p14:creationId xmlns:p14="http://schemas.microsoft.com/office/powerpoint/2010/main" val="3484702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Intellectually Disabled =</a:t>
            </a:r>
            <a:r>
              <a:rPr lang="en-US" baseline="0" dirty="0" smtClean="0"/>
              <a:t> </a:t>
            </a:r>
            <a:r>
              <a:rPr lang="en-US" dirty="0" smtClean="0"/>
              <a:t>Mentally Retarded - this is now not appropriate to say.</a:t>
            </a:r>
            <a:endParaRPr lang="en-US" dirty="0"/>
          </a:p>
        </p:txBody>
      </p:sp>
      <p:sp>
        <p:nvSpPr>
          <p:cNvPr id="4" name="Slide Number Placeholder 3"/>
          <p:cNvSpPr>
            <a:spLocks noGrp="1"/>
          </p:cNvSpPr>
          <p:nvPr>
            <p:ph type="sldNum" sz="quarter" idx="10"/>
          </p:nvPr>
        </p:nvSpPr>
        <p:spPr/>
        <p:txBody>
          <a:bodyPr/>
          <a:lstStyle/>
          <a:p>
            <a:fld id="{6A6CA055-2391-46FB-A4FA-F4444632A8A3}" type="slidenum">
              <a:rPr lang="en-US" smtClean="0"/>
              <a:t>11</a:t>
            </a:fld>
            <a:endParaRPr lang="en-US"/>
          </a:p>
        </p:txBody>
      </p:sp>
    </p:spTree>
    <p:extLst>
      <p:ext uri="{BB962C8B-B14F-4D97-AF65-F5344CB8AC3E}">
        <p14:creationId xmlns:p14="http://schemas.microsoft.com/office/powerpoint/2010/main" val="72700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In command economies, no unemployment, prices usually set below market to ensure everything produced is sold</a:t>
            </a:r>
          </a:p>
          <a:p>
            <a:pPr eaLnBrk="1" hangingPunct="1"/>
            <a:endParaRPr lang="en-US" altLang="en-US" dirty="0" smtClean="0"/>
          </a:p>
          <a:p>
            <a:pPr eaLnBrk="1" hangingPunct="1"/>
            <a:r>
              <a:rPr lang="en-US" altLang="en-US" dirty="0" smtClean="0"/>
              <a:t>In market economies, some unemployment is tolerated; fiscal and monetary policies are used to prevent unemployment and inflation</a:t>
            </a:r>
          </a:p>
          <a:p>
            <a:endParaRPr lang="en-US" dirty="0"/>
          </a:p>
        </p:txBody>
      </p:sp>
      <p:sp>
        <p:nvSpPr>
          <p:cNvPr id="4" name="Slide Number Placeholder 3"/>
          <p:cNvSpPr>
            <a:spLocks noGrp="1"/>
          </p:cNvSpPr>
          <p:nvPr>
            <p:ph type="sldNum" sz="quarter" idx="10"/>
          </p:nvPr>
        </p:nvSpPr>
        <p:spPr/>
        <p:txBody>
          <a:bodyPr/>
          <a:lstStyle/>
          <a:p>
            <a:fld id="{6A6CA055-2391-46FB-A4FA-F4444632A8A3}" type="slidenum">
              <a:rPr lang="en-US" smtClean="0"/>
              <a:t>12</a:t>
            </a:fld>
            <a:endParaRPr lang="en-US"/>
          </a:p>
        </p:txBody>
      </p:sp>
    </p:spTree>
    <p:extLst>
      <p:ext uri="{BB962C8B-B14F-4D97-AF65-F5344CB8AC3E}">
        <p14:creationId xmlns:p14="http://schemas.microsoft.com/office/powerpoint/2010/main" val="2798830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In command economies, growth targets are set and interpreted by central planners</a:t>
            </a:r>
          </a:p>
          <a:p>
            <a:pPr eaLnBrk="1" hangingPunct="1"/>
            <a:endParaRPr lang="en-US" altLang="en-US" dirty="0" smtClean="0"/>
          </a:p>
          <a:p>
            <a:pPr eaLnBrk="1" hangingPunct="1"/>
            <a:r>
              <a:rPr lang="en-US" altLang="en-US" dirty="0" smtClean="0"/>
              <a:t>In market economies, encourage specialization along with avoidance of waste</a:t>
            </a:r>
          </a:p>
          <a:p>
            <a:endParaRPr lang="en-US" dirty="0"/>
          </a:p>
        </p:txBody>
      </p:sp>
      <p:sp>
        <p:nvSpPr>
          <p:cNvPr id="4" name="Slide Number Placeholder 3"/>
          <p:cNvSpPr>
            <a:spLocks noGrp="1"/>
          </p:cNvSpPr>
          <p:nvPr>
            <p:ph type="sldNum" sz="quarter" idx="10"/>
          </p:nvPr>
        </p:nvSpPr>
        <p:spPr/>
        <p:txBody>
          <a:bodyPr/>
          <a:lstStyle/>
          <a:p>
            <a:fld id="{6A6CA055-2391-46FB-A4FA-F4444632A8A3}" type="slidenum">
              <a:rPr lang="en-US" smtClean="0"/>
              <a:t>14</a:t>
            </a:fld>
            <a:endParaRPr lang="en-US"/>
          </a:p>
        </p:txBody>
      </p:sp>
    </p:spTree>
    <p:extLst>
      <p:ext uri="{BB962C8B-B14F-4D97-AF65-F5344CB8AC3E}">
        <p14:creationId xmlns:p14="http://schemas.microsoft.com/office/powerpoint/2010/main" val="3393567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What is 'Full Employment'</a:t>
            </a:r>
          </a:p>
          <a:p>
            <a:r>
              <a:rPr lang="en-US" sz="1200" b="0" i="0" kern="1200" dirty="0" smtClean="0">
                <a:solidFill>
                  <a:schemeClr val="tx1"/>
                </a:solidFill>
                <a:effectLst/>
                <a:latin typeface="+mn-lt"/>
                <a:ea typeface="+mn-ea"/>
                <a:cs typeface="+mn-cs"/>
              </a:rPr>
              <a:t>Full employment is an economic situation in which all available labor resources are being used in the most efficient way possible. Full employment embodies the highest amount of skilled and unskilled labor that can be employed within an economy at any given time. Any remaining unemployment is considered to be frictional, structural or voluntary.</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Read more: </a:t>
            </a:r>
            <a:r>
              <a:rPr lang="en-US" sz="1200" b="0" i="0" u="none" strike="noStrike" kern="1200" dirty="0" smtClean="0">
                <a:solidFill>
                  <a:schemeClr val="tx1"/>
                </a:solidFill>
                <a:effectLst/>
                <a:latin typeface="+mn-lt"/>
                <a:ea typeface="+mn-ea"/>
                <a:cs typeface="+mn-cs"/>
                <a:hlinkClick r:id="rId3"/>
              </a:rPr>
              <a:t>Full Employment</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3"/>
              </a:rPr>
              <a:t>https://www.investopedia.com/terms/f/fullemployment.asp#ixzz5R36zcjGE</a:t>
            </a:r>
            <a:r>
              <a:rPr lang="en-US" sz="1200" b="0" i="0" kern="1200" dirty="0" smtClean="0">
                <a:solidFill>
                  <a:schemeClr val="tx1"/>
                </a:solidFill>
                <a:effectLst/>
                <a:latin typeface="+mn-lt"/>
                <a:ea typeface="+mn-ea"/>
                <a:cs typeface="+mn-cs"/>
              </a:rPr>
              <a:t>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Follow us: </a:t>
            </a:r>
            <a:r>
              <a:rPr lang="en-US" sz="1200" b="0" i="0" u="none" strike="noStrike" kern="1200" dirty="0" smtClean="0">
                <a:solidFill>
                  <a:schemeClr val="tx1"/>
                </a:solidFill>
                <a:effectLst/>
                <a:latin typeface="+mn-lt"/>
                <a:ea typeface="+mn-ea"/>
                <a:cs typeface="+mn-cs"/>
                <a:hlinkClick r:id="rId4"/>
              </a:rPr>
              <a:t>Investopedia on Facebook</a:t>
            </a:r>
            <a:endParaRPr lang="en-US" dirty="0"/>
          </a:p>
        </p:txBody>
      </p:sp>
      <p:sp>
        <p:nvSpPr>
          <p:cNvPr id="4" name="Slide Number Placeholder 3"/>
          <p:cNvSpPr>
            <a:spLocks noGrp="1"/>
          </p:cNvSpPr>
          <p:nvPr>
            <p:ph type="sldNum" sz="quarter" idx="10"/>
          </p:nvPr>
        </p:nvSpPr>
        <p:spPr/>
        <p:txBody>
          <a:bodyPr/>
          <a:lstStyle/>
          <a:p>
            <a:fld id="{6A6CA055-2391-46FB-A4FA-F4444632A8A3}" type="slidenum">
              <a:rPr lang="en-US" smtClean="0"/>
              <a:t>16</a:t>
            </a:fld>
            <a:endParaRPr lang="en-US"/>
          </a:p>
        </p:txBody>
      </p:sp>
    </p:spTree>
    <p:extLst>
      <p:ext uri="{BB962C8B-B14F-4D97-AF65-F5344CB8AC3E}">
        <p14:creationId xmlns:p14="http://schemas.microsoft.com/office/powerpoint/2010/main" val="2066069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FBEEF0-E969-40AE-A272-200F3C7724CC}"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E419E-34ED-4BED-AD23-A770A6B0D172}" type="slidenum">
              <a:rPr lang="en-US" smtClean="0"/>
              <a:t>‹#›</a:t>
            </a:fld>
            <a:endParaRPr lang="en-US"/>
          </a:p>
        </p:txBody>
      </p:sp>
    </p:spTree>
    <p:extLst>
      <p:ext uri="{BB962C8B-B14F-4D97-AF65-F5344CB8AC3E}">
        <p14:creationId xmlns:p14="http://schemas.microsoft.com/office/powerpoint/2010/main" val="3651286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BEEF0-E969-40AE-A272-200F3C7724CC}"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E419E-34ED-4BED-AD23-A770A6B0D172}" type="slidenum">
              <a:rPr lang="en-US" smtClean="0"/>
              <a:t>‹#›</a:t>
            </a:fld>
            <a:endParaRPr lang="en-US"/>
          </a:p>
        </p:txBody>
      </p:sp>
    </p:spTree>
    <p:extLst>
      <p:ext uri="{BB962C8B-B14F-4D97-AF65-F5344CB8AC3E}">
        <p14:creationId xmlns:p14="http://schemas.microsoft.com/office/powerpoint/2010/main" val="1566389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BEEF0-E969-40AE-A272-200F3C7724CC}"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E419E-34ED-4BED-AD23-A770A6B0D172}" type="slidenum">
              <a:rPr lang="en-US" smtClean="0"/>
              <a:t>‹#›</a:t>
            </a:fld>
            <a:endParaRPr lang="en-US"/>
          </a:p>
        </p:txBody>
      </p:sp>
    </p:spTree>
    <p:extLst>
      <p:ext uri="{BB962C8B-B14F-4D97-AF65-F5344CB8AC3E}">
        <p14:creationId xmlns:p14="http://schemas.microsoft.com/office/powerpoint/2010/main" val="3808642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BEEF0-E969-40AE-A272-200F3C7724CC}"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E419E-34ED-4BED-AD23-A770A6B0D172}" type="slidenum">
              <a:rPr lang="en-US" smtClean="0"/>
              <a:t>‹#›</a:t>
            </a:fld>
            <a:endParaRPr lang="en-US"/>
          </a:p>
        </p:txBody>
      </p:sp>
    </p:spTree>
    <p:extLst>
      <p:ext uri="{BB962C8B-B14F-4D97-AF65-F5344CB8AC3E}">
        <p14:creationId xmlns:p14="http://schemas.microsoft.com/office/powerpoint/2010/main" val="2503009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FBEEF0-E969-40AE-A272-200F3C7724CC}"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E419E-34ED-4BED-AD23-A770A6B0D172}" type="slidenum">
              <a:rPr lang="en-US" smtClean="0"/>
              <a:t>‹#›</a:t>
            </a:fld>
            <a:endParaRPr lang="en-US"/>
          </a:p>
        </p:txBody>
      </p:sp>
    </p:spTree>
    <p:extLst>
      <p:ext uri="{BB962C8B-B14F-4D97-AF65-F5344CB8AC3E}">
        <p14:creationId xmlns:p14="http://schemas.microsoft.com/office/powerpoint/2010/main" val="2941787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FBEEF0-E969-40AE-A272-200F3C7724CC}"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E419E-34ED-4BED-AD23-A770A6B0D172}" type="slidenum">
              <a:rPr lang="en-US" smtClean="0"/>
              <a:t>‹#›</a:t>
            </a:fld>
            <a:endParaRPr lang="en-US"/>
          </a:p>
        </p:txBody>
      </p:sp>
    </p:spTree>
    <p:extLst>
      <p:ext uri="{BB962C8B-B14F-4D97-AF65-F5344CB8AC3E}">
        <p14:creationId xmlns:p14="http://schemas.microsoft.com/office/powerpoint/2010/main" val="2893613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FBEEF0-E969-40AE-A272-200F3C7724CC}" type="datetimeFigureOut">
              <a:rPr lang="en-US" smtClean="0"/>
              <a:t>9/13/2018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CE419E-34ED-4BED-AD23-A770A6B0D172}" type="slidenum">
              <a:rPr lang="en-US" smtClean="0"/>
              <a:t>‹#›</a:t>
            </a:fld>
            <a:endParaRPr lang="en-US"/>
          </a:p>
        </p:txBody>
      </p:sp>
    </p:spTree>
    <p:extLst>
      <p:ext uri="{BB962C8B-B14F-4D97-AF65-F5344CB8AC3E}">
        <p14:creationId xmlns:p14="http://schemas.microsoft.com/office/powerpoint/2010/main" val="2075223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FBEEF0-E969-40AE-A272-200F3C7724CC}" type="datetimeFigureOut">
              <a:rPr lang="en-US" smtClean="0"/>
              <a:t>9/13/2018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CE419E-34ED-4BED-AD23-A770A6B0D172}" type="slidenum">
              <a:rPr lang="en-US" smtClean="0"/>
              <a:t>‹#›</a:t>
            </a:fld>
            <a:endParaRPr lang="en-US"/>
          </a:p>
        </p:txBody>
      </p:sp>
    </p:spTree>
    <p:extLst>
      <p:ext uri="{BB962C8B-B14F-4D97-AF65-F5344CB8AC3E}">
        <p14:creationId xmlns:p14="http://schemas.microsoft.com/office/powerpoint/2010/main" val="398450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BEEF0-E969-40AE-A272-200F3C7724CC}" type="datetimeFigureOut">
              <a:rPr lang="en-US" smtClean="0"/>
              <a:t>9/13/2018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CE419E-34ED-4BED-AD23-A770A6B0D172}" type="slidenum">
              <a:rPr lang="en-US" smtClean="0"/>
              <a:t>‹#›</a:t>
            </a:fld>
            <a:endParaRPr lang="en-US"/>
          </a:p>
        </p:txBody>
      </p:sp>
    </p:spTree>
    <p:extLst>
      <p:ext uri="{BB962C8B-B14F-4D97-AF65-F5344CB8AC3E}">
        <p14:creationId xmlns:p14="http://schemas.microsoft.com/office/powerpoint/2010/main" val="390231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BEEF0-E969-40AE-A272-200F3C7724CC}"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E419E-34ED-4BED-AD23-A770A6B0D172}" type="slidenum">
              <a:rPr lang="en-US" smtClean="0"/>
              <a:t>‹#›</a:t>
            </a:fld>
            <a:endParaRPr lang="en-US"/>
          </a:p>
        </p:txBody>
      </p:sp>
    </p:spTree>
    <p:extLst>
      <p:ext uri="{BB962C8B-B14F-4D97-AF65-F5344CB8AC3E}">
        <p14:creationId xmlns:p14="http://schemas.microsoft.com/office/powerpoint/2010/main" val="413416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BEEF0-E969-40AE-A272-200F3C7724CC}"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CE419E-34ED-4BED-AD23-A770A6B0D172}" type="slidenum">
              <a:rPr lang="en-US" smtClean="0"/>
              <a:t>‹#›</a:t>
            </a:fld>
            <a:endParaRPr lang="en-US"/>
          </a:p>
        </p:txBody>
      </p:sp>
    </p:spTree>
    <p:extLst>
      <p:ext uri="{BB962C8B-B14F-4D97-AF65-F5344CB8AC3E}">
        <p14:creationId xmlns:p14="http://schemas.microsoft.com/office/powerpoint/2010/main" val="2690251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6000">
              <a:schemeClr val="accent1">
                <a:lumMod val="0"/>
                <a:lumOff val="100000"/>
              </a:schemeClr>
            </a:gs>
            <a:gs pos="100000">
              <a:schemeClr val="accent1">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BEEF0-E969-40AE-A272-200F3C7724CC}" type="datetimeFigureOut">
              <a:rPr lang="en-US" smtClean="0"/>
              <a:t>9/13/2018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CE419E-34ED-4BED-AD23-A770A6B0D172}" type="slidenum">
              <a:rPr lang="en-US" smtClean="0"/>
              <a:t>‹#›</a:t>
            </a:fld>
            <a:endParaRPr lang="en-US"/>
          </a:p>
        </p:txBody>
      </p:sp>
    </p:spTree>
    <p:extLst>
      <p:ext uri="{BB962C8B-B14F-4D97-AF65-F5344CB8AC3E}">
        <p14:creationId xmlns:p14="http://schemas.microsoft.com/office/powerpoint/2010/main" val="1133122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usnews.com/news/best-countries/quality-of-life-full-lis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hyperlink" Target="https://www.officialdata.org/1950-dollars-in-2018?amount=1" TargetMode="External"/><Relationship Id="rId2" Type="http://schemas.openxmlformats.org/officeDocument/2006/relationships/hyperlink" Target="https://www.officialdata.org/articles/consumer-price-index-since-191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vestopedia.com/terms/e/export.asp" TargetMode="External"/><Relationship Id="rId2" Type="http://schemas.openxmlformats.org/officeDocument/2006/relationships/hyperlink" Target="https://www.investopedia.com/terms/i/import.as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QPKKQnijns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6Xa9T2OMzmw"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Arial Black" panose="020B0A04020102020204" pitchFamily="34" charset="0"/>
              </a:rPr>
              <a:t> Basic Economic Goals </a:t>
            </a:r>
            <a:endParaRPr lang="en-US" b="1" dirty="0">
              <a:latin typeface="Arial Black" panose="020B0A04020102020204" pitchFamily="34" charset="0"/>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66577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dirty="0" smtClean="0">
                <a:latin typeface="Arial Black" panose="020B0A04020102020204" pitchFamily="34" charset="0"/>
              </a:rPr>
              <a:t>Economic Security</a:t>
            </a:r>
            <a:endParaRPr lang="en-US" dirty="0"/>
          </a:p>
        </p:txBody>
      </p:sp>
      <p:sp>
        <p:nvSpPr>
          <p:cNvPr id="3" name="Content Placeholder 2"/>
          <p:cNvSpPr>
            <a:spLocks noGrp="1"/>
          </p:cNvSpPr>
          <p:nvPr>
            <p:ph idx="1"/>
          </p:nvPr>
        </p:nvSpPr>
        <p:spPr/>
        <p:txBody>
          <a:bodyPr>
            <a:normAutofit/>
          </a:bodyPr>
          <a:lstStyle/>
          <a:p>
            <a:pPr marL="0" indent="0" algn="ctr">
              <a:buNone/>
            </a:pPr>
            <a:r>
              <a:rPr lang="en-US" altLang="en-US" dirty="0" smtClean="0"/>
              <a:t>Protecting consumers, producers, and resource owners from risks that exist in society.  Each society must decide from which uncertainties individuals can and should be protected</a:t>
            </a:r>
          </a:p>
          <a:p>
            <a:pPr algn="ctr"/>
            <a:endParaRPr lang="en-US" altLang="en-US" dirty="0"/>
          </a:p>
          <a:p>
            <a:pPr marL="0" indent="0" algn="ctr">
              <a:buNone/>
            </a:pPr>
            <a:r>
              <a:rPr lang="en-US" altLang="en-US" dirty="0" smtClean="0"/>
              <a:t>Economic security is provided by the government with regards to issues that are beyond our control</a:t>
            </a:r>
          </a:p>
          <a:p>
            <a:pPr algn="ctr"/>
            <a:endParaRPr lang="en-US" altLang="en-US" dirty="0" smtClean="0"/>
          </a:p>
          <a:p>
            <a:pPr marL="457200" lvl="1" indent="0" algn="ctr">
              <a:buNone/>
            </a:pPr>
            <a:r>
              <a:rPr lang="en-US" altLang="en-US" dirty="0" smtClean="0"/>
              <a:t>Natural disasters, accidents, old age, bank failures</a:t>
            </a:r>
          </a:p>
          <a:p>
            <a:pPr marL="457200" lvl="1" indent="0" algn="ctr">
              <a:buNone/>
            </a:pPr>
            <a:r>
              <a:rPr lang="en-US" altLang="en-US" dirty="0" smtClean="0"/>
              <a:t>The government helps people by paying Social Security, Unemployment, or through FEMA and the FDIC</a:t>
            </a:r>
          </a:p>
          <a:p>
            <a:endParaRPr lang="en-US" altLang="en-US" dirty="0" smtClean="0"/>
          </a:p>
          <a:p>
            <a:endParaRPr lang="en-US" dirty="0"/>
          </a:p>
        </p:txBody>
      </p:sp>
    </p:spTree>
    <p:extLst>
      <p:ext uri="{BB962C8B-B14F-4D97-AF65-F5344CB8AC3E}">
        <p14:creationId xmlns:p14="http://schemas.microsoft.com/office/powerpoint/2010/main" val="3375535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dirty="0" smtClean="0">
                <a:latin typeface="Arial Black" panose="020B0A04020102020204" pitchFamily="34" charset="0"/>
              </a:rPr>
              <a:t>Economic Security</a:t>
            </a:r>
            <a:endParaRPr lang="en-US" dirty="0">
              <a:latin typeface="Arial Black" panose="020B0A04020102020204" pitchFamily="34" charset="0"/>
            </a:endParaRPr>
          </a:p>
        </p:txBody>
      </p:sp>
      <p:sp>
        <p:nvSpPr>
          <p:cNvPr id="3" name="Content Placeholder 2"/>
          <p:cNvSpPr>
            <a:spLocks noGrp="1"/>
          </p:cNvSpPr>
          <p:nvPr>
            <p:ph idx="1"/>
          </p:nvPr>
        </p:nvSpPr>
        <p:spPr>
          <a:xfrm>
            <a:off x="369651" y="1690687"/>
            <a:ext cx="11556459" cy="5021398"/>
          </a:xfrm>
        </p:spPr>
        <p:txBody>
          <a:bodyPr>
            <a:normAutofit fontScale="77500" lnSpcReduction="20000"/>
          </a:bodyPr>
          <a:lstStyle/>
          <a:p>
            <a:pPr marL="0" indent="0">
              <a:buNone/>
            </a:pPr>
            <a:r>
              <a:rPr lang="en-US" sz="3800" dirty="0" smtClean="0"/>
              <a:t>Basically, provisions should be made for those not able to take care of themselves – handicapped, disabled, old age, chronically ill, orphans. Protection from lay-offs [unemployment insurance]. Also no discrimination.</a:t>
            </a:r>
          </a:p>
          <a:p>
            <a:pPr marL="0" indent="0">
              <a:buNone/>
            </a:pPr>
            <a:endParaRPr lang="en-US" sz="3800" dirty="0" smtClean="0">
              <a:latin typeface="Arial Black" panose="020B0A04020102020204" pitchFamily="34" charset="0"/>
            </a:endParaRPr>
          </a:p>
          <a:p>
            <a:pPr marL="0" indent="0">
              <a:buNone/>
            </a:pPr>
            <a:r>
              <a:rPr lang="en-US" sz="3800" dirty="0" smtClean="0"/>
              <a:t>Roughly 43 million Americans have some type of disability. </a:t>
            </a:r>
          </a:p>
          <a:p>
            <a:pPr marL="0" indent="0">
              <a:buNone/>
            </a:pPr>
            <a:r>
              <a:rPr lang="en-US" dirty="0" smtClean="0"/>
              <a:t>Hearing impaired: 22 million (including 2 million deaf) </a:t>
            </a:r>
          </a:p>
          <a:p>
            <a:pPr marL="0" indent="0">
              <a:buNone/>
            </a:pPr>
            <a:r>
              <a:rPr lang="en-US" dirty="0" smtClean="0"/>
              <a:t>Totally blind: 120,000 (Legally blind: 60,000) </a:t>
            </a:r>
          </a:p>
          <a:p>
            <a:pPr marL="0" indent="0">
              <a:buNone/>
            </a:pPr>
            <a:r>
              <a:rPr lang="en-US" dirty="0" smtClean="0"/>
              <a:t>Epileptic: 2 million </a:t>
            </a:r>
          </a:p>
          <a:p>
            <a:pPr marL="0" indent="0">
              <a:buNone/>
            </a:pPr>
            <a:r>
              <a:rPr lang="en-US" dirty="0" smtClean="0"/>
              <a:t>D. Paralyzed: 1.2 million </a:t>
            </a:r>
          </a:p>
          <a:p>
            <a:pPr marL="0" indent="0">
              <a:buNone/>
            </a:pPr>
            <a:r>
              <a:rPr lang="en-US" dirty="0" smtClean="0"/>
              <a:t>E. Developmentally disabled; 9.2 million </a:t>
            </a:r>
          </a:p>
          <a:p>
            <a:pPr marL="0" indent="0">
              <a:buNone/>
            </a:pPr>
            <a:r>
              <a:rPr lang="en-US" dirty="0" smtClean="0"/>
              <a:t>F. Speech impaired: 2.1 million </a:t>
            </a:r>
          </a:p>
          <a:p>
            <a:pPr marL="0" indent="0">
              <a:buNone/>
            </a:pPr>
            <a:r>
              <a:rPr lang="en-US" dirty="0" smtClean="0"/>
              <a:t>G. Intellectually Disabled: up to 2.5 million </a:t>
            </a:r>
          </a:p>
          <a:p>
            <a:pPr marL="0" indent="0">
              <a:buNone/>
            </a:pPr>
            <a:r>
              <a:rPr lang="en-US" dirty="0" smtClean="0"/>
              <a:t>H. HIV infected: 900,000</a:t>
            </a:r>
            <a:endParaRPr lang="en-US" dirty="0"/>
          </a:p>
        </p:txBody>
      </p:sp>
      <p:pic>
        <p:nvPicPr>
          <p:cNvPr id="4" name="Picture 3"/>
          <p:cNvPicPr>
            <a:picLocks noChangeAspect="1"/>
          </p:cNvPicPr>
          <p:nvPr/>
        </p:nvPicPr>
        <p:blipFill>
          <a:blip r:embed="rId3"/>
          <a:stretch>
            <a:fillRect/>
          </a:stretch>
        </p:blipFill>
        <p:spPr>
          <a:xfrm>
            <a:off x="8443609" y="3809839"/>
            <a:ext cx="3292408" cy="2633927"/>
          </a:xfrm>
          <a:prstGeom prst="rect">
            <a:avLst/>
          </a:prstGeom>
        </p:spPr>
      </p:pic>
    </p:spTree>
    <p:extLst>
      <p:ext uri="{BB962C8B-B14F-4D97-AF65-F5344CB8AC3E}">
        <p14:creationId xmlns:p14="http://schemas.microsoft.com/office/powerpoint/2010/main" val="748086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Economic Stability </a:t>
            </a:r>
            <a:endParaRPr lang="en-US" dirty="0">
              <a:latin typeface="Arial Black" panose="020B0A04020102020204" pitchFamily="34" charset="0"/>
            </a:endParaRPr>
          </a:p>
        </p:txBody>
      </p:sp>
      <p:sp>
        <p:nvSpPr>
          <p:cNvPr id="3" name="Content Placeholder 2"/>
          <p:cNvSpPr>
            <a:spLocks noGrp="1"/>
          </p:cNvSpPr>
          <p:nvPr>
            <p:ph idx="1"/>
          </p:nvPr>
        </p:nvSpPr>
        <p:spPr>
          <a:xfrm>
            <a:off x="252919" y="1400783"/>
            <a:ext cx="11100881" cy="4776180"/>
          </a:xfrm>
        </p:spPr>
        <p:txBody>
          <a:bodyPr/>
          <a:lstStyle/>
          <a:p>
            <a:r>
              <a:rPr lang="en-US" altLang="en-US" dirty="0" smtClean="0">
                <a:cs typeface="Arial" panose="020B0604020202020204" pitchFamily="34" charset="0"/>
              </a:rPr>
              <a:t>Maintaining stable prices and full employment while keeping growth reasonably smooth and steady</a:t>
            </a:r>
          </a:p>
          <a:p>
            <a:r>
              <a:rPr lang="en-US" altLang="en-US" dirty="0" smtClean="0">
                <a:cs typeface="Arial" panose="020B0604020202020204" pitchFamily="34" charset="0"/>
              </a:rPr>
              <a:t>America hopes to avoid extreme ups and downs in the standard of living</a:t>
            </a:r>
          </a:p>
          <a:p>
            <a:pPr lvl="1"/>
            <a:r>
              <a:rPr lang="en-US" altLang="en-US" u="sng" dirty="0" smtClean="0">
                <a:cs typeface="Arial" panose="020B0604020202020204" pitchFamily="34" charset="0"/>
              </a:rPr>
              <a:t>Standard of living</a:t>
            </a:r>
            <a:r>
              <a:rPr lang="en-US" altLang="en-US" dirty="0" smtClean="0">
                <a:cs typeface="Arial" panose="020B0604020202020204" pitchFamily="34" charset="0"/>
              </a:rPr>
              <a:t>: the material well being of an individual, group or nation measured by how well their necessities and luxuries are satisfied</a:t>
            </a:r>
          </a:p>
          <a:p>
            <a:pPr lvl="1"/>
            <a:r>
              <a:rPr lang="en-US" altLang="en-US" dirty="0" smtClean="0">
                <a:cs typeface="Arial" panose="020B0604020202020204" pitchFamily="34" charset="0"/>
                <a:hlinkClick r:id="rId3"/>
              </a:rPr>
              <a:t>https://www.usnews.com/news/best-countries/quality-of-life-full-list</a:t>
            </a:r>
            <a:endParaRPr lang="en-US" altLang="en-US" dirty="0" smtClean="0">
              <a:cs typeface="Arial" panose="020B0604020202020204" pitchFamily="34" charset="0"/>
            </a:endParaRPr>
          </a:p>
          <a:p>
            <a:pPr lvl="1"/>
            <a:endParaRPr lang="en-US" altLang="en-US" dirty="0" smtClean="0">
              <a:cs typeface="Arial" panose="020B0604020202020204" pitchFamily="34" charset="0"/>
            </a:endParaRPr>
          </a:p>
          <a:p>
            <a:pPr lvl="1"/>
            <a:r>
              <a:rPr lang="en-US" altLang="en-US" dirty="0" smtClean="0">
                <a:cs typeface="Arial" panose="020B0604020202020204" pitchFamily="34" charset="0"/>
              </a:rPr>
              <a:t>The US has one of the highest standards of living in the world </a:t>
            </a:r>
          </a:p>
          <a:p>
            <a:endParaRPr lang="en-US" altLang="en-US" dirty="0" smtClean="0"/>
          </a:p>
          <a:p>
            <a:endParaRPr lang="en-US" dirty="0"/>
          </a:p>
        </p:txBody>
      </p:sp>
      <p:pic>
        <p:nvPicPr>
          <p:cNvPr id="4" name="Picture 5" descr="aging_infra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2095" y="4706464"/>
            <a:ext cx="2979905" cy="215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489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Economic Stability </a:t>
            </a:r>
            <a:endParaRPr lang="en-US" dirty="0"/>
          </a:p>
        </p:txBody>
      </p:sp>
      <p:sp>
        <p:nvSpPr>
          <p:cNvPr id="3" name="Content Placeholder 2"/>
          <p:cNvSpPr>
            <a:spLocks noGrp="1"/>
          </p:cNvSpPr>
          <p:nvPr>
            <p:ph idx="1"/>
          </p:nvPr>
        </p:nvSpPr>
        <p:spPr>
          <a:xfrm>
            <a:off x="291830" y="1536970"/>
            <a:ext cx="11478638" cy="5155659"/>
          </a:xfrm>
        </p:spPr>
        <p:txBody>
          <a:bodyPr>
            <a:normAutofit fontScale="92500" lnSpcReduction="20000"/>
          </a:bodyPr>
          <a:lstStyle/>
          <a:p>
            <a:r>
              <a:rPr lang="en-US" dirty="0" smtClean="0"/>
              <a:t>Price Level Stability – sizable inflation or deflation should be avoided. We had over 10% in 73, 79, &amp; 80. Inflation was 2% in the 1950s, 2.3% in 1960s and 7.4% in 80s. A person making $25,000 a year at age 30 would need (with average inflation of 5%) $125,000 a year at age 65 to have the same standard of living.</a:t>
            </a:r>
          </a:p>
          <a:p>
            <a:endParaRPr lang="en-US" dirty="0"/>
          </a:p>
          <a:p>
            <a:pPr marL="0" indent="0">
              <a:buNone/>
            </a:pPr>
            <a:r>
              <a:rPr lang="en-US" b="1" dirty="0"/>
              <a:t>U.S. Inflation Rate, $1 in 1950 to 2018</a:t>
            </a:r>
          </a:p>
          <a:p>
            <a:r>
              <a:rPr lang="en-US" dirty="0"/>
              <a:t>According to the Bureau of Labor Statistics consumer price index, prices in 2018 </a:t>
            </a:r>
            <a:r>
              <a:rPr lang="en-US" dirty="0" smtClean="0"/>
              <a:t>are 946.25</a:t>
            </a:r>
            <a:r>
              <a:rPr lang="en-US" dirty="0"/>
              <a:t>% higher than prices in 1950. The dollar experienced an average inflation rate of 2.70% per year during this period.</a:t>
            </a:r>
          </a:p>
          <a:p>
            <a:r>
              <a:rPr lang="en-US" dirty="0"/>
              <a:t>In other words, $1 in 1950 is equivalent in purchasing power to $10.46 in 2018, a difference of $9.46 over 68 years.</a:t>
            </a:r>
          </a:p>
          <a:p>
            <a:r>
              <a:rPr lang="en-US" dirty="0"/>
              <a:t>The 1950 inflation rate was 1.26%. The current inflation rate (2017 to 2018) is now 2.70%</a:t>
            </a:r>
            <a:r>
              <a:rPr lang="en-US" baseline="30000" dirty="0">
                <a:hlinkClick r:id="rId2" tooltip="Source: the Bureau of Labor Statistics"/>
              </a:rPr>
              <a:t>1</a:t>
            </a:r>
            <a:r>
              <a:rPr lang="en-US" dirty="0"/>
              <a:t>. If this number holds, $1 today will be equivalent to $1.03 next year. </a:t>
            </a:r>
            <a:endParaRPr lang="en-US" dirty="0" smtClean="0"/>
          </a:p>
          <a:p>
            <a:endParaRPr lang="en-US" dirty="0"/>
          </a:p>
          <a:p>
            <a:r>
              <a:rPr lang="en-US" dirty="0" smtClean="0">
                <a:hlinkClick r:id="rId3"/>
              </a:rPr>
              <a:t>https://www.officialdata.org/1950-dollars-in-2018?amount=1</a:t>
            </a:r>
            <a:endParaRPr lang="en-US" dirty="0" smtClean="0"/>
          </a:p>
          <a:p>
            <a:endParaRPr lang="en-US" dirty="0"/>
          </a:p>
        </p:txBody>
      </p:sp>
    </p:spTree>
    <p:extLst>
      <p:ext uri="{BB962C8B-B14F-4D97-AF65-F5344CB8AC3E}">
        <p14:creationId xmlns:p14="http://schemas.microsoft.com/office/powerpoint/2010/main" val="2466489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Economic Growth </a:t>
            </a:r>
            <a:endParaRPr lang="en-US" dirty="0">
              <a:latin typeface="Arial Black" panose="020B0A04020102020204" pitchFamily="34" charset="0"/>
            </a:endParaRPr>
          </a:p>
        </p:txBody>
      </p:sp>
      <p:sp>
        <p:nvSpPr>
          <p:cNvPr id="3" name="Content Placeholder 2"/>
          <p:cNvSpPr>
            <a:spLocks noGrp="1"/>
          </p:cNvSpPr>
          <p:nvPr>
            <p:ph idx="1"/>
          </p:nvPr>
        </p:nvSpPr>
        <p:spPr>
          <a:xfrm>
            <a:off x="350196" y="1400782"/>
            <a:ext cx="11841804" cy="5291847"/>
          </a:xfrm>
        </p:spPr>
        <p:txBody>
          <a:bodyPr>
            <a:normAutofit fontScale="70000" lnSpcReduction="20000"/>
          </a:bodyPr>
          <a:lstStyle/>
          <a:p>
            <a:pPr marL="0" indent="0" algn="ctr">
              <a:buNone/>
              <a:defRPr/>
            </a:pPr>
            <a:r>
              <a:rPr lang="en-US" sz="3600" dirty="0" smtClean="0"/>
              <a:t>Economic </a:t>
            </a:r>
            <a:r>
              <a:rPr lang="en-US" sz="3600" dirty="0"/>
              <a:t>growth is a goal of all </a:t>
            </a:r>
            <a:r>
              <a:rPr lang="en-US" sz="3600" dirty="0" smtClean="0"/>
              <a:t>nations!</a:t>
            </a:r>
          </a:p>
          <a:p>
            <a:pPr marL="0" indent="0" algn="ctr">
              <a:buNone/>
              <a:defRPr/>
            </a:pPr>
            <a:r>
              <a:rPr lang="en-US" sz="3600" dirty="0" smtClean="0"/>
              <a:t>A </a:t>
            </a:r>
            <a:r>
              <a:rPr lang="en-US" sz="3600" dirty="0"/>
              <a:t>country must be able to increase the amount of goods and services produced over time to keep up with expanding populations</a:t>
            </a:r>
          </a:p>
          <a:p>
            <a:pPr marL="0" indent="0" algn="ctr">
              <a:buNone/>
            </a:pPr>
            <a:r>
              <a:rPr lang="en-US" altLang="en-US" sz="3600" dirty="0" smtClean="0"/>
              <a:t>Increasing the production of goods and services over time using Gross Domestic Product (GDP); a growth rate of 3-4% a year is considered sustainable.</a:t>
            </a:r>
          </a:p>
          <a:p>
            <a:endParaRPr lang="en-US" altLang="en-US" dirty="0" smtClean="0"/>
          </a:p>
          <a:p>
            <a:pPr marL="0" indent="0">
              <a:buNone/>
            </a:pPr>
            <a:r>
              <a:rPr lang="en-US" altLang="en-US" b="1" dirty="0" smtClean="0"/>
              <a:t>How to Grow?</a:t>
            </a:r>
            <a:endParaRPr lang="en-US" altLang="en-US" b="1" dirty="0"/>
          </a:p>
          <a:p>
            <a:pPr marL="0" indent="0">
              <a:buNone/>
            </a:pPr>
            <a:r>
              <a:rPr lang="en-US" dirty="0" smtClean="0"/>
              <a:t>1. Increase our productive capacity </a:t>
            </a:r>
          </a:p>
          <a:p>
            <a:pPr marL="0" indent="0">
              <a:buNone/>
            </a:pPr>
            <a:r>
              <a:rPr lang="en-US" dirty="0" smtClean="0"/>
              <a:t>2. Increase capacity to create more </a:t>
            </a:r>
            <a:r>
              <a:rPr lang="en-US" dirty="0" err="1" smtClean="0"/>
              <a:t>GDPr</a:t>
            </a:r>
            <a:r>
              <a:rPr lang="en-US" dirty="0" smtClean="0"/>
              <a:t> </a:t>
            </a:r>
          </a:p>
          <a:p>
            <a:pPr marL="0" indent="0">
              <a:buNone/>
            </a:pPr>
            <a:r>
              <a:rPr lang="en-US" dirty="0" smtClean="0"/>
              <a:t>3. Need more people and resources </a:t>
            </a:r>
          </a:p>
          <a:p>
            <a:pPr marL="0" indent="0">
              <a:buNone/>
            </a:pPr>
            <a:r>
              <a:rPr lang="en-US" dirty="0" smtClean="0"/>
              <a:t>4. Improve technology (ability to produce) </a:t>
            </a:r>
          </a:p>
          <a:p>
            <a:pPr marL="0" indent="0">
              <a:buNone/>
            </a:pPr>
            <a:r>
              <a:rPr lang="en-US" dirty="0" smtClean="0"/>
              <a:t>5. 3% annual growth will increase our standard of living. </a:t>
            </a:r>
          </a:p>
          <a:p>
            <a:pPr lvl="1"/>
            <a:r>
              <a:rPr lang="en-US" dirty="0" smtClean="0"/>
              <a:t>1929-Per capita=$792 </a:t>
            </a:r>
          </a:p>
          <a:p>
            <a:pPr lvl="1"/>
            <a:r>
              <a:rPr lang="en-US" dirty="0" smtClean="0"/>
              <a:t>1933-Per capita=$430 </a:t>
            </a:r>
          </a:p>
          <a:p>
            <a:pPr lvl="1"/>
            <a:r>
              <a:rPr lang="en-US" dirty="0" smtClean="0"/>
              <a:t>2010-per capita= $48,000</a:t>
            </a:r>
          </a:p>
          <a:p>
            <a:pPr lvl="1"/>
            <a:r>
              <a:rPr lang="en-US" altLang="en-US" dirty="0" smtClean="0"/>
              <a:t>2018 –per capita = $</a:t>
            </a:r>
            <a:r>
              <a:rPr lang="en-US" dirty="0" smtClean="0"/>
              <a:t>57,608</a:t>
            </a:r>
            <a:endParaRPr lang="en-US" altLang="en-US" dirty="0" smtClean="0"/>
          </a:p>
          <a:p>
            <a:endParaRPr lang="en-US" altLang="en-US" dirty="0"/>
          </a:p>
          <a:p>
            <a:endParaRPr lang="en-US" altLang="en-US" dirty="0" smtClean="0"/>
          </a:p>
          <a:p>
            <a:endParaRPr lang="en-US" dirty="0"/>
          </a:p>
        </p:txBody>
      </p:sp>
      <p:pic>
        <p:nvPicPr>
          <p:cNvPr id="5" name="Picture 4"/>
          <p:cNvPicPr>
            <a:picLocks noChangeAspect="1"/>
          </p:cNvPicPr>
          <p:nvPr/>
        </p:nvPicPr>
        <p:blipFill>
          <a:blip r:embed="rId3"/>
          <a:stretch>
            <a:fillRect/>
          </a:stretch>
        </p:blipFill>
        <p:spPr>
          <a:xfrm>
            <a:off x="6478250" y="3618689"/>
            <a:ext cx="5494065" cy="2898842"/>
          </a:xfrm>
          <a:prstGeom prst="rect">
            <a:avLst/>
          </a:prstGeom>
        </p:spPr>
      </p:pic>
    </p:spTree>
    <p:extLst>
      <p:ext uri="{BB962C8B-B14F-4D97-AF65-F5344CB8AC3E}">
        <p14:creationId xmlns:p14="http://schemas.microsoft.com/office/powerpoint/2010/main" val="49681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latin typeface="Arial Black" panose="020B0A04020102020204" pitchFamily="34" charset="0"/>
              </a:rPr>
              <a:t>Full Employment</a:t>
            </a:r>
            <a:r>
              <a:rPr lang="en-US" altLang="en-US" sz="3200" dirty="0" smtClean="0">
                <a:latin typeface="Arial Black" panose="020B0A04020102020204" pitchFamily="34" charset="0"/>
              </a:rPr>
              <a:t/>
            </a:r>
            <a:br>
              <a:rPr lang="en-US" altLang="en-US" sz="3200" dirty="0" smtClean="0">
                <a:latin typeface="Arial Black" panose="020B0A04020102020204" pitchFamily="34" charset="0"/>
              </a:rPr>
            </a:br>
            <a:endParaRPr lang="en-US" dirty="0"/>
          </a:p>
        </p:txBody>
      </p:sp>
      <p:pic>
        <p:nvPicPr>
          <p:cNvPr id="5122" name="Picture 2" descr="Image result for employment mem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02295" y="3942356"/>
            <a:ext cx="3851505" cy="26675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1420238"/>
            <a:ext cx="11111378" cy="2800767"/>
          </a:xfrm>
          <a:prstGeom prst="rect">
            <a:avLst/>
          </a:prstGeom>
        </p:spPr>
        <p:txBody>
          <a:bodyPr wrap="square">
            <a:spAutoFit/>
          </a:bodyPr>
          <a:lstStyle/>
          <a:p>
            <a:r>
              <a:rPr lang="en-US" sz="2800" dirty="0"/>
              <a:t>Full employment is an economic situation in which all available labor resources are being used in the most efficient way possible. Full employment embodies the highest amount of skilled and unskilled labor that can be employed within an economy at any given time. Any remaining unemployment is considered to be frictional, structural or voluntary.</a:t>
            </a:r>
          </a:p>
          <a:p>
            <a:r>
              <a:rPr lang="en-US" dirty="0"/>
              <a:t/>
            </a:r>
            <a:br>
              <a:rPr lang="en-US" dirty="0"/>
            </a:br>
            <a:endParaRPr lang="en-US" dirty="0"/>
          </a:p>
        </p:txBody>
      </p:sp>
      <p:pic>
        <p:nvPicPr>
          <p:cNvPr id="6" name="Picture 5"/>
          <p:cNvPicPr>
            <a:picLocks noChangeAspect="1"/>
          </p:cNvPicPr>
          <p:nvPr/>
        </p:nvPicPr>
        <p:blipFill>
          <a:blip r:embed="rId3"/>
          <a:stretch>
            <a:fillRect/>
          </a:stretch>
        </p:blipFill>
        <p:spPr>
          <a:xfrm>
            <a:off x="838200" y="3901970"/>
            <a:ext cx="4835554" cy="2707910"/>
          </a:xfrm>
          <a:prstGeom prst="rect">
            <a:avLst/>
          </a:prstGeom>
        </p:spPr>
      </p:pic>
    </p:spTree>
    <p:extLst>
      <p:ext uri="{BB962C8B-B14F-4D97-AF65-F5344CB8AC3E}">
        <p14:creationId xmlns:p14="http://schemas.microsoft.com/office/powerpoint/2010/main" val="2033717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lnSpc>
                <a:spcPct val="90000"/>
              </a:lnSpc>
              <a:spcBef>
                <a:spcPct val="0"/>
              </a:spcBef>
            </a:pPr>
            <a:r>
              <a:rPr lang="en-US" altLang="en-US" sz="4400" dirty="0" smtClean="0">
                <a:latin typeface="Arial Black" panose="020B0A04020102020204" pitchFamily="34" charset="0"/>
              </a:rPr>
              <a:t>Full Employment</a:t>
            </a:r>
            <a:r>
              <a:rPr lang="en-US" altLang="en-US" sz="3200" dirty="0" smtClean="0">
                <a:latin typeface="Arial Black" panose="020B0A04020102020204" pitchFamily="34" charset="0"/>
              </a:rPr>
              <a:t/>
            </a:r>
            <a:br>
              <a:rPr lang="en-US" altLang="en-US" sz="3200" dirty="0" smtClean="0">
                <a:latin typeface="Arial Black" panose="020B0A04020102020204" pitchFamily="34" charset="0"/>
              </a:rPr>
            </a:br>
            <a:endParaRPr lang="en-US" dirty="0"/>
          </a:p>
        </p:txBody>
      </p:sp>
      <p:sp>
        <p:nvSpPr>
          <p:cNvPr id="3" name="Content Placeholder 2"/>
          <p:cNvSpPr>
            <a:spLocks noGrp="1"/>
          </p:cNvSpPr>
          <p:nvPr>
            <p:ph idx="1"/>
          </p:nvPr>
        </p:nvSpPr>
        <p:spPr>
          <a:xfrm>
            <a:off x="838200" y="1825625"/>
            <a:ext cx="7080115" cy="4351338"/>
          </a:xfrm>
        </p:spPr>
        <p:txBody>
          <a:bodyPr/>
          <a:lstStyle/>
          <a:p>
            <a:r>
              <a:rPr lang="en-US" dirty="0" smtClean="0"/>
              <a:t>Full Employment – about  94-96%  employment  is  full employment.  In 1982, unemployment was 10.8% [12 M unemployed.]</a:t>
            </a:r>
          </a:p>
          <a:p>
            <a:r>
              <a:rPr lang="en-US" altLang="en-US" dirty="0" smtClean="0"/>
              <a:t>When people work, they earn income for themselves while they produce goods and services for others.</a:t>
            </a:r>
          </a:p>
          <a:p>
            <a:pPr>
              <a:spcAft>
                <a:spcPct val="20000"/>
              </a:spcAft>
            </a:pPr>
            <a:r>
              <a:rPr lang="en-US" altLang="en-US" dirty="0" smtClean="0"/>
              <a:t>As a result, people want their economic system to provide as many jobs as possible.</a:t>
            </a:r>
          </a:p>
          <a:p>
            <a:endParaRPr lang="en-US" dirty="0" smtClean="0"/>
          </a:p>
        </p:txBody>
      </p:sp>
      <p:pic>
        <p:nvPicPr>
          <p:cNvPr id="4098" name="Picture 2" descr="Image result for employment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1549" y="2387213"/>
            <a:ext cx="4284562" cy="2847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036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lnSpc>
                <a:spcPct val="90000"/>
              </a:lnSpc>
              <a:spcBef>
                <a:spcPct val="0"/>
              </a:spcBef>
            </a:pPr>
            <a:r>
              <a:rPr lang="en-US" altLang="en-US" sz="4400" dirty="0" smtClean="0">
                <a:latin typeface="Arial Black" panose="020B0A04020102020204" pitchFamily="34" charset="0"/>
              </a:rPr>
              <a:t>Balance of Trade</a:t>
            </a:r>
            <a:r>
              <a:rPr lang="en-US" altLang="en-US" sz="3200" dirty="0" smtClean="0">
                <a:latin typeface="Arial Black" panose="020B0A04020102020204" pitchFamily="34" charset="0"/>
              </a:rPr>
              <a:t/>
            </a:r>
            <a:br>
              <a:rPr lang="en-US" altLang="en-US" sz="3200" dirty="0" smtClean="0">
                <a:latin typeface="Arial Black" panose="020B0A04020102020204" pitchFamily="34" charset="0"/>
              </a:rPr>
            </a:br>
            <a:endParaRPr lang="en-US" dirty="0"/>
          </a:p>
        </p:txBody>
      </p:sp>
      <p:sp>
        <p:nvSpPr>
          <p:cNvPr id="3" name="Content Placeholder 2"/>
          <p:cNvSpPr>
            <a:spLocks noGrp="1"/>
          </p:cNvSpPr>
          <p:nvPr>
            <p:ph idx="1"/>
          </p:nvPr>
        </p:nvSpPr>
        <p:spPr>
          <a:xfrm>
            <a:off x="291831" y="1517515"/>
            <a:ext cx="11614824" cy="5136204"/>
          </a:xfrm>
        </p:spPr>
        <p:txBody>
          <a:bodyPr>
            <a:normAutofit lnSpcReduction="10000"/>
          </a:bodyPr>
          <a:lstStyle/>
          <a:p>
            <a:r>
              <a:rPr lang="en-US" dirty="0"/>
              <a:t>The balance of trade is the difference between the value of a country's </a:t>
            </a:r>
            <a:r>
              <a:rPr lang="en-US" dirty="0">
                <a:hlinkClick r:id="rId2"/>
              </a:rPr>
              <a:t>imports</a:t>
            </a:r>
            <a:r>
              <a:rPr lang="en-US" dirty="0"/>
              <a:t> and </a:t>
            </a:r>
            <a:r>
              <a:rPr lang="en-US" dirty="0">
                <a:hlinkClick r:id="rId3"/>
              </a:rPr>
              <a:t>exports</a:t>
            </a:r>
            <a:r>
              <a:rPr lang="en-US" dirty="0"/>
              <a:t> for a given period. </a:t>
            </a:r>
            <a:endParaRPr lang="en-US" dirty="0" smtClean="0"/>
          </a:p>
          <a:p>
            <a:r>
              <a:rPr lang="en-US" dirty="0" smtClean="0"/>
              <a:t>Economists </a:t>
            </a:r>
            <a:r>
              <a:rPr lang="en-US" dirty="0"/>
              <a:t>use the BOT to measure the relative strength of a country's economy. </a:t>
            </a:r>
            <a:endParaRPr lang="en-US" dirty="0" smtClean="0"/>
          </a:p>
          <a:p>
            <a:r>
              <a:rPr lang="en-US" dirty="0"/>
              <a:t>The formula for calculating the BOT can be simplified as the total value of imports minus the total value of </a:t>
            </a:r>
            <a:r>
              <a:rPr lang="en-US" dirty="0" smtClean="0"/>
              <a:t>exports or,</a:t>
            </a:r>
          </a:p>
          <a:p>
            <a:pPr marL="0" indent="0" algn="ctr">
              <a:buNone/>
            </a:pPr>
            <a:r>
              <a:rPr lang="en-US" altLang="en-US" b="1" dirty="0" smtClean="0">
                <a:solidFill>
                  <a:srgbClr val="CC0000"/>
                </a:solidFill>
                <a:cs typeface="Arial" panose="020B0604020202020204" pitchFamily="34" charset="0"/>
              </a:rPr>
              <a:t>Net Exports (X</a:t>
            </a:r>
            <a:r>
              <a:rPr lang="en-US" altLang="en-US" b="1" baseline="-25000" dirty="0" smtClean="0">
                <a:solidFill>
                  <a:srgbClr val="CC0000"/>
                </a:solidFill>
                <a:cs typeface="Arial" panose="020B0604020202020204" pitchFamily="34" charset="0"/>
              </a:rPr>
              <a:t>N</a:t>
            </a:r>
            <a:r>
              <a:rPr lang="en-US" altLang="en-US" b="1" dirty="0" smtClean="0">
                <a:solidFill>
                  <a:srgbClr val="CC0000"/>
                </a:solidFill>
                <a:cs typeface="Arial" panose="020B0604020202020204" pitchFamily="34" charset="0"/>
              </a:rPr>
              <a:t>) = Exports – Imports</a:t>
            </a:r>
          </a:p>
          <a:p>
            <a:r>
              <a:rPr lang="en-US" dirty="0"/>
              <a:t>A country that imports more goods and services than it exports in terms of value has a trade deficit. Conversely, a country that exports more goods and services than it imports has a trade surplus.</a:t>
            </a:r>
            <a:br>
              <a:rPr lang="en-US" dirty="0"/>
            </a:br>
            <a:r>
              <a:rPr lang="en-US" dirty="0"/>
              <a:t/>
            </a:r>
            <a:br>
              <a:rPr lang="en-US" dirty="0"/>
            </a:br>
            <a:endParaRPr lang="en-US" dirty="0"/>
          </a:p>
        </p:txBody>
      </p:sp>
    </p:spTree>
    <p:extLst>
      <p:ext uri="{BB962C8B-B14F-4D97-AF65-F5344CB8AC3E}">
        <p14:creationId xmlns:p14="http://schemas.microsoft.com/office/powerpoint/2010/main" val="172305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Black" panose="020B0A04020102020204" pitchFamily="34" charset="0"/>
              </a:rPr>
              <a:t>Assignment</a:t>
            </a:r>
            <a:endParaRPr lang="en-US" dirty="0">
              <a:latin typeface="Arial Black" panose="020B0A04020102020204" pitchFamily="34" charset="0"/>
            </a:endParaRPr>
          </a:p>
        </p:txBody>
      </p:sp>
      <p:sp>
        <p:nvSpPr>
          <p:cNvPr id="3" name="Content Placeholder 2"/>
          <p:cNvSpPr>
            <a:spLocks noGrp="1"/>
          </p:cNvSpPr>
          <p:nvPr>
            <p:ph idx="1"/>
          </p:nvPr>
        </p:nvSpPr>
        <p:spPr>
          <a:xfrm>
            <a:off x="447472" y="1284051"/>
            <a:ext cx="10906328" cy="4892912"/>
          </a:xfrm>
        </p:spPr>
        <p:txBody>
          <a:bodyPr/>
          <a:lstStyle/>
          <a:p>
            <a:endParaRPr lang="en-US" dirty="0"/>
          </a:p>
          <a:p>
            <a:pPr marL="514350" indent="-514350">
              <a:buFont typeface="+mj-lt"/>
              <a:buAutoNum type="arabicPeriod"/>
            </a:pPr>
            <a:r>
              <a:rPr lang="en-US" dirty="0"/>
              <a:t>Rank our 8 economic goals 1 being the most important and 8 being the least important.</a:t>
            </a:r>
          </a:p>
          <a:p>
            <a:pPr marL="514350" indent="-514350">
              <a:buFont typeface="+mj-lt"/>
              <a:buAutoNum type="arabicPeriod"/>
            </a:pPr>
            <a:r>
              <a:rPr lang="en-US" dirty="0" smtClean="0"/>
              <a:t>For </a:t>
            </a:r>
            <a:r>
              <a:rPr lang="en-US" dirty="0"/>
              <a:t>each one give at least a one sentence explanation for why you put it where you put it.</a:t>
            </a:r>
          </a:p>
          <a:p>
            <a:pPr marL="514350" indent="-514350">
              <a:buFont typeface="+mj-lt"/>
              <a:buAutoNum type="arabicPeriod"/>
            </a:pPr>
            <a:r>
              <a:rPr lang="en-US" dirty="0" smtClean="0"/>
              <a:t>Discuss </a:t>
            </a:r>
            <a:r>
              <a:rPr lang="en-US" dirty="0"/>
              <a:t>your list with someone next to you.</a:t>
            </a:r>
          </a:p>
          <a:p>
            <a:pPr marL="514350" indent="-514350">
              <a:buFont typeface="+mj-lt"/>
              <a:buAutoNum type="arabicPeriod"/>
            </a:pPr>
            <a:r>
              <a:rPr lang="en-US" dirty="0" smtClean="0"/>
              <a:t>What </a:t>
            </a:r>
            <a:r>
              <a:rPr lang="en-US" dirty="0"/>
              <a:t>did you agree on and what did you disagree on?</a:t>
            </a:r>
          </a:p>
          <a:p>
            <a:pPr marL="514350" indent="-514350">
              <a:buFont typeface="+mj-lt"/>
              <a:buAutoNum type="arabicPeriod"/>
            </a:pPr>
            <a:r>
              <a:rPr lang="en-US" dirty="0" smtClean="0"/>
              <a:t>Put </a:t>
            </a:r>
            <a:r>
              <a:rPr lang="en-US" dirty="0"/>
              <a:t>a C next to the goals you think are conservative and an L next to the principles you think are liberal.</a:t>
            </a:r>
          </a:p>
          <a:p>
            <a:endParaRPr lang="en-US" dirty="0"/>
          </a:p>
        </p:txBody>
      </p:sp>
    </p:spTree>
    <p:extLst>
      <p:ext uri="{BB962C8B-B14F-4D97-AF65-F5344CB8AC3E}">
        <p14:creationId xmlns:p14="http://schemas.microsoft.com/office/powerpoint/2010/main" val="1487352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Black" panose="020B0A04020102020204" pitchFamily="34" charset="0"/>
              </a:rPr>
              <a:t>Conservative or Liberal</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endParaRPr lang="en-US" dirty="0"/>
          </a:p>
          <a:p>
            <a:pPr marL="514350" indent="-514350">
              <a:buFont typeface="+mj-lt"/>
              <a:buAutoNum type="arabicPeriod"/>
            </a:pPr>
            <a:r>
              <a:rPr lang="en-US" dirty="0" smtClean="0"/>
              <a:t>Full </a:t>
            </a:r>
            <a:r>
              <a:rPr lang="en-US" dirty="0"/>
              <a:t>Employment, Economic Growth, Price Stability, Economic </a:t>
            </a:r>
            <a:r>
              <a:rPr lang="en-US" dirty="0" smtClean="0"/>
              <a:t>Freedom</a:t>
            </a:r>
          </a:p>
          <a:p>
            <a:pPr marL="514350" indent="-514350">
              <a:buFont typeface="+mj-lt"/>
              <a:buAutoNum type="arabicPeriod"/>
            </a:pPr>
            <a:endParaRPr lang="en-US" dirty="0"/>
          </a:p>
          <a:p>
            <a:pPr marL="514350" indent="-514350">
              <a:buFont typeface="+mj-lt"/>
              <a:buAutoNum type="arabicPeriod"/>
            </a:pPr>
            <a:r>
              <a:rPr lang="en-US" dirty="0" smtClean="0"/>
              <a:t>Economic </a:t>
            </a:r>
            <a:r>
              <a:rPr lang="en-US" dirty="0"/>
              <a:t>Security, I</a:t>
            </a:r>
            <a:r>
              <a:rPr lang="en-US" dirty="0" smtClean="0"/>
              <a:t>ncome </a:t>
            </a:r>
            <a:r>
              <a:rPr lang="en-US" dirty="0"/>
              <a:t>Distribution Equity, Economic Efficiency, Balance of </a:t>
            </a:r>
            <a:r>
              <a:rPr lang="en-US" dirty="0" smtClean="0"/>
              <a:t>Trade</a:t>
            </a:r>
          </a:p>
          <a:p>
            <a:pPr marL="514350" indent="-514350">
              <a:buFont typeface="+mj-lt"/>
              <a:buAutoNum type="arabicPeriod"/>
            </a:pPr>
            <a:endParaRPr lang="en-US" dirty="0"/>
          </a:p>
          <a:p>
            <a:r>
              <a:rPr lang="en-US" dirty="0"/>
              <a:t>*Which one is which?</a:t>
            </a:r>
          </a:p>
        </p:txBody>
      </p:sp>
    </p:spTree>
    <p:extLst>
      <p:ext uri="{BB962C8B-B14F-4D97-AF65-F5344CB8AC3E}">
        <p14:creationId xmlns:p14="http://schemas.microsoft.com/office/powerpoint/2010/main" val="3185070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altLang="en-US" sz="4400" dirty="0" smtClean="0">
                <a:latin typeface="Arial Black" panose="020B0A04020102020204" pitchFamily="34" charset="0"/>
              </a:rPr>
              <a:t>Do all countries have the same economic needs/goals?</a:t>
            </a:r>
          </a:p>
          <a:p>
            <a:pPr marL="0" indent="0" algn="ctr">
              <a:buNone/>
            </a:pPr>
            <a:endParaRPr lang="en-US" altLang="en-US" sz="4400" dirty="0">
              <a:latin typeface="Arial Black" panose="020B0A04020102020204" pitchFamily="34" charset="0"/>
            </a:endParaRPr>
          </a:p>
          <a:p>
            <a:pPr marL="0" indent="0" algn="ctr">
              <a:buNone/>
            </a:pPr>
            <a:r>
              <a:rPr lang="en-US" altLang="en-US" sz="4400" dirty="0" smtClean="0">
                <a:latin typeface="Arial Black" panose="020B0A04020102020204" pitchFamily="34" charset="0"/>
              </a:rPr>
              <a:t>NO!</a:t>
            </a:r>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88353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3210127" y="151540"/>
            <a:ext cx="4922195" cy="6566209"/>
          </a:xfrm>
          <a:prstGeom prst="rect">
            <a:avLst/>
          </a:prstGeom>
        </p:spPr>
      </p:pic>
    </p:spTree>
    <p:extLst>
      <p:ext uri="{BB962C8B-B14F-4D97-AF65-F5344CB8AC3E}">
        <p14:creationId xmlns:p14="http://schemas.microsoft.com/office/powerpoint/2010/main" val="785855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descr="Papyrus"/>
          <p:cNvSpPr>
            <a:spLocks noGrp="1" noChangeArrowheads="1"/>
          </p:cNvSpPr>
          <p:nvPr>
            <p:ph type="title"/>
          </p:nvPr>
        </p:nvSpPr>
        <p:spPr bwMode="auto">
          <a:xfrm>
            <a:off x="1981200" y="163514"/>
            <a:ext cx="8229600" cy="5894387"/>
          </a:xfrm>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defRPr/>
            </a:pPr>
            <a:r>
              <a:rPr lang="en-US" dirty="0" smtClean="0">
                <a:solidFill>
                  <a:srgbClr val="99FF99"/>
                </a:solidFill>
                <a:effectLst>
                  <a:outerShdw blurRad="38100" dist="38100" dir="2700000" algn="tl">
                    <a:srgbClr val="000000"/>
                  </a:outerShdw>
                </a:effectLst>
                <a:latin typeface="Snap ITC" pitchFamily="82" charset="0"/>
              </a:rPr>
              <a:t>Positive</a:t>
            </a:r>
            <a:r>
              <a:rPr lang="en-US" sz="4000" b="1" i="1" dirty="0">
                <a:effectLst>
                  <a:outerShdw blurRad="38100" dist="38100" dir="2700000" algn="tl">
                    <a:srgbClr val="000000"/>
                  </a:outerShdw>
                </a:effectLst>
                <a:latin typeface="Arial" charset="0"/>
              </a:rPr>
              <a:t> </a:t>
            </a:r>
            <a:r>
              <a:rPr lang="en-US" sz="3200" b="1" dirty="0">
                <a:solidFill>
                  <a:schemeClr val="bg1"/>
                </a:solidFill>
                <a:effectLst>
                  <a:outerShdw blurRad="38100" dist="38100" dir="2700000" algn="tl">
                    <a:srgbClr val="000000"/>
                  </a:outerShdw>
                </a:effectLst>
                <a:latin typeface="Arial" charset="0"/>
              </a:rPr>
              <a:t>or</a:t>
            </a:r>
            <a:r>
              <a:rPr lang="en-US" sz="4000" b="1" i="1" dirty="0">
                <a:effectLst>
                  <a:outerShdw blurRad="38100" dist="38100" dir="2700000" algn="tl">
                    <a:srgbClr val="000000"/>
                  </a:outerShdw>
                </a:effectLst>
                <a:latin typeface="Arial" charset="0"/>
              </a:rPr>
              <a:t> </a:t>
            </a:r>
            <a:r>
              <a:rPr lang="en-US" dirty="0" smtClean="0">
                <a:solidFill>
                  <a:schemeClr val="tx1"/>
                </a:solidFill>
                <a:effectLst>
                  <a:outerShdw blurRad="38100" dist="38100" dir="2700000" algn="tl">
                    <a:srgbClr val="FFFFFF"/>
                  </a:outerShdw>
                </a:effectLst>
                <a:latin typeface="Snap ITC" pitchFamily="82" charset="0"/>
              </a:rPr>
              <a:t>Normative</a:t>
            </a:r>
            <a:r>
              <a:rPr lang="en-US" b="1" i="1" dirty="0" smtClean="0">
                <a:solidFill>
                  <a:schemeClr val="tx1"/>
                </a:solidFill>
                <a:effectLst>
                  <a:outerShdw blurRad="38100" dist="38100" dir="2700000" algn="tl">
                    <a:srgbClr val="FFFFFF"/>
                  </a:outerShdw>
                </a:effectLst>
                <a:latin typeface="Arial" charset="0"/>
              </a:rPr>
              <a:t>?</a:t>
            </a:r>
          </a:p>
        </p:txBody>
      </p:sp>
      <p:sp>
        <p:nvSpPr>
          <p:cNvPr id="217091" name="Text Box 3"/>
          <p:cNvSpPr txBox="1">
            <a:spLocks noChangeArrowheads="1"/>
          </p:cNvSpPr>
          <p:nvPr/>
        </p:nvSpPr>
        <p:spPr bwMode="auto">
          <a:xfrm>
            <a:off x="3409950" y="1752601"/>
            <a:ext cx="683895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Maiandra GD" panose="020E0502030308020204" pitchFamily="34" charset="0"/>
              </a:defRPr>
            </a:lvl1pPr>
            <a:lvl2pPr marL="742950" indent="-285750" eaLnBrk="0" hangingPunct="0">
              <a:defRPr sz="2000">
                <a:solidFill>
                  <a:schemeClr val="tx1"/>
                </a:solidFill>
                <a:latin typeface="Maiandra GD" panose="020E0502030308020204" pitchFamily="34" charset="0"/>
              </a:defRPr>
            </a:lvl2pPr>
            <a:lvl3pPr marL="1143000" indent="-228600" eaLnBrk="0" hangingPunct="0">
              <a:defRPr sz="2000">
                <a:solidFill>
                  <a:schemeClr val="tx1"/>
                </a:solidFill>
                <a:latin typeface="Maiandra GD" panose="020E0502030308020204" pitchFamily="34" charset="0"/>
              </a:defRPr>
            </a:lvl3pPr>
            <a:lvl4pPr marL="1600200" indent="-228600" eaLnBrk="0" hangingPunct="0">
              <a:defRPr sz="2000">
                <a:solidFill>
                  <a:schemeClr val="tx1"/>
                </a:solidFill>
                <a:latin typeface="Maiandra GD" panose="020E0502030308020204" pitchFamily="34" charset="0"/>
              </a:defRPr>
            </a:lvl4pPr>
            <a:lvl5pPr marL="2057400" indent="-228600" eaLnBrk="0" hangingPunct="0">
              <a:defRPr sz="2000">
                <a:solidFill>
                  <a:schemeClr val="tx1"/>
                </a:solidFill>
                <a:latin typeface="Maiandra GD" panose="020E0502030308020204" pitchFamily="34" charset="0"/>
              </a:defRPr>
            </a:lvl5pPr>
            <a:lvl6pPr marL="2514600" indent="-228600" eaLnBrk="0" fontAlgn="base" hangingPunct="0">
              <a:spcBef>
                <a:spcPct val="0"/>
              </a:spcBef>
              <a:spcAft>
                <a:spcPct val="0"/>
              </a:spcAft>
              <a:defRPr sz="2000">
                <a:solidFill>
                  <a:schemeClr val="tx1"/>
                </a:solidFill>
                <a:latin typeface="Maiandra GD" panose="020E0502030308020204" pitchFamily="34" charset="0"/>
              </a:defRPr>
            </a:lvl6pPr>
            <a:lvl7pPr marL="2971800" indent="-228600" eaLnBrk="0" fontAlgn="base" hangingPunct="0">
              <a:spcBef>
                <a:spcPct val="0"/>
              </a:spcBef>
              <a:spcAft>
                <a:spcPct val="0"/>
              </a:spcAft>
              <a:defRPr sz="2000">
                <a:solidFill>
                  <a:schemeClr val="tx1"/>
                </a:solidFill>
                <a:latin typeface="Maiandra GD" panose="020E0502030308020204" pitchFamily="34" charset="0"/>
              </a:defRPr>
            </a:lvl7pPr>
            <a:lvl8pPr marL="3429000" indent="-228600" eaLnBrk="0" fontAlgn="base" hangingPunct="0">
              <a:spcBef>
                <a:spcPct val="0"/>
              </a:spcBef>
              <a:spcAft>
                <a:spcPct val="0"/>
              </a:spcAft>
              <a:defRPr sz="2000">
                <a:solidFill>
                  <a:schemeClr val="tx1"/>
                </a:solidFill>
                <a:latin typeface="Maiandra GD" panose="020E0502030308020204" pitchFamily="34" charset="0"/>
              </a:defRPr>
            </a:lvl8pPr>
            <a:lvl9pPr marL="3886200" indent="-228600" eaLnBrk="0" fontAlgn="base" hangingPunct="0">
              <a:spcBef>
                <a:spcPct val="0"/>
              </a:spcBef>
              <a:spcAft>
                <a:spcPct val="0"/>
              </a:spcAft>
              <a:defRPr sz="2000">
                <a:solidFill>
                  <a:schemeClr val="tx1"/>
                </a:solidFill>
                <a:latin typeface="Maiandra GD" panose="020E0502030308020204" pitchFamily="34" charset="0"/>
              </a:defRPr>
            </a:lvl9pPr>
          </a:lstStyle>
          <a:p>
            <a:pPr eaLnBrk="1" hangingPunct="1">
              <a:spcBef>
                <a:spcPct val="50000"/>
              </a:spcBef>
            </a:pPr>
            <a:endParaRPr lang="en-US" altLang="en-US" sz="2400">
              <a:latin typeface="Arial" panose="020B0604020202020204" pitchFamily="34" charset="0"/>
            </a:endParaRPr>
          </a:p>
        </p:txBody>
      </p:sp>
      <p:sp>
        <p:nvSpPr>
          <p:cNvPr id="217093" name="Rectangle 5"/>
          <p:cNvSpPr>
            <a:spLocks noChangeArrowheads="1"/>
          </p:cNvSpPr>
          <p:nvPr/>
        </p:nvSpPr>
        <p:spPr bwMode="auto">
          <a:xfrm>
            <a:off x="1709739" y="5611813"/>
            <a:ext cx="3582987" cy="666750"/>
          </a:xfrm>
          <a:prstGeom prst="rect">
            <a:avLst/>
          </a:prstGeom>
          <a:noFill/>
          <a:ln w="19050">
            <a:noFill/>
            <a:miter lim="800000"/>
            <a:headEnd/>
            <a:tailEnd/>
          </a:ln>
          <a:effectLst/>
        </p:spPr>
        <p:txBody>
          <a:bodyPr wrap="none" lIns="92075" tIns="46038" rIns="92075" bIns="46038" anchor="ctr"/>
          <a:lstStyle/>
          <a:p>
            <a:pPr>
              <a:defRPr/>
            </a:pPr>
            <a:r>
              <a:rPr lang="en-US" b="1" dirty="0">
                <a:solidFill>
                  <a:schemeClr val="accent2">
                    <a:lumMod val="75000"/>
                  </a:schemeClr>
                </a:solidFill>
                <a:effectLst>
                  <a:outerShdw blurRad="38100" dist="38100" dir="2700000" algn="tl">
                    <a:srgbClr val="000000"/>
                  </a:outerShdw>
                </a:effectLst>
                <a:latin typeface="Arial" charset="0"/>
              </a:rPr>
              <a:t>Answers:</a:t>
            </a:r>
            <a:r>
              <a:rPr lang="en-US" sz="2400" b="1" dirty="0">
                <a:solidFill>
                  <a:schemeClr val="accent2">
                    <a:lumMod val="75000"/>
                  </a:schemeClr>
                </a:solidFill>
                <a:effectLst>
                  <a:outerShdw blurRad="38100" dist="38100" dir="2700000" algn="tl">
                    <a:srgbClr val="000000"/>
                  </a:outerShdw>
                </a:effectLst>
                <a:latin typeface="Arial" charset="0"/>
              </a:rPr>
              <a:t> 1. N  2. P  3. N  </a:t>
            </a:r>
          </a:p>
          <a:p>
            <a:pPr>
              <a:defRPr/>
            </a:pPr>
            <a:r>
              <a:rPr lang="en-US" sz="2400" b="1" dirty="0">
                <a:solidFill>
                  <a:schemeClr val="accent2">
                    <a:lumMod val="75000"/>
                  </a:schemeClr>
                </a:solidFill>
                <a:effectLst>
                  <a:outerShdw blurRad="38100" dist="38100" dir="2700000" algn="tl">
                    <a:srgbClr val="000000"/>
                  </a:outerShdw>
                </a:effectLst>
                <a:latin typeface="Arial" charset="0"/>
              </a:rPr>
              <a:t>4. P    5. N    6. N    7. N</a:t>
            </a:r>
          </a:p>
        </p:txBody>
      </p:sp>
      <p:sp>
        <p:nvSpPr>
          <p:cNvPr id="217104" name="Rectangle 16"/>
          <p:cNvSpPr>
            <a:spLocks noChangeArrowheads="1"/>
          </p:cNvSpPr>
          <p:nvPr/>
        </p:nvSpPr>
        <p:spPr bwMode="auto">
          <a:xfrm>
            <a:off x="1924050" y="987426"/>
            <a:ext cx="8401050" cy="2633663"/>
          </a:xfrm>
          <a:prstGeom prst="rect">
            <a:avLst/>
          </a:prstGeom>
          <a:solidFill>
            <a:srgbClr val="000099"/>
          </a:solidFill>
          <a:ln w="57150" cmpd="thickThin">
            <a:solidFill>
              <a:srgbClr val="99FF99"/>
            </a:solidFill>
            <a:miter lim="800000"/>
            <a:headEnd/>
            <a:tailEnd/>
          </a:ln>
        </p:spPr>
        <p:txBody>
          <a:bodyPr wrap="none" lIns="92075" tIns="46038" rIns="92075" bIns="46038" anchor="ctr"/>
          <a:lstStyle>
            <a:lvl1pPr marL="457200" indent="-457200" eaLnBrk="0" hangingPunct="0">
              <a:defRPr sz="2000">
                <a:solidFill>
                  <a:schemeClr val="tx1"/>
                </a:solidFill>
                <a:latin typeface="Maiandra GD" panose="020E0502030308020204" pitchFamily="34" charset="0"/>
              </a:defRPr>
            </a:lvl1pPr>
            <a:lvl2pPr marL="742950" indent="-285750" eaLnBrk="0" hangingPunct="0">
              <a:defRPr sz="2000">
                <a:solidFill>
                  <a:schemeClr val="tx1"/>
                </a:solidFill>
                <a:latin typeface="Maiandra GD" panose="020E0502030308020204" pitchFamily="34" charset="0"/>
              </a:defRPr>
            </a:lvl2pPr>
            <a:lvl3pPr marL="1143000" indent="-228600" eaLnBrk="0" hangingPunct="0">
              <a:defRPr sz="2000">
                <a:solidFill>
                  <a:schemeClr val="tx1"/>
                </a:solidFill>
                <a:latin typeface="Maiandra GD" panose="020E0502030308020204" pitchFamily="34" charset="0"/>
              </a:defRPr>
            </a:lvl3pPr>
            <a:lvl4pPr marL="1600200" indent="-228600" eaLnBrk="0" hangingPunct="0">
              <a:defRPr sz="2000">
                <a:solidFill>
                  <a:schemeClr val="tx1"/>
                </a:solidFill>
                <a:latin typeface="Maiandra GD" panose="020E0502030308020204" pitchFamily="34" charset="0"/>
              </a:defRPr>
            </a:lvl4pPr>
            <a:lvl5pPr marL="2057400" indent="-228600" eaLnBrk="0" hangingPunct="0">
              <a:defRPr sz="2000">
                <a:solidFill>
                  <a:schemeClr val="tx1"/>
                </a:solidFill>
                <a:latin typeface="Maiandra GD" panose="020E0502030308020204" pitchFamily="34" charset="0"/>
              </a:defRPr>
            </a:lvl5pPr>
            <a:lvl6pPr marL="2514600" indent="-228600" eaLnBrk="0" fontAlgn="base" hangingPunct="0">
              <a:spcBef>
                <a:spcPct val="0"/>
              </a:spcBef>
              <a:spcAft>
                <a:spcPct val="0"/>
              </a:spcAft>
              <a:defRPr sz="2000">
                <a:solidFill>
                  <a:schemeClr val="tx1"/>
                </a:solidFill>
                <a:latin typeface="Maiandra GD" panose="020E0502030308020204" pitchFamily="34" charset="0"/>
              </a:defRPr>
            </a:lvl6pPr>
            <a:lvl7pPr marL="2971800" indent="-228600" eaLnBrk="0" fontAlgn="base" hangingPunct="0">
              <a:spcBef>
                <a:spcPct val="0"/>
              </a:spcBef>
              <a:spcAft>
                <a:spcPct val="0"/>
              </a:spcAft>
              <a:defRPr sz="2000">
                <a:solidFill>
                  <a:schemeClr val="tx1"/>
                </a:solidFill>
                <a:latin typeface="Maiandra GD" panose="020E0502030308020204" pitchFamily="34" charset="0"/>
              </a:defRPr>
            </a:lvl7pPr>
            <a:lvl8pPr marL="3429000" indent="-228600" eaLnBrk="0" fontAlgn="base" hangingPunct="0">
              <a:spcBef>
                <a:spcPct val="0"/>
              </a:spcBef>
              <a:spcAft>
                <a:spcPct val="0"/>
              </a:spcAft>
              <a:defRPr sz="2000">
                <a:solidFill>
                  <a:schemeClr val="tx1"/>
                </a:solidFill>
                <a:latin typeface="Maiandra GD" panose="020E0502030308020204" pitchFamily="34" charset="0"/>
              </a:defRPr>
            </a:lvl8pPr>
            <a:lvl9pPr marL="3886200" indent="-228600" eaLnBrk="0" fontAlgn="base" hangingPunct="0">
              <a:spcBef>
                <a:spcPct val="0"/>
              </a:spcBef>
              <a:spcAft>
                <a:spcPct val="0"/>
              </a:spcAft>
              <a:defRPr sz="2000">
                <a:solidFill>
                  <a:schemeClr val="tx1"/>
                </a:solidFill>
                <a:latin typeface="Maiandra GD" panose="020E0502030308020204" pitchFamily="34" charset="0"/>
              </a:defRPr>
            </a:lvl9pPr>
          </a:lstStyle>
          <a:p>
            <a:pPr eaLnBrk="1" hangingPunct="1"/>
            <a:r>
              <a:rPr lang="en-US" altLang="en-US" sz="2400" b="1">
                <a:solidFill>
                  <a:schemeClr val="bg1"/>
                </a:solidFill>
                <a:latin typeface="Arial" panose="020B0604020202020204" pitchFamily="34" charset="0"/>
              </a:rPr>
              <a:t>1. It is too cold to play football today.</a:t>
            </a:r>
          </a:p>
          <a:p>
            <a:pPr eaLnBrk="1" hangingPunct="1"/>
            <a:r>
              <a:rPr lang="en-US" altLang="en-US" sz="2400" b="1">
                <a:solidFill>
                  <a:schemeClr val="bg1"/>
                </a:solidFill>
                <a:latin typeface="Arial" panose="020B0604020202020204" pitchFamily="34" charset="0"/>
              </a:rPr>
              <a:t>2. Gross Domestic Product grew 4% last year.</a:t>
            </a:r>
          </a:p>
          <a:p>
            <a:pPr eaLnBrk="1" hangingPunct="1"/>
            <a:r>
              <a:rPr lang="en-US" altLang="en-US" sz="2400" b="1">
                <a:solidFill>
                  <a:schemeClr val="bg1"/>
                </a:solidFill>
                <a:latin typeface="Arial" panose="020B0604020202020204" pitchFamily="34" charset="0"/>
              </a:rPr>
              <a:t>3. The temperature is too cold today.</a:t>
            </a:r>
          </a:p>
          <a:p>
            <a:pPr eaLnBrk="1" hangingPunct="1"/>
            <a:r>
              <a:rPr lang="en-US" altLang="en-US" sz="2400" b="1">
                <a:solidFill>
                  <a:schemeClr val="bg1"/>
                </a:solidFill>
                <a:latin typeface="Arial" panose="020B0604020202020204" pitchFamily="34" charset="0"/>
              </a:rPr>
              <a:t>4. The temperature is 92 degrees today.</a:t>
            </a:r>
          </a:p>
          <a:p>
            <a:pPr eaLnBrk="1" hangingPunct="1"/>
            <a:r>
              <a:rPr lang="en-US" altLang="en-US" sz="2400" b="1">
                <a:solidFill>
                  <a:schemeClr val="bg1"/>
                </a:solidFill>
                <a:latin typeface="Arial" panose="020B0604020202020204" pitchFamily="34" charset="0"/>
              </a:rPr>
              <a:t>5. The humidity is too hot.</a:t>
            </a:r>
          </a:p>
          <a:p>
            <a:pPr eaLnBrk="1" hangingPunct="1"/>
            <a:r>
              <a:rPr lang="en-US" altLang="en-US" sz="2400" b="1">
                <a:solidFill>
                  <a:schemeClr val="bg1"/>
                </a:solidFill>
                <a:latin typeface="Arial" panose="020B0604020202020204" pitchFamily="34" charset="0"/>
              </a:rPr>
              <a:t>6. People who are unemployed are just too lazy to work.</a:t>
            </a:r>
          </a:p>
          <a:p>
            <a:pPr eaLnBrk="1" hangingPunct="1"/>
            <a:r>
              <a:rPr lang="en-US" altLang="en-US" sz="2400" b="1">
                <a:solidFill>
                  <a:schemeClr val="bg1"/>
                </a:solidFill>
                <a:latin typeface="Arial" panose="020B0604020202020204" pitchFamily="34" charset="0"/>
              </a:rPr>
              <a:t>7. Suzie RahRah should be friendlier to me this time.</a:t>
            </a:r>
          </a:p>
        </p:txBody>
      </p:sp>
      <p:sp>
        <p:nvSpPr>
          <p:cNvPr id="217102" name="AutoShape 14"/>
          <p:cNvSpPr>
            <a:spLocks noChangeArrowheads="1"/>
          </p:cNvSpPr>
          <p:nvPr/>
        </p:nvSpPr>
        <p:spPr bwMode="auto">
          <a:xfrm>
            <a:off x="9086850" y="3762375"/>
            <a:ext cx="1333500" cy="742950"/>
          </a:xfrm>
          <a:prstGeom prst="wedgeRoundRectCallout">
            <a:avLst>
              <a:gd name="adj1" fmla="val -72264"/>
              <a:gd name="adj2" fmla="val 75213"/>
              <a:gd name="adj3" fmla="val 16667"/>
            </a:avLst>
          </a:prstGeom>
          <a:solidFill>
            <a:srgbClr val="660066"/>
          </a:solidFill>
          <a:ln w="38100">
            <a:solidFill>
              <a:schemeClr val="bg1"/>
            </a:solidFill>
            <a:miter lim="800000"/>
            <a:headEnd/>
            <a:tailEnd/>
          </a:ln>
          <a:effectLst/>
        </p:spPr>
        <p:txBody>
          <a:bodyPr lIns="92075" tIns="46038" rIns="92075" bIns="46038" anchor="ctr"/>
          <a:lstStyle/>
          <a:p>
            <a:pPr algn="ctr">
              <a:defRPr/>
            </a:pPr>
            <a:r>
              <a:rPr lang="en-US" sz="3200" b="1">
                <a:solidFill>
                  <a:srgbClr val="FFFF00"/>
                </a:solidFill>
                <a:effectLst>
                  <a:outerShdw blurRad="38100" dist="38100" dir="2700000" algn="tl">
                    <a:srgbClr val="000000"/>
                  </a:outerShdw>
                </a:effectLst>
              </a:rPr>
              <a:t>NOT</a:t>
            </a:r>
          </a:p>
        </p:txBody>
      </p:sp>
      <p:pic>
        <p:nvPicPr>
          <p:cNvPr id="217100" name="Picture 12" descr="cheerleader cartoon"/>
          <p:cNvPicPr>
            <a:picLocks noGrp="1" noChangeAspect="1" noChangeArrowheads="1" noCro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137400" y="4367214"/>
            <a:ext cx="3263900" cy="244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105" name="AutoShape 17"/>
          <p:cNvSpPr>
            <a:spLocks noChangeArrowheads="1"/>
          </p:cNvSpPr>
          <p:nvPr/>
        </p:nvSpPr>
        <p:spPr bwMode="auto">
          <a:xfrm>
            <a:off x="1771650" y="3943350"/>
            <a:ext cx="3238500" cy="1333500"/>
          </a:xfrm>
          <a:prstGeom prst="wedgeRoundRectCallout">
            <a:avLst>
              <a:gd name="adj1" fmla="val 57745"/>
              <a:gd name="adj2" fmla="val -12620"/>
              <a:gd name="adj3" fmla="val 16667"/>
            </a:avLst>
          </a:prstGeom>
          <a:solidFill>
            <a:srgbClr val="006600"/>
          </a:solidFill>
          <a:ln w="38100">
            <a:solidFill>
              <a:srgbClr val="FFFF66"/>
            </a:solidFill>
            <a:miter lim="800000"/>
            <a:headEnd/>
            <a:tailEnd/>
          </a:ln>
        </p:spPr>
        <p:txBody>
          <a:bodyPr lIns="92075" tIns="46038" rIns="92075" bIns="46038" anchor="ctr"/>
          <a:lstStyle>
            <a:lvl1pPr eaLnBrk="0" hangingPunct="0">
              <a:defRPr sz="2000">
                <a:solidFill>
                  <a:schemeClr val="tx1"/>
                </a:solidFill>
                <a:latin typeface="Maiandra GD" panose="020E0502030308020204" pitchFamily="34" charset="0"/>
              </a:defRPr>
            </a:lvl1pPr>
            <a:lvl2pPr marL="742950" indent="-285750" eaLnBrk="0" hangingPunct="0">
              <a:defRPr sz="2000">
                <a:solidFill>
                  <a:schemeClr val="tx1"/>
                </a:solidFill>
                <a:latin typeface="Maiandra GD" panose="020E0502030308020204" pitchFamily="34" charset="0"/>
              </a:defRPr>
            </a:lvl2pPr>
            <a:lvl3pPr marL="1143000" indent="-228600" eaLnBrk="0" hangingPunct="0">
              <a:defRPr sz="2000">
                <a:solidFill>
                  <a:schemeClr val="tx1"/>
                </a:solidFill>
                <a:latin typeface="Maiandra GD" panose="020E0502030308020204" pitchFamily="34" charset="0"/>
              </a:defRPr>
            </a:lvl3pPr>
            <a:lvl4pPr marL="1600200" indent="-228600" eaLnBrk="0" hangingPunct="0">
              <a:defRPr sz="2000">
                <a:solidFill>
                  <a:schemeClr val="tx1"/>
                </a:solidFill>
                <a:latin typeface="Maiandra GD" panose="020E0502030308020204" pitchFamily="34" charset="0"/>
              </a:defRPr>
            </a:lvl4pPr>
            <a:lvl5pPr marL="2057400" indent="-228600" eaLnBrk="0" hangingPunct="0">
              <a:defRPr sz="2000">
                <a:solidFill>
                  <a:schemeClr val="tx1"/>
                </a:solidFill>
                <a:latin typeface="Maiandra GD" panose="020E0502030308020204" pitchFamily="34" charset="0"/>
              </a:defRPr>
            </a:lvl5pPr>
            <a:lvl6pPr marL="2514600" indent="-228600" eaLnBrk="0" fontAlgn="base" hangingPunct="0">
              <a:spcBef>
                <a:spcPct val="0"/>
              </a:spcBef>
              <a:spcAft>
                <a:spcPct val="0"/>
              </a:spcAft>
              <a:defRPr sz="2000">
                <a:solidFill>
                  <a:schemeClr val="tx1"/>
                </a:solidFill>
                <a:latin typeface="Maiandra GD" panose="020E0502030308020204" pitchFamily="34" charset="0"/>
              </a:defRPr>
            </a:lvl6pPr>
            <a:lvl7pPr marL="2971800" indent="-228600" eaLnBrk="0" fontAlgn="base" hangingPunct="0">
              <a:spcBef>
                <a:spcPct val="0"/>
              </a:spcBef>
              <a:spcAft>
                <a:spcPct val="0"/>
              </a:spcAft>
              <a:defRPr sz="2000">
                <a:solidFill>
                  <a:schemeClr val="tx1"/>
                </a:solidFill>
                <a:latin typeface="Maiandra GD" panose="020E0502030308020204" pitchFamily="34" charset="0"/>
              </a:defRPr>
            </a:lvl7pPr>
            <a:lvl8pPr marL="3429000" indent="-228600" eaLnBrk="0" fontAlgn="base" hangingPunct="0">
              <a:spcBef>
                <a:spcPct val="0"/>
              </a:spcBef>
              <a:spcAft>
                <a:spcPct val="0"/>
              </a:spcAft>
              <a:defRPr sz="2000">
                <a:solidFill>
                  <a:schemeClr val="tx1"/>
                </a:solidFill>
                <a:latin typeface="Maiandra GD" panose="020E0502030308020204" pitchFamily="34" charset="0"/>
              </a:defRPr>
            </a:lvl8pPr>
            <a:lvl9pPr marL="3886200" indent="-228600" eaLnBrk="0" fontAlgn="base" hangingPunct="0">
              <a:spcBef>
                <a:spcPct val="0"/>
              </a:spcBef>
              <a:spcAft>
                <a:spcPct val="0"/>
              </a:spcAft>
              <a:defRPr sz="2000">
                <a:solidFill>
                  <a:schemeClr val="tx1"/>
                </a:solidFill>
                <a:latin typeface="Maiandra GD" panose="020E0502030308020204" pitchFamily="34" charset="0"/>
              </a:defRPr>
            </a:lvl9pPr>
          </a:lstStyle>
          <a:p>
            <a:pPr eaLnBrk="1" hangingPunct="1"/>
            <a:r>
              <a:rPr lang="en-US" altLang="en-US" b="1">
                <a:solidFill>
                  <a:schemeClr val="bg1"/>
                </a:solidFill>
                <a:latin typeface="Arial" panose="020B0604020202020204" pitchFamily="34" charset="0"/>
              </a:rPr>
              <a:t>After turning me down 3 times, Susie RahRah should be friendlier to me this time.</a:t>
            </a:r>
          </a:p>
        </p:txBody>
      </p:sp>
      <p:pic>
        <p:nvPicPr>
          <p:cNvPr id="217107" name="Picture 19" descr="Man_rocks_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3464" y="3767139"/>
            <a:ext cx="1914525"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109" name="Picture 21">
            <a:hlinkClick r:id="" action="ppaction://media"/>
          </p:cNvPr>
          <p:cNvPicPr>
            <a:picLocks noRot="1" noChangeAspect="1" noChangeArrowheads="1"/>
          </p:cNvPicPr>
          <p:nvPr>
            <a:wavAudioFile r:embed="rId1" name="You nev lov anyone but urself.w"/>
          </p:nvPr>
        </p:nvPicPr>
        <p:blipFill>
          <a:blip r:embed="rId6">
            <a:extLst>
              <a:ext uri="{28A0092B-C50C-407E-A947-70E740481C1C}">
                <a14:useLocalDpi xmlns:a14="http://schemas.microsoft.com/office/drawing/2010/main" val="0"/>
              </a:ext>
            </a:extLst>
          </a:blip>
          <a:srcRect/>
          <a:stretch>
            <a:fillRect/>
          </a:stretch>
        </p:blipFill>
        <p:spPr bwMode="auto">
          <a:xfrm>
            <a:off x="15240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445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217091"/>
                                        </p:tgtEl>
                                        <p:attrNameLst>
                                          <p:attrName>style.visibility</p:attrName>
                                        </p:attrNameLst>
                                      </p:cBhvr>
                                      <p:to>
                                        <p:strVal val="visible"/>
                                      </p:to>
                                    </p:set>
                                    <p:anim calcmode="lin" valueType="num">
                                      <p:cBhvr additive="base">
                                        <p:cTn id="7" dur="500" fill="hold"/>
                                        <p:tgtEl>
                                          <p:spTgt spid="217091"/>
                                        </p:tgtEl>
                                        <p:attrNameLst>
                                          <p:attrName>ppt_x</p:attrName>
                                        </p:attrNameLst>
                                      </p:cBhvr>
                                      <p:tavLst>
                                        <p:tav tm="0">
                                          <p:val>
                                            <p:strVal val="0-#ppt_w/2"/>
                                          </p:val>
                                        </p:tav>
                                        <p:tav tm="100000">
                                          <p:val>
                                            <p:strVal val="#ppt_x"/>
                                          </p:val>
                                        </p:tav>
                                      </p:tavLst>
                                    </p:anim>
                                    <p:anim calcmode="lin" valueType="num">
                                      <p:cBhvr additive="base">
                                        <p:cTn id="8" dur="500" fill="hold"/>
                                        <p:tgtEl>
                                          <p:spTgt spid="21709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217090"/>
                                        </p:tgtEl>
                                        <p:attrNameLst>
                                          <p:attrName>style.visibility</p:attrName>
                                        </p:attrNameLst>
                                      </p:cBhvr>
                                      <p:to>
                                        <p:strVal val="visible"/>
                                      </p:to>
                                    </p:set>
                                    <p:animEffect transition="in" filter="dissolve">
                                      <p:cBhvr>
                                        <p:cTn id="12" dur="500"/>
                                        <p:tgtEl>
                                          <p:spTgt spid="2170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7104"/>
                                        </p:tgtEl>
                                        <p:attrNameLst>
                                          <p:attrName>style.visibility</p:attrName>
                                        </p:attrNameLst>
                                      </p:cBhvr>
                                      <p:to>
                                        <p:strVal val="visible"/>
                                      </p:to>
                                    </p:set>
                                    <p:animEffect transition="in" filter="dissolve">
                                      <p:cBhvr>
                                        <p:cTn id="17" dur="500"/>
                                        <p:tgtEl>
                                          <p:spTgt spid="2171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7105"/>
                                        </p:tgtEl>
                                        <p:attrNameLst>
                                          <p:attrName>style.visibility</p:attrName>
                                        </p:attrNameLst>
                                      </p:cBhvr>
                                      <p:to>
                                        <p:strVal val="visible"/>
                                      </p:to>
                                    </p:set>
                                    <p:animEffect transition="in" filter="dissolve">
                                      <p:cBhvr>
                                        <p:cTn id="22" dur="500"/>
                                        <p:tgtEl>
                                          <p:spTgt spid="217105"/>
                                        </p:tgtEl>
                                      </p:cBhvr>
                                    </p:animEffect>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217107"/>
                                        </p:tgtEl>
                                        <p:attrNameLst>
                                          <p:attrName>style.visibility</p:attrName>
                                        </p:attrNameLst>
                                      </p:cBhvr>
                                      <p:to>
                                        <p:strVal val="visible"/>
                                      </p:to>
                                    </p:set>
                                    <p:animEffect transition="in" filter="dissolve">
                                      <p:cBhvr>
                                        <p:cTn id="26" dur="500"/>
                                        <p:tgtEl>
                                          <p:spTgt spid="217107"/>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17102"/>
                                        </p:tgtEl>
                                        <p:attrNameLst>
                                          <p:attrName>style.visibility</p:attrName>
                                        </p:attrNameLst>
                                      </p:cBhvr>
                                      <p:to>
                                        <p:strVal val="visible"/>
                                      </p:to>
                                    </p:set>
                                    <p:animEffect transition="in" filter="dissolve">
                                      <p:cBhvr>
                                        <p:cTn id="29" dur="500"/>
                                        <p:tgtEl>
                                          <p:spTgt spid="217102"/>
                                        </p:tgtEl>
                                      </p:cBhvr>
                                    </p:animEffect>
                                  </p:childTnLst>
                                </p:cTn>
                              </p:par>
                            </p:childTnLst>
                          </p:cTn>
                        </p:par>
                        <p:par>
                          <p:cTn id="30" fill="hold" nodeType="afterGroup">
                            <p:stCondLst>
                              <p:cond delay="1000"/>
                            </p:stCondLst>
                            <p:childTnLst>
                              <p:par>
                                <p:cTn id="31" presetID="9" presetClass="entr" presetSubtype="0" fill="hold" nodeType="afterEffect">
                                  <p:stCondLst>
                                    <p:cond delay="0"/>
                                  </p:stCondLst>
                                  <p:childTnLst>
                                    <p:set>
                                      <p:cBhvr>
                                        <p:cTn id="32" dur="1" fill="hold">
                                          <p:stCondLst>
                                            <p:cond delay="0"/>
                                          </p:stCondLst>
                                        </p:cTn>
                                        <p:tgtEl>
                                          <p:spTgt spid="217100"/>
                                        </p:tgtEl>
                                        <p:attrNameLst>
                                          <p:attrName>style.visibility</p:attrName>
                                        </p:attrNameLst>
                                      </p:cBhvr>
                                      <p:to>
                                        <p:strVal val="visible"/>
                                      </p:to>
                                    </p:set>
                                    <p:animEffect transition="in" filter="dissolve">
                                      <p:cBhvr>
                                        <p:cTn id="33" dur="500"/>
                                        <p:tgtEl>
                                          <p:spTgt spid="217100"/>
                                        </p:tgtEl>
                                      </p:cBhvr>
                                    </p:animEffect>
                                  </p:childTnLst>
                                </p:cTn>
                              </p:par>
                            </p:childTnLst>
                          </p:cTn>
                        </p:par>
                        <p:par>
                          <p:cTn id="34" fill="hold" nodeType="afterGroup">
                            <p:stCondLst>
                              <p:cond delay="1500"/>
                            </p:stCondLst>
                            <p:childTnLst>
                              <p:par>
                                <p:cTn id="35" presetID="1" presetClass="mediacall" presetSubtype="0" fill="hold" nodeType="afterEffect">
                                  <p:stCondLst>
                                    <p:cond delay="0"/>
                                  </p:stCondLst>
                                  <p:childTnLst>
                                    <p:cmd type="call" cmd="playFrom(0.0)">
                                      <p:cBhvr>
                                        <p:cTn id="36" dur="2863" fill="hold"/>
                                        <p:tgtEl>
                                          <p:spTgt spid="217109"/>
                                        </p:tgtEl>
                                      </p:cBhvr>
                                    </p:cmd>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217093"/>
                                        </p:tgtEl>
                                        <p:attrNameLst>
                                          <p:attrName>style.visibility</p:attrName>
                                        </p:attrNameLst>
                                      </p:cBhvr>
                                      <p:to>
                                        <p:strVal val="visible"/>
                                      </p:to>
                                    </p:set>
                                    <p:animEffect transition="in" filter="dissolve">
                                      <p:cBhvr>
                                        <p:cTn id="41" dur="500"/>
                                        <p:tgtEl>
                                          <p:spTgt spid="21709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2" fill="hold" display="0">
                  <p:stCondLst>
                    <p:cond delay="indefinite"/>
                  </p:stCondLst>
                  <p:endCondLst>
                    <p:cond evt="onNext" delay="0">
                      <p:tgtEl>
                        <p:sldTgt/>
                      </p:tgtEl>
                    </p:cond>
                    <p:cond evt="onPrev" delay="0">
                      <p:tgtEl>
                        <p:sldTgt/>
                      </p:tgtEl>
                    </p:cond>
                    <p:cond evt="onStopAudio" delay="0">
                      <p:tgtEl>
                        <p:sldTgt/>
                      </p:tgtEl>
                    </p:cond>
                  </p:endCondLst>
                </p:cTn>
                <p:tgtEl>
                  <p:spTgt spid="217109"/>
                </p:tgtEl>
              </p:cMediaNode>
            </p:audio>
          </p:childTnLst>
        </p:cTn>
      </p:par>
    </p:tnLst>
    <p:bldLst>
      <p:bldP spid="217090" grpId="0"/>
      <p:bldP spid="217091" grpId="0" autoUpdateAnimBg="0"/>
      <p:bldP spid="217104" grpId="0" animBg="1"/>
      <p:bldP spid="217102" grpId="0" animBg="1"/>
      <p:bldP spid="21710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altLang="en-US" sz="4400" b="1" dirty="0" smtClean="0">
                <a:latin typeface="Arial Black" panose="020B0A04020102020204" pitchFamily="34" charset="0"/>
              </a:rPr>
              <a:t>Your goals in life are very different from a teenager who lives in North Korea</a:t>
            </a:r>
          </a:p>
          <a:p>
            <a:pPr marL="0" indent="0" algn="ctr">
              <a:buNone/>
            </a:pPr>
            <a:endParaRPr lang="en-US" altLang="en-US" sz="4400" b="1" dirty="0" smtClean="0">
              <a:latin typeface="Arial Black" panose="020B0A04020102020204" pitchFamily="34" charset="0"/>
            </a:endParaRPr>
          </a:p>
          <a:p>
            <a:pPr marL="457200" lvl="1" indent="0" algn="ctr">
              <a:buNone/>
            </a:pPr>
            <a:r>
              <a:rPr lang="en-US" altLang="en-US" sz="3600" b="1" dirty="0" smtClean="0">
                <a:latin typeface="Arial Black" panose="020B0A04020102020204" pitchFamily="34" charset="0"/>
              </a:rPr>
              <a:t>The reason for this is because you live in a different economic system</a:t>
            </a:r>
          </a:p>
          <a:p>
            <a:endParaRPr lang="en-US" dirty="0"/>
          </a:p>
        </p:txBody>
      </p:sp>
    </p:spTree>
    <p:extLst>
      <p:ext uri="{BB962C8B-B14F-4D97-AF65-F5344CB8AC3E}">
        <p14:creationId xmlns:p14="http://schemas.microsoft.com/office/powerpoint/2010/main" val="40608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Basic Economic Goals </a:t>
            </a:r>
            <a:endParaRPr lang="en-US" dirty="0"/>
          </a:p>
        </p:txBody>
      </p:sp>
      <p:sp>
        <p:nvSpPr>
          <p:cNvPr id="3" name="Content Placeholder 2"/>
          <p:cNvSpPr>
            <a:spLocks noGrp="1"/>
          </p:cNvSpPr>
          <p:nvPr>
            <p:ph idx="1"/>
          </p:nvPr>
        </p:nvSpPr>
        <p:spPr>
          <a:xfrm>
            <a:off x="233465" y="1825625"/>
            <a:ext cx="11673190" cy="4351338"/>
          </a:xfrm>
        </p:spPr>
        <p:txBody>
          <a:bodyPr>
            <a:normAutofit/>
          </a:bodyPr>
          <a:lstStyle/>
          <a:p>
            <a:pPr marL="0" indent="0">
              <a:buNone/>
            </a:pPr>
            <a:r>
              <a:rPr lang="en-US" altLang="en-US" sz="3200" dirty="0" smtClean="0">
                <a:latin typeface="Arial Black" panose="020B0A04020102020204" pitchFamily="34" charset="0"/>
              </a:rPr>
              <a:t>There are EIGHT economic goals of the United States:</a:t>
            </a:r>
          </a:p>
          <a:p>
            <a:pPr marL="971550" lvl="1" indent="-514350">
              <a:buFont typeface="Tahoma" panose="020B0604030504040204" pitchFamily="34" charset="0"/>
              <a:buAutoNum type="arabicPeriod"/>
            </a:pPr>
            <a:r>
              <a:rPr lang="en-US" altLang="en-US" sz="2600" dirty="0" smtClean="0">
                <a:latin typeface="Arial Black" panose="020B0A04020102020204" pitchFamily="34" charset="0"/>
              </a:rPr>
              <a:t>Economic freedom</a:t>
            </a:r>
          </a:p>
          <a:p>
            <a:pPr marL="971550" lvl="1" indent="-514350">
              <a:buFont typeface="Tahoma" panose="020B0604030504040204" pitchFamily="34" charset="0"/>
              <a:buAutoNum type="arabicPeriod"/>
            </a:pPr>
            <a:r>
              <a:rPr lang="en-US" altLang="en-US" sz="2600" dirty="0" smtClean="0">
                <a:latin typeface="Arial Black" panose="020B0A04020102020204" pitchFamily="34" charset="0"/>
              </a:rPr>
              <a:t>Economic efficiency</a:t>
            </a:r>
          </a:p>
          <a:p>
            <a:pPr marL="971550" lvl="1" indent="-514350">
              <a:buFont typeface="Tahoma" panose="020B0604030504040204" pitchFamily="34" charset="0"/>
              <a:buAutoNum type="arabicPeriod"/>
            </a:pPr>
            <a:r>
              <a:rPr lang="en-US" altLang="en-US" sz="2600" dirty="0" smtClean="0">
                <a:latin typeface="Arial Black" panose="020B0A04020102020204" pitchFamily="34" charset="0"/>
              </a:rPr>
              <a:t>Economic equity</a:t>
            </a:r>
          </a:p>
          <a:p>
            <a:pPr marL="971550" lvl="1" indent="-514350">
              <a:buFont typeface="Tahoma" panose="020B0604030504040204" pitchFamily="34" charset="0"/>
              <a:buAutoNum type="arabicPeriod"/>
            </a:pPr>
            <a:r>
              <a:rPr lang="en-US" altLang="en-US" sz="2600" dirty="0" smtClean="0">
                <a:latin typeface="Arial Black" panose="020B0A04020102020204" pitchFamily="34" charset="0"/>
              </a:rPr>
              <a:t>Economic security</a:t>
            </a:r>
          </a:p>
          <a:p>
            <a:pPr marL="971550" lvl="1" indent="-514350">
              <a:buFont typeface="Tahoma" panose="020B0604030504040204" pitchFamily="34" charset="0"/>
              <a:buAutoNum type="arabicPeriod"/>
            </a:pPr>
            <a:r>
              <a:rPr lang="en-US" altLang="en-US" sz="2600" dirty="0" smtClean="0">
                <a:latin typeface="Arial Black" panose="020B0A04020102020204" pitchFamily="34" charset="0"/>
              </a:rPr>
              <a:t>Economic stability</a:t>
            </a:r>
          </a:p>
          <a:p>
            <a:pPr marL="971550" lvl="1" indent="-514350">
              <a:buFont typeface="Tahoma" panose="020B0604030504040204" pitchFamily="34" charset="0"/>
              <a:buAutoNum type="arabicPeriod"/>
            </a:pPr>
            <a:r>
              <a:rPr lang="en-US" altLang="en-US" sz="2600" dirty="0" smtClean="0">
                <a:latin typeface="Arial Black" panose="020B0A04020102020204" pitchFamily="34" charset="0"/>
              </a:rPr>
              <a:t>Economic growth</a:t>
            </a:r>
          </a:p>
          <a:p>
            <a:pPr marL="971550" lvl="1" indent="-514350">
              <a:buFont typeface="Tahoma" panose="020B0604030504040204" pitchFamily="34" charset="0"/>
              <a:buAutoNum type="arabicPeriod"/>
            </a:pPr>
            <a:r>
              <a:rPr lang="en-US" altLang="en-US" sz="2600" dirty="0" smtClean="0">
                <a:latin typeface="Arial Black" panose="020B0A04020102020204" pitchFamily="34" charset="0"/>
              </a:rPr>
              <a:t>Full Employment</a:t>
            </a:r>
          </a:p>
          <a:p>
            <a:pPr marL="971550" lvl="1" indent="-514350">
              <a:buFont typeface="Tahoma" panose="020B0604030504040204" pitchFamily="34" charset="0"/>
              <a:buAutoNum type="arabicPeriod"/>
            </a:pPr>
            <a:r>
              <a:rPr lang="en-US" altLang="en-US" sz="2600" dirty="0" smtClean="0">
                <a:latin typeface="Arial Black" panose="020B0A04020102020204" pitchFamily="34" charset="0"/>
              </a:rPr>
              <a:t>Balance of Trade</a:t>
            </a:r>
            <a:endParaRPr lang="en-US" altLang="en-US" sz="2600" dirty="0" smtClean="0">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5929435" y="2472835"/>
            <a:ext cx="5424365" cy="4122518"/>
          </a:xfrm>
          <a:prstGeom prst="rect">
            <a:avLst/>
          </a:prstGeom>
        </p:spPr>
      </p:pic>
    </p:spTree>
    <p:extLst>
      <p:ext uri="{BB962C8B-B14F-4D97-AF65-F5344CB8AC3E}">
        <p14:creationId xmlns:p14="http://schemas.microsoft.com/office/powerpoint/2010/main" val="453557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lnSpc>
                <a:spcPct val="90000"/>
              </a:lnSpc>
              <a:spcBef>
                <a:spcPct val="0"/>
              </a:spcBef>
            </a:pPr>
            <a:r>
              <a:rPr lang="en-US" altLang="en-US" sz="4400" dirty="0" smtClean="0">
                <a:latin typeface="Arial Black" panose="020B0A04020102020204" pitchFamily="34" charset="0"/>
              </a:rPr>
              <a:t>Economic Freedom</a:t>
            </a:r>
            <a:r>
              <a:rPr lang="en-US" altLang="en-US" sz="3200" dirty="0" smtClean="0">
                <a:latin typeface="Arial Black" panose="020B0A04020102020204" pitchFamily="34" charset="0"/>
              </a:rPr>
              <a:t/>
            </a:r>
            <a:br>
              <a:rPr lang="en-US" altLang="en-US" sz="3200" dirty="0" smtClean="0">
                <a:latin typeface="Arial Black" panose="020B0A04020102020204" pitchFamily="34" charset="0"/>
              </a:rPr>
            </a:br>
            <a:endParaRPr lang="en-US" dirty="0"/>
          </a:p>
        </p:txBody>
      </p:sp>
      <p:sp>
        <p:nvSpPr>
          <p:cNvPr id="3" name="Content Placeholder 2"/>
          <p:cNvSpPr>
            <a:spLocks noGrp="1"/>
          </p:cNvSpPr>
          <p:nvPr>
            <p:ph idx="1"/>
          </p:nvPr>
        </p:nvSpPr>
        <p:spPr/>
        <p:txBody>
          <a:bodyPr/>
          <a:lstStyle/>
          <a:p>
            <a:pPr marL="0" indent="0">
              <a:buNone/>
            </a:pPr>
            <a:r>
              <a:rPr lang="en-US" sz="3200" b="1" dirty="0" smtClean="0">
                <a:latin typeface="Arial Black" panose="020B0A04020102020204" pitchFamily="34" charset="0"/>
              </a:rPr>
              <a:t>You are free to make your own economic decisions:</a:t>
            </a:r>
          </a:p>
          <a:p>
            <a:pPr lvl="1"/>
            <a:r>
              <a:rPr lang="en-US" sz="2800" dirty="0" smtClean="0"/>
              <a:t>Choose your job</a:t>
            </a:r>
          </a:p>
          <a:p>
            <a:pPr lvl="1"/>
            <a:r>
              <a:rPr lang="en-US" sz="2800" dirty="0" smtClean="0"/>
              <a:t>Choose where and when you work</a:t>
            </a:r>
          </a:p>
          <a:p>
            <a:pPr lvl="1"/>
            <a:r>
              <a:rPr lang="en-US" sz="2800" dirty="0" smtClean="0"/>
              <a:t>Work for yourself or someone else</a:t>
            </a:r>
          </a:p>
          <a:p>
            <a:pPr lvl="1"/>
            <a:r>
              <a:rPr lang="en-US" sz="2800" dirty="0" smtClean="0"/>
              <a:t>Leave your job and to move to another job</a:t>
            </a:r>
          </a:p>
          <a:p>
            <a:pPr lvl="1"/>
            <a:r>
              <a:rPr lang="en-US" sz="2800" dirty="0" smtClean="0"/>
              <a:t>Free to buy what we want</a:t>
            </a:r>
            <a:endParaRPr lang="en-US" sz="2800" dirty="0"/>
          </a:p>
        </p:txBody>
      </p:sp>
    </p:spTree>
    <p:extLst>
      <p:ext uri="{BB962C8B-B14F-4D97-AF65-F5344CB8AC3E}">
        <p14:creationId xmlns:p14="http://schemas.microsoft.com/office/powerpoint/2010/main" val="1079717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lnSpc>
                <a:spcPct val="90000"/>
              </a:lnSpc>
              <a:spcBef>
                <a:spcPct val="0"/>
              </a:spcBef>
            </a:pPr>
            <a:r>
              <a:rPr lang="en-US" altLang="en-US" sz="4400" dirty="0" smtClean="0">
                <a:latin typeface="Arial Black" panose="020B0A04020102020204" pitchFamily="34" charset="0"/>
              </a:rPr>
              <a:t>Economic Freedom</a:t>
            </a:r>
            <a:r>
              <a:rPr lang="en-US" altLang="en-US" sz="3200" dirty="0" smtClean="0">
                <a:latin typeface="Arial Black" panose="020B0A04020102020204" pitchFamily="34" charset="0"/>
              </a:rPr>
              <a:t/>
            </a:r>
            <a:br>
              <a:rPr lang="en-US" altLang="en-US" sz="3200" dirty="0" smtClean="0">
                <a:latin typeface="Arial Black" panose="020B0A04020102020204" pitchFamily="34" charset="0"/>
              </a:rPr>
            </a:br>
            <a:endParaRPr lang="en-US" dirty="0"/>
          </a:p>
        </p:txBody>
      </p:sp>
      <p:sp>
        <p:nvSpPr>
          <p:cNvPr id="3" name="Content Placeholder 2"/>
          <p:cNvSpPr>
            <a:spLocks noGrp="1"/>
          </p:cNvSpPr>
          <p:nvPr>
            <p:ph idx="1"/>
          </p:nvPr>
        </p:nvSpPr>
        <p:spPr>
          <a:xfrm>
            <a:off x="479087" y="2167731"/>
            <a:ext cx="6606702" cy="4351338"/>
          </a:xfrm>
        </p:spPr>
        <p:txBody>
          <a:bodyPr/>
          <a:lstStyle/>
          <a:p>
            <a:pPr marL="0" indent="0">
              <a:buNone/>
            </a:pPr>
            <a:r>
              <a:rPr lang="en-US" sz="4000" dirty="0" smtClean="0">
                <a:latin typeface="Arial Black" panose="020B0A04020102020204" pitchFamily="34" charset="0"/>
              </a:rPr>
              <a:t>Businesses are free to: </a:t>
            </a:r>
          </a:p>
          <a:p>
            <a:pPr lvl="1"/>
            <a:r>
              <a:rPr lang="en-US" sz="2800" dirty="0" smtClean="0"/>
              <a:t>Choose which workers they want</a:t>
            </a:r>
          </a:p>
          <a:p>
            <a:pPr lvl="1"/>
            <a:r>
              <a:rPr lang="en-US" sz="2800" dirty="0" smtClean="0"/>
              <a:t>Figure out how much business they want to do </a:t>
            </a:r>
          </a:p>
          <a:p>
            <a:pPr lvl="1"/>
            <a:r>
              <a:rPr lang="en-US" sz="2800" dirty="0" smtClean="0"/>
              <a:t>Businesses are free to sell what they want</a:t>
            </a:r>
            <a:endParaRPr lang="en-US" sz="2800" dirty="0"/>
          </a:p>
        </p:txBody>
      </p:sp>
      <p:pic>
        <p:nvPicPr>
          <p:cNvPr id="5" name="Picture 4"/>
          <p:cNvPicPr>
            <a:picLocks noChangeAspect="1"/>
          </p:cNvPicPr>
          <p:nvPr/>
        </p:nvPicPr>
        <p:blipFill>
          <a:blip r:embed="rId3"/>
          <a:stretch>
            <a:fillRect/>
          </a:stretch>
        </p:blipFill>
        <p:spPr>
          <a:xfrm>
            <a:off x="7254402" y="1595437"/>
            <a:ext cx="4762500" cy="3667125"/>
          </a:xfrm>
          <a:prstGeom prst="rect">
            <a:avLst/>
          </a:prstGeom>
        </p:spPr>
      </p:pic>
      <p:pic>
        <p:nvPicPr>
          <p:cNvPr id="6" name="Picture 5"/>
          <p:cNvPicPr>
            <a:picLocks noChangeAspect="1"/>
          </p:cNvPicPr>
          <p:nvPr/>
        </p:nvPicPr>
        <p:blipFill>
          <a:blip r:embed="rId4"/>
          <a:stretch>
            <a:fillRect/>
          </a:stretch>
        </p:blipFill>
        <p:spPr>
          <a:xfrm>
            <a:off x="9163634" y="4396563"/>
            <a:ext cx="3028366" cy="2271274"/>
          </a:xfrm>
          <a:prstGeom prst="rect">
            <a:avLst/>
          </a:prstGeom>
        </p:spPr>
      </p:pic>
    </p:spTree>
    <p:extLst>
      <p:ext uri="{BB962C8B-B14F-4D97-AF65-F5344CB8AC3E}">
        <p14:creationId xmlns:p14="http://schemas.microsoft.com/office/powerpoint/2010/main" val="291548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4000" b="1" dirty="0" smtClean="0">
                <a:latin typeface="Arial Black" panose="020B0A04020102020204" pitchFamily="34" charset="0"/>
              </a:rPr>
              <a:t>Economic Efficiency</a:t>
            </a:r>
            <a:endParaRPr lang="en-US" sz="4000" b="1"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altLang="en-US" sz="3200" dirty="0" smtClean="0">
                <a:latin typeface="Arial Black" panose="020B0A04020102020204" pitchFamily="34" charset="0"/>
              </a:rPr>
              <a:t>Economic efficiency requires us to use our resources responsibly by</a:t>
            </a:r>
          </a:p>
          <a:p>
            <a:pPr marL="0" indent="0" algn="ctr">
              <a:buNone/>
            </a:pPr>
            <a:r>
              <a:rPr lang="en-US" sz="3200" dirty="0" smtClean="0">
                <a:latin typeface="Arial Black" panose="020B0A04020102020204" pitchFamily="34" charset="0"/>
              </a:rPr>
              <a:t>“obtaining the maximum output from available resources”</a:t>
            </a:r>
            <a:endParaRPr lang="en-US" altLang="en-US" sz="3200" dirty="0" smtClean="0">
              <a:latin typeface="Arial Black" panose="020B0A04020102020204" pitchFamily="34" charset="0"/>
            </a:endParaRPr>
          </a:p>
          <a:p>
            <a:endParaRPr lang="en-US" dirty="0"/>
          </a:p>
        </p:txBody>
      </p:sp>
      <p:pic>
        <p:nvPicPr>
          <p:cNvPr id="4" name="Picture 5" descr="ANd9GcS-NM-t4LoBbjRgRuFU0U1FEOaz6iUsL8ZFnRENOzm9cryT1ZcJXw&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43300"/>
            <a:ext cx="31861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664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rial Black" panose="020B0A04020102020204" pitchFamily="34" charset="0"/>
              </a:rPr>
              <a:t>Economic Equity </a:t>
            </a:r>
            <a:endParaRPr lang="en-US" b="1" dirty="0">
              <a:latin typeface="Arial Black" panose="020B0A04020102020204" pitchFamily="34" charset="0"/>
            </a:endParaRPr>
          </a:p>
        </p:txBody>
      </p:sp>
      <p:sp>
        <p:nvSpPr>
          <p:cNvPr id="3" name="Content Placeholder 2"/>
          <p:cNvSpPr>
            <a:spLocks noGrp="1"/>
          </p:cNvSpPr>
          <p:nvPr>
            <p:ph idx="1"/>
          </p:nvPr>
        </p:nvSpPr>
        <p:spPr>
          <a:xfrm>
            <a:off x="352926" y="1498060"/>
            <a:ext cx="11550316" cy="5063161"/>
          </a:xfrm>
        </p:spPr>
        <p:txBody>
          <a:bodyPr>
            <a:normAutofit fontScale="70000" lnSpcReduction="20000"/>
          </a:bodyPr>
          <a:lstStyle/>
          <a:p>
            <a:pPr marL="0" indent="0" algn="ctr">
              <a:buNone/>
            </a:pPr>
            <a:r>
              <a:rPr lang="en-US" sz="4000" dirty="0" smtClean="0"/>
              <a:t>Basically, an Equitable Distribution of Income. One group shouldn’t have extreme luxury while another is in stark poverty.</a:t>
            </a:r>
          </a:p>
          <a:p>
            <a:pPr marL="0" indent="0" algn="ctr">
              <a:buNone/>
            </a:pPr>
            <a:endParaRPr lang="en-US" sz="4000" dirty="0"/>
          </a:p>
          <a:p>
            <a:pPr marL="0" indent="0" algn="ctr">
              <a:buNone/>
              <a:defRPr/>
            </a:pPr>
            <a:r>
              <a:rPr lang="en-US" sz="4000" dirty="0"/>
              <a:t>Economic equity is desired to make sure all Americans have equal </a:t>
            </a:r>
            <a:r>
              <a:rPr lang="en-US" sz="4000" i="1" dirty="0"/>
              <a:t>opportunity</a:t>
            </a:r>
            <a:r>
              <a:rPr lang="en-US" sz="4000" dirty="0"/>
              <a:t> to be successful (</a:t>
            </a:r>
            <a:r>
              <a:rPr lang="en-US" sz="4000" dirty="0" smtClean="0"/>
              <a:t>wealthy)</a:t>
            </a:r>
          </a:p>
          <a:p>
            <a:pPr marL="0" indent="0" algn="ctr">
              <a:buNone/>
              <a:defRPr/>
            </a:pPr>
            <a:endParaRPr lang="en-US" sz="4000" dirty="0" smtClean="0"/>
          </a:p>
          <a:p>
            <a:pPr marL="0" indent="0" algn="ctr">
              <a:buNone/>
              <a:defRPr/>
            </a:pPr>
            <a:r>
              <a:rPr lang="en-US" sz="4000" dirty="0" smtClean="0"/>
              <a:t>This </a:t>
            </a:r>
            <a:r>
              <a:rPr lang="en-US" sz="4000" dirty="0"/>
              <a:t>is why there are labor laws for equal pay and laws for equal access to education despite skin color</a:t>
            </a:r>
          </a:p>
          <a:p>
            <a:pPr marL="0" indent="0" algn="ctr">
              <a:buNone/>
            </a:pPr>
            <a:endParaRPr lang="en-US" dirty="0" smtClean="0">
              <a:latin typeface="Arial Black" panose="020B0A04020102020204" pitchFamily="34" charset="0"/>
            </a:endParaRPr>
          </a:p>
          <a:p>
            <a:pPr marL="0" indent="0" algn="ctr">
              <a:buNone/>
            </a:pPr>
            <a:r>
              <a:rPr lang="en-US" dirty="0" smtClean="0">
                <a:latin typeface="Arial Black" panose="020B0A04020102020204" pitchFamily="34" charset="0"/>
              </a:rPr>
              <a:t>Wealth Inequality</a:t>
            </a:r>
            <a:endParaRPr lang="en-US" dirty="0">
              <a:latin typeface="Arial Black" panose="020B0A04020102020204" pitchFamily="34" charset="0"/>
            </a:endParaRPr>
          </a:p>
          <a:p>
            <a:pPr marL="0" indent="0" algn="ctr">
              <a:buNone/>
            </a:pPr>
            <a:r>
              <a:rPr lang="en-US" dirty="0" smtClean="0">
                <a:latin typeface="Arial Black" panose="020B0A04020102020204" pitchFamily="34" charset="0"/>
                <a:hlinkClick r:id="rId3"/>
              </a:rPr>
              <a:t>https://www.youtube.com/watch?v=QPKKQnijnsM</a:t>
            </a:r>
            <a:endParaRPr lang="en-US" dirty="0" smtClean="0">
              <a:latin typeface="Arial Black" panose="020B0A04020102020204" pitchFamily="34" charset="0"/>
            </a:endParaRPr>
          </a:p>
          <a:p>
            <a:pPr marL="0" indent="0" algn="ctr">
              <a:buNone/>
            </a:pPr>
            <a:endParaRPr lang="en-US" dirty="0" smtClean="0">
              <a:latin typeface="Arial Black" panose="020B0A04020102020204" pitchFamily="34" charset="0"/>
            </a:endParaRPr>
          </a:p>
          <a:p>
            <a:pPr marL="0" indent="0" algn="ctr">
              <a:buNone/>
            </a:pPr>
            <a:r>
              <a:rPr lang="en-US" dirty="0" smtClean="0">
                <a:latin typeface="Arial Black" panose="020B0A04020102020204" pitchFamily="34" charset="0"/>
              </a:rPr>
              <a:t>VOX on Inequality</a:t>
            </a:r>
            <a:endParaRPr lang="en-US" dirty="0">
              <a:latin typeface="Arial Black" panose="020B0A04020102020204" pitchFamily="34" charset="0"/>
            </a:endParaRPr>
          </a:p>
          <a:p>
            <a:pPr marL="0" indent="0" algn="ctr">
              <a:buNone/>
            </a:pPr>
            <a:r>
              <a:rPr lang="en-US" dirty="0" smtClean="0">
                <a:latin typeface="Arial Black" panose="020B0A04020102020204" pitchFamily="34" charset="0"/>
                <a:hlinkClick r:id="rId4"/>
              </a:rPr>
              <a:t>https://www.youtube.com/watch?v=6Xa9T2OMzmw</a:t>
            </a:r>
            <a:endParaRPr lang="en-US" dirty="0" smtClean="0">
              <a:latin typeface="Arial Black" panose="020B0A04020102020204" pitchFamily="34" charset="0"/>
            </a:endParaRPr>
          </a:p>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3198265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income inequality in america 201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1270" y="365125"/>
            <a:ext cx="8889459" cy="6190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767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5838</TotalTime>
  <Words>1449</Words>
  <Application>Microsoft Office PowerPoint</Application>
  <PresentationFormat>Widescreen</PresentationFormat>
  <Paragraphs>168</Paragraphs>
  <Slides>21</Slides>
  <Notes>10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Calibri</vt:lpstr>
      <vt:lpstr>Calibri Light</vt:lpstr>
      <vt:lpstr>Snap ITC</vt:lpstr>
      <vt:lpstr>Tahoma</vt:lpstr>
      <vt:lpstr>Office Theme</vt:lpstr>
      <vt:lpstr> Basic Economic Goals </vt:lpstr>
      <vt:lpstr>PowerPoint Presentation</vt:lpstr>
      <vt:lpstr>PowerPoint Presentation</vt:lpstr>
      <vt:lpstr>Basic Economic Goals </vt:lpstr>
      <vt:lpstr>Economic Freedom </vt:lpstr>
      <vt:lpstr>Economic Freedom </vt:lpstr>
      <vt:lpstr>Economic Efficiency</vt:lpstr>
      <vt:lpstr>Economic Equity </vt:lpstr>
      <vt:lpstr>PowerPoint Presentation</vt:lpstr>
      <vt:lpstr>Economic Security</vt:lpstr>
      <vt:lpstr>Economic Security</vt:lpstr>
      <vt:lpstr>Economic Stability </vt:lpstr>
      <vt:lpstr>Economic Stability </vt:lpstr>
      <vt:lpstr>Economic Growth </vt:lpstr>
      <vt:lpstr>Full Employment </vt:lpstr>
      <vt:lpstr>Full Employment </vt:lpstr>
      <vt:lpstr>Balance of Trade </vt:lpstr>
      <vt:lpstr>Assignment</vt:lpstr>
      <vt:lpstr>Conservative or Liberal</vt:lpstr>
      <vt:lpstr>PowerPoint Presentation</vt:lpstr>
      <vt:lpstr>Positive or Normative?</vt:lpstr>
    </vt:vector>
  </TitlesOfParts>
  <Company>Santa Monica Malibu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Economic Goals</dc:title>
  <dc:creator>Phelan, James</dc:creator>
  <cp:lastModifiedBy>Phelan, James</cp:lastModifiedBy>
  <cp:revision>27</cp:revision>
  <dcterms:created xsi:type="dcterms:W3CDTF">2018-09-14T02:50:05Z</dcterms:created>
  <dcterms:modified xsi:type="dcterms:W3CDTF">2018-09-18T04:08:31Z</dcterms:modified>
</cp:coreProperties>
</file>