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2" r:id="rId1"/>
  </p:sldMasterIdLst>
  <p:handoutMasterIdLst>
    <p:handoutMasterId r:id="rId21"/>
  </p:handoutMasterIdLst>
  <p:sldIdLst>
    <p:sldId id="256" r:id="rId2"/>
    <p:sldId id="270" r:id="rId3"/>
    <p:sldId id="265" r:id="rId4"/>
    <p:sldId id="266" r:id="rId5"/>
    <p:sldId id="273" r:id="rId6"/>
    <p:sldId id="257" r:id="rId7"/>
    <p:sldId id="258" r:id="rId8"/>
    <p:sldId id="276" r:id="rId9"/>
    <p:sldId id="278" r:id="rId10"/>
    <p:sldId id="259" r:id="rId11"/>
    <p:sldId id="260" r:id="rId12"/>
    <p:sldId id="279" r:id="rId13"/>
    <p:sldId id="263" r:id="rId14"/>
    <p:sldId id="262" r:id="rId15"/>
    <p:sldId id="271" r:id="rId16"/>
    <p:sldId id="269" r:id="rId17"/>
    <p:sldId id="268" r:id="rId18"/>
    <p:sldId id="272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8B415-40D5-3E44-A4E1-C2DA4B9613C8}" type="datetimeFigureOut">
              <a:rPr lang="en-US" smtClean="0"/>
              <a:pPr/>
              <a:t>7/15/2019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32A59-4BF7-8A4B-9AC6-7E76B5D11C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75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B7E-26D2-5D4E-BB29-570F92D0568B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56213-B4C4-4C5C-8EAE-01416D175C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B7E-26D2-5D4E-BB29-570F92D0568B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56D4-5D29-B74D-9471-9424F689E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B7E-26D2-5D4E-BB29-570F92D0568B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56D4-5D29-B74D-9471-9424F689E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B7E-26D2-5D4E-BB29-570F92D0568B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56D4-5D29-B74D-9471-9424F689E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B7E-26D2-5D4E-BB29-570F92D0568B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B7E-26D2-5D4E-BB29-570F92D0568B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56D4-5D29-B74D-9471-9424F689E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B7E-26D2-5D4E-BB29-570F92D0568B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56D4-5D29-B74D-9471-9424F689E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B7E-26D2-5D4E-BB29-570F92D0568B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56D4-5D29-B74D-9471-9424F689E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B7E-26D2-5D4E-BB29-570F92D0568B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56D4-5D29-B74D-9471-9424F689E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AB7E-26D2-5D4E-BB29-570F92D0568B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FC9AB7E-26D2-5D4E-BB29-570F92D0568B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CDB56D4-5D29-B74D-9471-9424F689E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EFC9AB7E-26D2-5D4E-BB29-570F92D0568B}" type="datetimeFigureOut">
              <a:rPr lang="en-US" smtClean="0"/>
              <a:pPr/>
              <a:t>7/15/2019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5CDB56D4-5D29-B74D-9471-9424F689E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smtClean="0"/>
              <a:t>Comparison Systems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FF"/>
                </a:solidFill>
              </a:rPr>
              <a:t>Parliamentary System</a:t>
            </a: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lnSpcReduction="10000"/>
          </a:bodyPr>
          <a:lstStyle/>
          <a:p>
            <a:r>
              <a:rPr lang="en-US" b="1" u="sng" dirty="0" smtClean="0"/>
              <a:t>Characteristics:</a:t>
            </a:r>
          </a:p>
          <a:p>
            <a:pPr lvl="1"/>
            <a:r>
              <a:rPr lang="en-US" dirty="0" smtClean="0"/>
              <a:t>Fusion of Powers</a:t>
            </a:r>
          </a:p>
          <a:p>
            <a:pPr lvl="1"/>
            <a:r>
              <a:rPr lang="en-US" dirty="0" smtClean="0"/>
              <a:t>Executive born of legislature—executive branch is populated by members of legislative branch</a:t>
            </a:r>
          </a:p>
          <a:p>
            <a:pPr lvl="1"/>
            <a:r>
              <a:rPr lang="en-US" dirty="0" smtClean="0"/>
              <a:t>Parliamentary sovereignty</a:t>
            </a:r>
          </a:p>
          <a:p>
            <a:pPr lvl="1"/>
            <a:r>
              <a:rPr lang="en-US" dirty="0" smtClean="0"/>
              <a:t>Collective responsibility</a:t>
            </a:r>
          </a:p>
          <a:p>
            <a:pPr lvl="1"/>
            <a:r>
              <a:rPr lang="en-US" dirty="0" smtClean="0"/>
              <a:t>Vote of confidence to remove Prime Minister</a:t>
            </a:r>
          </a:p>
          <a:p>
            <a:pPr lvl="1"/>
            <a:r>
              <a:rPr lang="en-US" dirty="0" smtClean="0"/>
              <a:t>High party discipline</a:t>
            </a:r>
          </a:p>
          <a:p>
            <a:pPr lvl="1"/>
            <a:r>
              <a:rPr lang="en-US" dirty="0" smtClean="0"/>
              <a:t>No direct election of executive branch</a:t>
            </a:r>
          </a:p>
          <a:p>
            <a:pPr lvl="1"/>
            <a:r>
              <a:rPr lang="en-US" dirty="0" smtClean="0"/>
              <a:t>Examples:  UK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FFFFFF"/>
                </a:solidFill>
              </a:rPr>
              <a:t>Presidential System</a:t>
            </a:r>
            <a:endParaRPr lang="en-US" sz="7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Definition:</a:t>
            </a:r>
          </a:p>
          <a:p>
            <a:pPr lvl="1"/>
            <a:r>
              <a:rPr lang="en-US" sz="3600" dirty="0" smtClean="0"/>
              <a:t>An electoral system in which the chief executive is elected in a national ballot and is independent of the legislative branch. </a:t>
            </a:r>
          </a:p>
          <a:p>
            <a:endParaRPr lang="en-US" sz="40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FFFFFF"/>
                </a:solidFill>
              </a:rPr>
              <a:t>Presidential System</a:t>
            </a:r>
            <a:endParaRPr lang="en-US" sz="7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686800" cy="4625609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u="sng" dirty="0" smtClean="0"/>
              <a:t>Characteristics:</a:t>
            </a:r>
          </a:p>
          <a:p>
            <a:pPr lvl="1"/>
            <a:r>
              <a:rPr lang="en-US" sz="3600" dirty="0" smtClean="0"/>
              <a:t>Separation of Powers</a:t>
            </a:r>
          </a:p>
          <a:p>
            <a:pPr lvl="1"/>
            <a:r>
              <a:rPr lang="en-US" sz="3600" dirty="0" smtClean="0"/>
              <a:t>Checks and balances</a:t>
            </a:r>
          </a:p>
          <a:p>
            <a:pPr lvl="1"/>
            <a:r>
              <a:rPr lang="en-US" sz="3600" dirty="0" smtClean="0"/>
              <a:t>Direct election of president</a:t>
            </a:r>
          </a:p>
          <a:p>
            <a:pPr lvl="1"/>
            <a:r>
              <a:rPr lang="en-US" sz="3600" dirty="0" smtClean="0"/>
              <a:t>Lower party discipline</a:t>
            </a:r>
          </a:p>
          <a:p>
            <a:pPr lvl="1"/>
            <a:r>
              <a:rPr lang="en-US" sz="3600" dirty="0" smtClean="0"/>
              <a:t>Inefficient policy process</a:t>
            </a:r>
          </a:p>
          <a:p>
            <a:pPr lvl="1"/>
            <a:r>
              <a:rPr lang="en-US" sz="3600" dirty="0" smtClean="0"/>
              <a:t>Gridlock more likely</a:t>
            </a:r>
          </a:p>
          <a:p>
            <a:pPr lvl="1"/>
            <a:r>
              <a:rPr lang="en-US" sz="3600" dirty="0" smtClean="0"/>
              <a:t>Examples:  Mexico, Nigeria, Iran (sort of)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FFFF"/>
                </a:solidFill>
              </a:rPr>
              <a:t>Relationship with Legislature</a:t>
            </a:r>
            <a:br>
              <a:rPr lang="en-US" sz="4800" dirty="0" smtClean="0">
                <a:solidFill>
                  <a:srgbClr val="FFFFFF"/>
                </a:solidFill>
              </a:rPr>
            </a:br>
            <a:r>
              <a:rPr lang="en-US" sz="4800" dirty="0" smtClean="0">
                <a:solidFill>
                  <a:srgbClr val="FFFFFF"/>
                </a:solidFill>
              </a:rPr>
              <a:t>in </a:t>
            </a:r>
            <a:r>
              <a:rPr lang="en-US" sz="4800" i="1" dirty="0" smtClean="0">
                <a:solidFill>
                  <a:srgbClr val="FFFFFF"/>
                </a:solidFill>
              </a:rPr>
              <a:t>both systems</a:t>
            </a:r>
            <a:endParaRPr lang="en-US" sz="4800" i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9144000" cy="462560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Executive is head of government</a:t>
            </a:r>
          </a:p>
          <a:p>
            <a:r>
              <a:rPr lang="en-US" sz="4000" dirty="0" smtClean="0"/>
              <a:t>Legislature can remove the executive</a:t>
            </a:r>
          </a:p>
          <a:p>
            <a:r>
              <a:rPr lang="en-US" sz="4000" dirty="0" smtClean="0"/>
              <a:t>Executive can introduce legislation</a:t>
            </a:r>
          </a:p>
          <a:p>
            <a:r>
              <a:rPr lang="en-US" sz="4000" dirty="0" smtClean="0"/>
              <a:t>Role of legislature to enact legislation, so executive needs legislative to pass bills</a:t>
            </a:r>
          </a:p>
          <a:p>
            <a:r>
              <a:rPr lang="en-US" sz="4000" dirty="0" smtClean="0"/>
              <a:t>Executive influences the legislative agenda by drafting bills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Mixed Presidential/Parliamentary System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 smtClean="0"/>
              <a:t>Characteristics:</a:t>
            </a:r>
          </a:p>
          <a:p>
            <a:r>
              <a:rPr lang="en-US" sz="3600" dirty="0" smtClean="0"/>
              <a:t>Both a PM and a President</a:t>
            </a:r>
          </a:p>
          <a:p>
            <a:r>
              <a:rPr lang="en-US" sz="3600" dirty="0" smtClean="0"/>
              <a:t>Directly elected president</a:t>
            </a:r>
          </a:p>
          <a:p>
            <a:r>
              <a:rPr lang="en-US" sz="3600" dirty="0" smtClean="0"/>
              <a:t>Separate head of government and state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080680"/>
            <a:ext cx="8077200" cy="3970518"/>
          </a:xfrm>
        </p:spPr>
        <p:txBody>
          <a:bodyPr>
            <a:noAutofit/>
          </a:bodyPr>
          <a:lstStyle/>
          <a:p>
            <a:pPr algn="ctr"/>
            <a:endParaRPr lang="en-US" sz="6000" dirty="0" smtClean="0"/>
          </a:p>
          <a:p>
            <a:pPr algn="ctr"/>
            <a:r>
              <a:rPr lang="en-US" sz="6000" u="sng" dirty="0" smtClean="0"/>
              <a:t>Interest Group Systems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6000" dirty="0" smtClean="0"/>
              <a:t>Corporatist</a:t>
            </a:r>
          </a:p>
          <a:p>
            <a:pPr algn="ctr"/>
            <a:r>
              <a:rPr lang="en-US" sz="6000" dirty="0" smtClean="0"/>
              <a:t> vs.</a:t>
            </a:r>
          </a:p>
          <a:p>
            <a:pPr algn="ctr"/>
            <a:r>
              <a:rPr lang="en-US" sz="6000" dirty="0" smtClean="0"/>
              <a:t>Pluralist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Pluralist Interest Group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u="sng" dirty="0" smtClean="0"/>
              <a:t>Definition: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An interest group system where multiple groups may represent a single society interest.</a:t>
            </a:r>
          </a:p>
          <a:p>
            <a:pPr>
              <a:lnSpc>
                <a:spcPct val="90000"/>
              </a:lnSpc>
            </a:pPr>
            <a:r>
              <a:rPr lang="en-US" b="1" u="sng" dirty="0" smtClean="0"/>
              <a:t>Characteristics: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Group membership is voluntary and limited.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Groups often have a loose or decentralized organizational structure.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There is a clear separation between interest groups and the government.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United States is perfect example.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Corporatist Interest Group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Definition:</a:t>
            </a:r>
          </a:p>
          <a:p>
            <a:pPr lvl="1"/>
            <a:r>
              <a:rPr lang="en-US" dirty="0" smtClean="0"/>
              <a:t>Interest groups are an institutional part of the political structure and are active in policy formation and implementation.</a:t>
            </a:r>
            <a:endParaRPr lang="en-US" smtClean="0"/>
          </a:p>
          <a:p>
            <a:r>
              <a:rPr lang="en-US" b="1" u="sng" smtClean="0"/>
              <a:t>Characteristics</a:t>
            </a:r>
            <a:endParaRPr lang="en-US" b="1" u="sng" dirty="0" smtClean="0"/>
          </a:p>
          <a:p>
            <a:pPr lvl="1"/>
            <a:r>
              <a:rPr lang="en-US" dirty="0" smtClean="0"/>
              <a:t>Membership in the peak association is often compulsory and nearly universal.</a:t>
            </a:r>
          </a:p>
          <a:p>
            <a:pPr lvl="1"/>
            <a:r>
              <a:rPr lang="en-US" dirty="0" smtClean="0"/>
              <a:t>Peak associations are centrally organized and direct the actions of their members.</a:t>
            </a:r>
          </a:p>
          <a:p>
            <a:pPr lvl="1"/>
            <a:r>
              <a:rPr lang="en-US" dirty="0" smtClean="0"/>
              <a:t>Groups are often </a:t>
            </a:r>
            <a:r>
              <a:rPr lang="en-US" i="1" dirty="0" smtClean="0">
                <a:solidFill>
                  <a:schemeClr val="accent1"/>
                </a:solidFill>
              </a:rPr>
              <a:t>systematically involved in making and implementing policy</a:t>
            </a:r>
            <a:r>
              <a:rPr lang="en-US" dirty="0" smtClean="0"/>
              <a:t>.</a:t>
            </a:r>
          </a:p>
          <a:p>
            <a:pPr lvl="1"/>
            <a:r>
              <a:rPr lang="en-US" u="sng" dirty="0" smtClean="0"/>
              <a:t>Key Point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/>
                </a:solidFill>
              </a:rPr>
              <a:t>Interest group part of policy process!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669464"/>
            <a:ext cx="8077200" cy="1369816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Rentier States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rgbClr val="FFFFFF"/>
                </a:solidFill>
              </a:rPr>
              <a:t>Rentier States</a:t>
            </a:r>
            <a:endParaRPr lang="en-US" sz="88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8060"/>
            <a:ext cx="8686800" cy="5449824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Definition:</a:t>
            </a:r>
          </a:p>
          <a:p>
            <a:pPr lvl="1"/>
            <a:r>
              <a:rPr lang="en-US" dirty="0" smtClean="0"/>
              <a:t>A country that obtains much of its revenue from the export of oil or other natural resources</a:t>
            </a:r>
          </a:p>
          <a:p>
            <a:r>
              <a:rPr lang="en-US" b="1" u="sng" dirty="0" smtClean="0"/>
              <a:t>Impact</a:t>
            </a:r>
            <a:r>
              <a:rPr lang="en-US" dirty="0" smtClean="0"/>
              <a:t>:  </a:t>
            </a:r>
          </a:p>
          <a:p>
            <a:pPr lvl="1"/>
            <a:r>
              <a:rPr lang="en-US" dirty="0" smtClean="0"/>
              <a:t>Government doesn’t have to be accountable to citizens for income.</a:t>
            </a:r>
          </a:p>
          <a:p>
            <a:r>
              <a:rPr lang="en-US" b="1" u="sng" dirty="0" smtClean="0"/>
              <a:t>Examples from AP6</a:t>
            </a:r>
            <a:endParaRPr lang="en-US" dirty="0" smtClean="0"/>
          </a:p>
          <a:p>
            <a:pPr lvl="1"/>
            <a:r>
              <a:rPr lang="en-US" dirty="0" smtClean="0"/>
              <a:t>Nigeria</a:t>
            </a:r>
          </a:p>
          <a:p>
            <a:pPr lvl="1"/>
            <a:r>
              <a:rPr lang="en-US" dirty="0" smtClean="0"/>
              <a:t>Russia</a:t>
            </a:r>
          </a:p>
          <a:p>
            <a:pPr lvl="1"/>
            <a:r>
              <a:rPr lang="en-US" dirty="0" smtClean="0"/>
              <a:t>Iran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85143"/>
            <a:ext cx="9144000" cy="4337752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 smtClean="0"/>
              <a:t>Electoral Systems:</a:t>
            </a:r>
          </a:p>
          <a:p>
            <a:pPr algn="ctr"/>
            <a:endParaRPr lang="en-US" sz="4800" u="sng" dirty="0" smtClean="0"/>
          </a:p>
          <a:p>
            <a:pPr algn="ctr"/>
            <a:r>
              <a:rPr lang="en-US" sz="4800" dirty="0" smtClean="0"/>
              <a:t>Single Member District Plurality</a:t>
            </a:r>
          </a:p>
          <a:p>
            <a:pPr algn="ctr"/>
            <a:r>
              <a:rPr lang="en-US" sz="4800" dirty="0" smtClean="0"/>
              <a:t>vs.</a:t>
            </a:r>
          </a:p>
          <a:p>
            <a:pPr algn="ctr"/>
            <a:r>
              <a:rPr lang="en-US" sz="4800" dirty="0" smtClean="0"/>
              <a:t>Proportional Representation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FFFF"/>
                </a:solidFill>
              </a:rPr>
              <a:t>Single Member District Plurality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8177"/>
            <a:ext cx="8686800" cy="5449824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u="sng" dirty="0" smtClean="0"/>
              <a:t>Definition: </a:t>
            </a:r>
          </a:p>
          <a:p>
            <a:pPr lvl="1"/>
            <a:r>
              <a:rPr lang="en-US" sz="3600" dirty="0" smtClean="0"/>
              <a:t>Electoral system in which candidates run for a single seat from a specific geographic district.</a:t>
            </a:r>
          </a:p>
          <a:p>
            <a:pPr lvl="1"/>
            <a:r>
              <a:rPr lang="en-US" sz="3600" dirty="0" smtClean="0"/>
              <a:t>The winner is the person who receives the most votes, whether or not that is a majority</a:t>
            </a:r>
          </a:p>
          <a:p>
            <a:r>
              <a:rPr lang="en-US" sz="4000" b="1" u="sng" dirty="0" smtClean="0"/>
              <a:t>Characteristics:</a:t>
            </a:r>
          </a:p>
          <a:p>
            <a:pPr lvl="1"/>
            <a:r>
              <a:rPr lang="en-US" sz="3600" dirty="0" smtClean="0"/>
              <a:t>Usually results in two-party system</a:t>
            </a:r>
          </a:p>
          <a:p>
            <a:pPr lvl="1"/>
            <a:r>
              <a:rPr lang="en-US" sz="3600" dirty="0" smtClean="0"/>
              <a:t>Silences minority voters</a:t>
            </a:r>
          </a:p>
          <a:p>
            <a:pPr lvl="1"/>
            <a:r>
              <a:rPr lang="en-US" sz="3600" dirty="0" smtClean="0"/>
              <a:t>Creates large catch-all parties</a:t>
            </a:r>
          </a:p>
          <a:p>
            <a:pPr lvl="1"/>
            <a:endParaRPr lang="en-US" sz="36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144000" cy="1252728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>
                <a:solidFill>
                  <a:srgbClr val="FFFFFF"/>
                </a:solidFill>
              </a:rPr>
              <a:t>Proportional Representation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8177"/>
            <a:ext cx="8686800" cy="5449824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Definition: </a:t>
            </a:r>
          </a:p>
          <a:p>
            <a:pPr lvl="1"/>
            <a:r>
              <a:rPr lang="en-US" sz="3300" dirty="0" smtClean="0"/>
              <a:t>An electoral system in which voters select parties rather than individual candidates and parties are represented in legislatures in proportion to the shares of votes they win.</a:t>
            </a:r>
          </a:p>
          <a:p>
            <a:r>
              <a:rPr lang="en-US" sz="4000" b="1" u="sng" dirty="0" smtClean="0"/>
              <a:t>Characteristics:</a:t>
            </a:r>
          </a:p>
          <a:p>
            <a:pPr lvl="1"/>
            <a:r>
              <a:rPr lang="en-US" sz="3300" dirty="0" smtClean="0"/>
              <a:t>Usually results in multi-party systems</a:t>
            </a:r>
          </a:p>
          <a:p>
            <a:pPr lvl="1"/>
            <a:r>
              <a:rPr lang="en-US" sz="3300" dirty="0" smtClean="0"/>
              <a:t>Gives voice to minority voters</a:t>
            </a:r>
          </a:p>
          <a:p>
            <a:pPr lvl="1"/>
            <a:r>
              <a:rPr lang="en-US" sz="3300" dirty="0" smtClean="0"/>
              <a:t>Wider representation of political views</a:t>
            </a:r>
          </a:p>
          <a:p>
            <a:pPr lvl="1"/>
            <a:endParaRPr lang="en-US" sz="3300" dirty="0" smtClean="0"/>
          </a:p>
          <a:p>
            <a:pPr lvl="1"/>
            <a:endParaRPr lang="en-US" sz="36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Unitary  vs. Federal System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FF"/>
                </a:solidFill>
              </a:rPr>
              <a:t>Unitary System</a:t>
            </a: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Definition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system of governance in which political power  is concentrated in a central national government.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Examples from AP6</a:t>
            </a:r>
          </a:p>
          <a:p>
            <a:pPr lvl="1"/>
            <a:r>
              <a:rPr lang="en-US" dirty="0" smtClean="0"/>
              <a:t>United Kingdom</a:t>
            </a:r>
          </a:p>
          <a:p>
            <a:pPr lvl="1"/>
            <a:r>
              <a:rPr lang="en-US" dirty="0" smtClean="0"/>
              <a:t>China</a:t>
            </a:r>
          </a:p>
          <a:p>
            <a:pPr lvl="1"/>
            <a:r>
              <a:rPr lang="en-US" dirty="0" smtClean="0"/>
              <a:t>Iran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FFFF"/>
                </a:solidFill>
              </a:rPr>
              <a:t>Federal System</a:t>
            </a:r>
            <a:endParaRPr lang="en-US" sz="72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Definition:</a:t>
            </a:r>
          </a:p>
          <a:p>
            <a:pPr lvl="1"/>
            <a:r>
              <a:rPr lang="en-US" dirty="0" smtClean="0"/>
              <a:t>A system of governance in which political authority is shared between the national government and sub-units.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Examples from AP6</a:t>
            </a:r>
          </a:p>
          <a:p>
            <a:pPr lvl="1"/>
            <a:r>
              <a:rPr lang="en-US" dirty="0" smtClean="0"/>
              <a:t>Russia</a:t>
            </a:r>
          </a:p>
          <a:p>
            <a:pPr lvl="1"/>
            <a:r>
              <a:rPr lang="en-US" dirty="0" smtClean="0"/>
              <a:t>Mexico</a:t>
            </a:r>
          </a:p>
          <a:p>
            <a:pPr lvl="1"/>
            <a:r>
              <a:rPr lang="en-US" dirty="0" smtClean="0"/>
              <a:t>Nigeria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28416"/>
            <a:ext cx="8077200" cy="1499616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Parliamentary</a:t>
            </a:r>
          </a:p>
          <a:p>
            <a:pPr algn="ctr"/>
            <a:r>
              <a:rPr lang="en-US" sz="6000" dirty="0" smtClean="0"/>
              <a:t> vs.</a:t>
            </a:r>
          </a:p>
          <a:p>
            <a:pPr algn="ctr"/>
            <a:r>
              <a:rPr lang="en-US" sz="6000" dirty="0" smtClean="0"/>
              <a:t>Presidential</a:t>
            </a:r>
          </a:p>
          <a:p>
            <a:pPr algn="ctr"/>
            <a:r>
              <a:rPr lang="en-US" sz="6000" dirty="0" smtClean="0"/>
              <a:t>System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FF"/>
                </a:solidFill>
              </a:rPr>
              <a:t>Parliamentary System</a:t>
            </a:r>
            <a:endParaRPr lang="en-US" sz="66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Definition:</a:t>
            </a:r>
          </a:p>
          <a:p>
            <a:pPr lvl="1"/>
            <a:r>
              <a:rPr lang="en-US" sz="3200" dirty="0" smtClean="0">
                <a:solidFill>
                  <a:srgbClr val="000000"/>
                </a:solidFill>
              </a:rPr>
              <a:t>A system of governance in which the head of government is chosen by and serves at the pleasure of the legislature.</a:t>
            </a:r>
          </a:p>
          <a:p>
            <a:endParaRPr lang="en-US" sz="36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3997</TotalTime>
  <Words>547</Words>
  <Application>Microsoft Office PowerPoint</Application>
  <PresentationFormat>On-screen Show (4:3)</PresentationFormat>
  <Paragraphs>110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PowerPoint Presentation</vt:lpstr>
      <vt:lpstr>Single Member District Plurality</vt:lpstr>
      <vt:lpstr>Proportional Representation</vt:lpstr>
      <vt:lpstr>PowerPoint Presentation</vt:lpstr>
      <vt:lpstr>Unitary System</vt:lpstr>
      <vt:lpstr>Federal System</vt:lpstr>
      <vt:lpstr>PowerPoint Presentation</vt:lpstr>
      <vt:lpstr>Parliamentary System</vt:lpstr>
      <vt:lpstr>Parliamentary System</vt:lpstr>
      <vt:lpstr>Presidential System</vt:lpstr>
      <vt:lpstr>Presidential System</vt:lpstr>
      <vt:lpstr>Relationship with Legislature in both systems</vt:lpstr>
      <vt:lpstr>Mixed Presidential/Parliamentary System</vt:lpstr>
      <vt:lpstr>PowerPoint Presentation</vt:lpstr>
      <vt:lpstr>Pluralist Interest Group System</vt:lpstr>
      <vt:lpstr>Corporatist Interest Group System</vt:lpstr>
      <vt:lpstr>PowerPoint Presentation</vt:lpstr>
      <vt:lpstr>Rentier States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Slide 1</dc:title>
  <dc:creator>Brad</dc:creator>
  <cp:lastModifiedBy>Phelan, James</cp:lastModifiedBy>
  <cp:revision>42</cp:revision>
  <cp:lastPrinted>2011-04-14T14:00:12Z</cp:lastPrinted>
  <dcterms:created xsi:type="dcterms:W3CDTF">2011-04-14T15:51:04Z</dcterms:created>
  <dcterms:modified xsi:type="dcterms:W3CDTF">2019-07-15T18:37:51Z</dcterms:modified>
</cp:coreProperties>
</file>