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359" r:id="rId2"/>
    <p:sldId id="382" r:id="rId3"/>
    <p:sldId id="383" r:id="rId4"/>
    <p:sldId id="401" r:id="rId5"/>
    <p:sldId id="388" r:id="rId6"/>
    <p:sldId id="390" r:id="rId7"/>
    <p:sldId id="391" r:id="rId8"/>
    <p:sldId id="318" r:id="rId9"/>
    <p:sldId id="384" r:id="rId10"/>
    <p:sldId id="392" r:id="rId11"/>
    <p:sldId id="395" r:id="rId12"/>
    <p:sldId id="396" r:id="rId13"/>
    <p:sldId id="316" r:id="rId14"/>
    <p:sldId id="393" r:id="rId15"/>
    <p:sldId id="394" r:id="rId16"/>
    <p:sldId id="317" r:id="rId17"/>
    <p:sldId id="385" r:id="rId18"/>
    <p:sldId id="403" r:id="rId19"/>
    <p:sldId id="402"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1" autoAdjust="0"/>
  </p:normalViewPr>
  <p:slideViewPr>
    <p:cSldViewPr>
      <p:cViewPr varScale="1">
        <p:scale>
          <a:sx n="58" d="100"/>
          <a:sy n="58" d="100"/>
        </p:scale>
        <p:origin x="42" y="270"/>
      </p:cViewPr>
      <p:guideLst>
        <p:guide orient="horz" pos="2160"/>
        <p:guide pos="2880"/>
      </p:guideLst>
    </p:cSldViewPr>
  </p:slideViewPr>
  <p:outlineViewPr>
    <p:cViewPr>
      <p:scale>
        <a:sx n="33" d="100"/>
        <a:sy n="33" d="100"/>
      </p:scale>
      <p:origin x="0" y="26250"/>
    </p:cViewPr>
  </p:outlineViewPr>
  <p:notesTextViewPr>
    <p:cViewPr>
      <p:scale>
        <a:sx n="100" d="100"/>
        <a:sy n="100" d="100"/>
      </p:scale>
      <p:origin x="0" y="0"/>
    </p:cViewPr>
  </p:notesTextViewPr>
  <p:sorterViewPr>
    <p:cViewPr>
      <p:scale>
        <a:sx n="66" d="100"/>
        <a:sy n="66" d="100"/>
      </p:scale>
      <p:origin x="0" y="18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A8E306C-C3BA-4429-9BD5-5880345176A5}" type="datetimeFigureOut">
              <a:rPr lang="en-US" smtClean="0"/>
              <a:t>8/19/2015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1E0B45C-75FA-4DF8-846E-D5C4040EADCA}" type="slidenum">
              <a:rPr lang="en-US" smtClean="0"/>
              <a:t>‹#›</a:t>
            </a:fld>
            <a:endParaRPr lang="en-US"/>
          </a:p>
        </p:txBody>
      </p:sp>
    </p:spTree>
    <p:extLst>
      <p:ext uri="{BB962C8B-B14F-4D97-AF65-F5344CB8AC3E}">
        <p14:creationId xmlns:p14="http://schemas.microsoft.com/office/powerpoint/2010/main" val="1381098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1B9EA00-1269-4D41-9251-9F3CB764CDAE}" type="datetimeFigureOut">
              <a:rPr lang="en-US" smtClean="0"/>
              <a:pPr/>
              <a:t>8/19/2015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FAFA51A-7CC1-4824-AFF8-798AC9F4C08F}" type="slidenum">
              <a:rPr lang="en-US" smtClean="0"/>
              <a:pPr/>
              <a:t>‹#›</a:t>
            </a:fld>
            <a:endParaRPr lang="en-US"/>
          </a:p>
        </p:txBody>
      </p:sp>
    </p:spTree>
    <p:extLst>
      <p:ext uri="{BB962C8B-B14F-4D97-AF65-F5344CB8AC3E}">
        <p14:creationId xmlns:p14="http://schemas.microsoft.com/office/powerpoint/2010/main" val="136196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A97DC6F-2BE7-4316-ACF5-CA91EF7788FD}" type="datetimeFigureOut">
              <a:rPr lang="en-US" smtClean="0"/>
              <a:pPr/>
              <a:t>8/19/2015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436CE08-A0DD-4A52-9EB2-B654E26D208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A97DC6F-2BE7-4316-ACF5-CA91EF7788FD}" type="datetimeFigureOut">
              <a:rPr lang="en-US" smtClean="0"/>
              <a:pPr/>
              <a:t>8/19/2015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436CE08-A0DD-4A52-9EB2-B654E26D208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97DC6F-2BE7-4316-ACF5-CA91EF7788F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97DC6F-2BE7-4316-ACF5-CA91EF7788FD}"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6CE08-A0DD-4A52-9EB2-B654E26D208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97DC6F-2BE7-4316-ACF5-CA91EF7788FD}"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6CE08-A0DD-4A52-9EB2-B654E26D208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DC6F-2BE7-4316-ACF5-CA91EF7788FD}"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6CE08-A0DD-4A52-9EB2-B654E26D208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A97DC6F-2BE7-4316-ACF5-CA91EF7788FD}" type="datetimeFigureOut">
              <a:rPr lang="en-US" smtClean="0"/>
              <a:pPr/>
              <a:t>8/19/2015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436CE08-A0DD-4A52-9EB2-B654E26D208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upload.wikimedia.org/wikipedia/commons/c/c5/GINIretouchedcolors.pn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upload.wikimedia.org/wikipedia/commons/d/d9/2011_UN_Human_Development_Report_Quartiles.svg"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upload.wikimedia.org/wikipedia/commons/7/78/GDP_PPP_per_capita_2009_IMF.png" TargetMode="External"/><Relationship Id="rId2" Type="http://schemas.openxmlformats.org/officeDocument/2006/relationships/hyperlink" Target="http://en.wikipedia.org/wiki/Purchasing_power_parity" TargetMode="Externa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ffectLst>
                  <a:outerShdw blurRad="38100" dist="38100" dir="2700000" algn="tl">
                    <a:srgbClr val="000000">
                      <a:alpha val="43137"/>
                    </a:srgbClr>
                  </a:outerShdw>
                </a:effectLst>
              </a:rPr>
              <a:t>Part Six:                               Public Policy</a:t>
            </a:r>
            <a:endParaRPr lang="en-US" dirty="0">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1219200" y="4267200"/>
            <a:ext cx="6781800" cy="1295400"/>
          </a:xfrm>
        </p:spPr>
        <p:txBody>
          <a:bodyPr>
            <a:noAutofit/>
          </a:bodyPr>
          <a:lstStyle/>
          <a:p>
            <a:r>
              <a:rPr lang="en-US" sz="1700" i="1" dirty="0" smtClean="0"/>
              <a:t>“Justice is itself the great standing policy of civil society; and any eminent departure from it, under any circumstances, lies under the suspicion of being no policy at all.” </a:t>
            </a:r>
            <a:r>
              <a:rPr lang="en-US" sz="1700" dirty="0" smtClean="0"/>
              <a:t>– Edmund Burke (Irish statesman)</a:t>
            </a:r>
            <a:br>
              <a:rPr lang="en-US" sz="1700" dirty="0" smtClean="0"/>
            </a:br>
            <a:r>
              <a:rPr lang="en-US" sz="1700" dirty="0" smtClean="0"/>
              <a:t/>
            </a:r>
            <a:br>
              <a:rPr lang="en-US" sz="1700" dirty="0" smtClean="0"/>
            </a:br>
            <a:r>
              <a:rPr lang="en-US" sz="1600" dirty="0" smtClean="0"/>
              <a:t/>
            </a:r>
            <a:br>
              <a:rPr lang="en-US" sz="1600" dirty="0" smtClean="0"/>
            </a:br>
            <a:r>
              <a:rPr lang="en-US" sz="1600" dirty="0" smtClean="0"/>
              <a:t/>
            </a:r>
            <a:br>
              <a:rPr lang="en-US" sz="1600" dirty="0" smtClean="0"/>
            </a:br>
            <a:endParaRPr lang="en-US" sz="1600" dirty="0"/>
          </a:p>
        </p:txBody>
      </p:sp>
      <p:pic>
        <p:nvPicPr>
          <p:cNvPr id="6" name="Picture 5" descr="ap-tests-comparative-government-and-politics.png"/>
          <p:cNvPicPr>
            <a:picLocks noChangeAspect="1"/>
          </p:cNvPicPr>
          <p:nvPr/>
        </p:nvPicPr>
        <p:blipFill>
          <a:blip r:embed="rId2" cstate="print"/>
          <a:stretch>
            <a:fillRect/>
          </a:stretch>
        </p:blipFill>
        <p:spPr>
          <a:xfrm>
            <a:off x="2286000" y="228600"/>
            <a:ext cx="3810000" cy="35718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sp>
        <p:nvSpPr>
          <p:cNvPr id="3" name="Content Placeholder 2"/>
          <p:cNvSpPr>
            <a:spLocks noGrp="1"/>
          </p:cNvSpPr>
          <p:nvPr>
            <p:ph sz="quarter" idx="1"/>
          </p:nvPr>
        </p:nvSpPr>
        <p:spPr>
          <a:xfrm>
            <a:off x="381000" y="1295400"/>
            <a:ext cx="4041648" cy="4937760"/>
          </a:xfrm>
        </p:spPr>
        <p:txBody>
          <a:bodyPr>
            <a:normAutofit/>
          </a:bodyPr>
          <a:lstStyle/>
          <a:p>
            <a:pPr marL="274320" lvl="1" indent="0">
              <a:buNone/>
            </a:pPr>
            <a:r>
              <a:rPr lang="en-US" sz="2600" b="1" dirty="0" err="1" smtClean="0"/>
              <a:t>Gini</a:t>
            </a:r>
            <a:r>
              <a:rPr lang="en-US" sz="2600" b="1" dirty="0" smtClean="0"/>
              <a:t> Index</a:t>
            </a:r>
          </a:p>
          <a:p>
            <a:pPr lvl="2"/>
            <a:r>
              <a:rPr lang="en-US" sz="2300" dirty="0" smtClean="0"/>
              <a:t>A mathematical formula that measures the amount of </a:t>
            </a:r>
            <a:r>
              <a:rPr lang="en-US" sz="2300" b="1" i="1" dirty="0" smtClean="0">
                <a:solidFill>
                  <a:srgbClr val="0070C0"/>
                </a:solidFill>
              </a:rPr>
              <a:t>economic inequality </a:t>
            </a:r>
            <a:r>
              <a:rPr lang="en-US" sz="2300" dirty="0" smtClean="0"/>
              <a:t>in a society</a:t>
            </a:r>
          </a:p>
          <a:p>
            <a:pPr lvl="2"/>
            <a:r>
              <a:rPr lang="en-US" sz="2300" dirty="0" smtClean="0"/>
              <a:t>0 = perfect equality, 1= complete inequality</a:t>
            </a:r>
          </a:p>
          <a:p>
            <a:pPr lvl="2"/>
            <a:endParaRPr lang="en-US" sz="2300" dirty="0" smtClean="0"/>
          </a:p>
          <a:p>
            <a:endParaRPr lang="en-US"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4095714704"/>
              </p:ext>
            </p:extLst>
          </p:nvPr>
        </p:nvGraphicFramePr>
        <p:xfrm>
          <a:off x="4632323" y="1523999"/>
          <a:ext cx="3292476" cy="4222026"/>
        </p:xfrm>
        <a:graphic>
          <a:graphicData uri="http://schemas.openxmlformats.org/drawingml/2006/table">
            <a:tbl>
              <a:tblPr firstRow="1" bandRow="1">
                <a:tableStyleId>{5C22544A-7EE6-4342-B048-85BDC9FD1C3A}</a:tableStyleId>
              </a:tblPr>
              <a:tblGrid>
                <a:gridCol w="1646238"/>
                <a:gridCol w="1646238"/>
              </a:tblGrid>
              <a:tr h="334733">
                <a:tc>
                  <a:txBody>
                    <a:bodyPr/>
                    <a:lstStyle/>
                    <a:p>
                      <a:r>
                        <a:rPr lang="en-US" dirty="0" smtClean="0"/>
                        <a:t>U.S. (2009)</a:t>
                      </a:r>
                      <a:endParaRPr lang="en-US" dirty="0"/>
                    </a:p>
                  </a:txBody>
                  <a:tcPr/>
                </a:tc>
                <a:tc>
                  <a:txBody>
                    <a:bodyPr/>
                    <a:lstStyle/>
                    <a:p>
                      <a:r>
                        <a:rPr lang="en-US" dirty="0" smtClean="0"/>
                        <a:t>.41</a:t>
                      </a:r>
                      <a:endParaRPr lang="en-US" dirty="0"/>
                    </a:p>
                  </a:txBody>
                  <a:tcPr/>
                </a:tc>
              </a:tr>
              <a:tr h="642711">
                <a:tc>
                  <a:txBody>
                    <a:bodyPr/>
                    <a:lstStyle/>
                    <a:p>
                      <a:r>
                        <a:rPr lang="en-US" dirty="0" smtClean="0"/>
                        <a:t>UK</a:t>
                      </a:r>
                      <a:endParaRPr lang="en-US" dirty="0"/>
                    </a:p>
                  </a:txBody>
                  <a:tcPr/>
                </a:tc>
                <a:tc>
                  <a:txBody>
                    <a:bodyPr/>
                    <a:lstStyle/>
                    <a:p>
                      <a:r>
                        <a:rPr lang="en-US" dirty="0" smtClean="0"/>
                        <a:t>.36</a:t>
                      </a:r>
                      <a:endParaRPr lang="en-US" dirty="0"/>
                    </a:p>
                  </a:txBody>
                  <a:tcPr/>
                </a:tc>
              </a:tr>
              <a:tr h="642711">
                <a:tc>
                  <a:txBody>
                    <a:bodyPr/>
                    <a:lstStyle/>
                    <a:p>
                      <a:r>
                        <a:rPr lang="en-US" dirty="0" smtClean="0"/>
                        <a:t>Russia</a:t>
                      </a:r>
                      <a:endParaRPr lang="en-US" dirty="0"/>
                    </a:p>
                  </a:txBody>
                  <a:tcPr/>
                </a:tc>
                <a:tc>
                  <a:txBody>
                    <a:bodyPr/>
                    <a:lstStyle/>
                    <a:p>
                      <a:r>
                        <a:rPr lang="en-US" dirty="0" smtClean="0"/>
                        <a:t>.375</a:t>
                      </a:r>
                      <a:endParaRPr lang="en-US" dirty="0"/>
                    </a:p>
                  </a:txBody>
                  <a:tcPr/>
                </a:tc>
              </a:tr>
              <a:tr h="642711">
                <a:tc>
                  <a:txBody>
                    <a:bodyPr/>
                    <a:lstStyle/>
                    <a:p>
                      <a:r>
                        <a:rPr lang="en-US" dirty="0" smtClean="0"/>
                        <a:t>Iran</a:t>
                      </a:r>
                      <a:endParaRPr lang="en-US" dirty="0"/>
                    </a:p>
                  </a:txBody>
                  <a:tcPr/>
                </a:tc>
                <a:tc>
                  <a:txBody>
                    <a:bodyPr/>
                    <a:lstStyle/>
                    <a:p>
                      <a:r>
                        <a:rPr lang="en-US" dirty="0" smtClean="0"/>
                        <a:t>.383</a:t>
                      </a:r>
                      <a:endParaRPr lang="en-US" dirty="0"/>
                    </a:p>
                  </a:txBody>
                  <a:tcPr/>
                </a:tc>
              </a:tr>
              <a:tr h="642711">
                <a:tc>
                  <a:txBody>
                    <a:bodyPr/>
                    <a:lstStyle/>
                    <a:p>
                      <a:r>
                        <a:rPr lang="en-US" dirty="0" smtClean="0"/>
                        <a:t>China</a:t>
                      </a:r>
                      <a:endParaRPr lang="en-US" dirty="0"/>
                    </a:p>
                  </a:txBody>
                  <a:tcPr/>
                </a:tc>
                <a:tc>
                  <a:txBody>
                    <a:bodyPr/>
                    <a:lstStyle/>
                    <a:p>
                      <a:r>
                        <a:rPr lang="en-US" dirty="0" smtClean="0"/>
                        <a:t>.415</a:t>
                      </a:r>
                      <a:endParaRPr lang="en-US" dirty="0"/>
                    </a:p>
                  </a:txBody>
                  <a:tcPr/>
                </a:tc>
              </a:tr>
              <a:tr h="642711">
                <a:tc>
                  <a:txBody>
                    <a:bodyPr/>
                    <a:lstStyle/>
                    <a:p>
                      <a:r>
                        <a:rPr lang="en-US" dirty="0" smtClean="0"/>
                        <a:t>Nigeria</a:t>
                      </a:r>
                      <a:endParaRPr lang="en-US" dirty="0"/>
                    </a:p>
                  </a:txBody>
                  <a:tcPr/>
                </a:tc>
                <a:tc>
                  <a:txBody>
                    <a:bodyPr/>
                    <a:lstStyle/>
                    <a:p>
                      <a:r>
                        <a:rPr lang="en-US" dirty="0" smtClean="0"/>
                        <a:t>.43</a:t>
                      </a:r>
                      <a:endParaRPr lang="en-US" dirty="0"/>
                    </a:p>
                  </a:txBody>
                  <a:tcPr/>
                </a:tc>
              </a:tr>
              <a:tr h="642711">
                <a:tc>
                  <a:txBody>
                    <a:bodyPr/>
                    <a:lstStyle/>
                    <a:p>
                      <a:r>
                        <a:rPr lang="en-US" dirty="0" smtClean="0"/>
                        <a:t>Mexico</a:t>
                      </a:r>
                      <a:endParaRPr lang="en-US" dirty="0"/>
                    </a:p>
                  </a:txBody>
                  <a:tcPr/>
                </a:tc>
                <a:tc>
                  <a:txBody>
                    <a:bodyPr/>
                    <a:lstStyle/>
                    <a:p>
                      <a:r>
                        <a:rPr lang="en-US" dirty="0" smtClean="0"/>
                        <a:t>.48</a:t>
                      </a:r>
                      <a:endParaRPr lang="en-US" dirty="0"/>
                    </a:p>
                  </a:txBody>
                  <a:tcPr/>
                </a:tc>
              </a:tr>
            </a:tbl>
          </a:graphicData>
        </a:graphic>
      </p:graphicFrame>
    </p:spTree>
    <p:extLst>
      <p:ext uri="{BB962C8B-B14F-4D97-AF65-F5344CB8AC3E}">
        <p14:creationId xmlns:p14="http://schemas.microsoft.com/office/powerpoint/2010/main" val="374364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Economic Performance</a:t>
            </a:r>
            <a:endParaRPr lang="en-US" dirty="0"/>
          </a:p>
        </p:txBody>
      </p:sp>
      <p:sp>
        <p:nvSpPr>
          <p:cNvPr id="3" name="Content Placeholder 2"/>
          <p:cNvSpPr>
            <a:spLocks noGrp="1"/>
          </p:cNvSpPr>
          <p:nvPr>
            <p:ph sz="quarter" idx="1"/>
          </p:nvPr>
        </p:nvSpPr>
        <p:spPr/>
        <p:txBody>
          <a:bodyPr>
            <a:normAutofit/>
          </a:bodyPr>
          <a:lstStyle/>
          <a:p>
            <a:r>
              <a:rPr lang="en-US" u="sng" dirty="0" smtClean="0"/>
              <a:t>Discussion Question:</a:t>
            </a:r>
          </a:p>
          <a:p>
            <a:pPr lvl="1"/>
            <a:r>
              <a:rPr lang="en-US" dirty="0" smtClean="0"/>
              <a:t>Analyze the data in the previous slide. </a:t>
            </a:r>
            <a:r>
              <a:rPr lang="en-US" i="1" dirty="0" smtClean="0"/>
              <a:t>How does the U.S. compare in terms of inequality to the countries in the AP6? (Be specific)</a:t>
            </a:r>
          </a:p>
        </p:txBody>
      </p:sp>
    </p:spTree>
    <p:extLst>
      <p:ext uri="{BB962C8B-B14F-4D97-AF65-F5344CB8AC3E}">
        <p14:creationId xmlns:p14="http://schemas.microsoft.com/office/powerpoint/2010/main" val="158942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Economic Performance</a:t>
            </a:r>
            <a:endParaRPr lang="en-US" dirty="0"/>
          </a:p>
        </p:txBody>
      </p:sp>
      <p:sp>
        <p:nvSpPr>
          <p:cNvPr id="3" name="Content Placeholder 2"/>
          <p:cNvSpPr>
            <a:spLocks noGrp="1"/>
          </p:cNvSpPr>
          <p:nvPr>
            <p:ph sz="quarter" idx="1"/>
          </p:nvPr>
        </p:nvSpPr>
        <p:spPr/>
        <p:txBody>
          <a:bodyPr>
            <a:normAutofit/>
          </a:bodyPr>
          <a:lstStyle/>
          <a:p>
            <a:r>
              <a:rPr lang="en-US" u="sng" dirty="0" smtClean="0"/>
              <a:t>Discussion Question:</a:t>
            </a:r>
          </a:p>
          <a:p>
            <a:pPr lvl="1"/>
            <a:r>
              <a:rPr lang="en-US" dirty="0" smtClean="0"/>
              <a:t>Analyze the data in the previous slide. </a:t>
            </a:r>
            <a:r>
              <a:rPr lang="en-US" i="1" dirty="0" smtClean="0"/>
              <a:t>How does the U.S. compare in terms of inequality to the countries in the AP6? (Be specific)</a:t>
            </a:r>
          </a:p>
          <a:p>
            <a:pPr lvl="1"/>
            <a:r>
              <a:rPr lang="en-US" b="1" i="1" dirty="0" smtClean="0">
                <a:solidFill>
                  <a:srgbClr val="0070C0"/>
                </a:solidFill>
              </a:rPr>
              <a:t>More inequality than:  UK, Russia, Iran</a:t>
            </a:r>
          </a:p>
          <a:p>
            <a:pPr lvl="1"/>
            <a:r>
              <a:rPr lang="en-US" b="1" i="1" dirty="0" smtClean="0">
                <a:solidFill>
                  <a:srgbClr val="0070C0"/>
                </a:solidFill>
              </a:rPr>
              <a:t>About the same as:  China &amp; Nigeria</a:t>
            </a:r>
          </a:p>
          <a:p>
            <a:pPr lvl="1"/>
            <a:r>
              <a:rPr lang="en-US" b="1" i="1" dirty="0" smtClean="0">
                <a:solidFill>
                  <a:srgbClr val="0070C0"/>
                </a:solidFill>
              </a:rPr>
              <a:t>Less than Mexico</a:t>
            </a:r>
          </a:p>
        </p:txBody>
      </p:sp>
    </p:spTree>
    <p:extLst>
      <p:ext uri="{BB962C8B-B14F-4D97-AF65-F5344CB8AC3E}">
        <p14:creationId xmlns:p14="http://schemas.microsoft.com/office/powerpoint/2010/main" val="287466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le:GINIretouchedcolors.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511300"/>
            <a:ext cx="9448801" cy="5118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433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sp>
        <p:nvSpPr>
          <p:cNvPr id="3" name="Content Placeholder 2"/>
          <p:cNvSpPr>
            <a:spLocks noGrp="1"/>
          </p:cNvSpPr>
          <p:nvPr>
            <p:ph sz="quarter" idx="1"/>
          </p:nvPr>
        </p:nvSpPr>
        <p:spPr>
          <a:xfrm>
            <a:off x="304800" y="1371600"/>
            <a:ext cx="8229600" cy="5181600"/>
          </a:xfrm>
        </p:spPr>
        <p:txBody>
          <a:bodyPr>
            <a:normAutofit/>
          </a:bodyPr>
          <a:lstStyle/>
          <a:p>
            <a:pPr marL="274320" lvl="1" indent="0">
              <a:buNone/>
            </a:pPr>
            <a:r>
              <a:rPr lang="en-US" sz="2600" b="1" dirty="0" smtClean="0"/>
              <a:t>Human </a:t>
            </a:r>
            <a:r>
              <a:rPr lang="en-US" sz="2600" b="1" dirty="0"/>
              <a:t>Development </a:t>
            </a:r>
            <a:r>
              <a:rPr lang="en-US" sz="2600" b="1" dirty="0" smtClean="0"/>
              <a:t>Index (HDI)</a:t>
            </a:r>
          </a:p>
          <a:p>
            <a:pPr lvl="2"/>
            <a:r>
              <a:rPr lang="en-US" sz="2300" dirty="0" smtClean="0"/>
              <a:t>Measures the well-being of a country’s people by factoring in life expectancy (health), mean &amp; expected years of school (education) and GNP per capita (living standards)</a:t>
            </a:r>
          </a:p>
          <a:p>
            <a:pPr lvl="2"/>
            <a:r>
              <a:rPr lang="en-US" sz="2300" dirty="0"/>
              <a:t>Health + Education + Living Standards = HDI</a:t>
            </a:r>
          </a:p>
          <a:p>
            <a:pPr lvl="2"/>
            <a:endParaRPr lang="en-US" sz="2300" dirty="0" smtClean="0"/>
          </a:p>
          <a:p>
            <a:pPr marL="274320" lvl="1" indent="0">
              <a:buNone/>
            </a:pPr>
            <a:r>
              <a:rPr lang="en-US" sz="2600" b="1" dirty="0" smtClean="0"/>
              <a:t>Index Scale</a:t>
            </a:r>
            <a:endParaRPr lang="en-US" sz="2600" b="1" dirty="0"/>
          </a:p>
          <a:p>
            <a:pPr lvl="2"/>
            <a:r>
              <a:rPr lang="en-US" sz="2300" dirty="0" smtClean="0"/>
              <a:t>Index scale is 0 – 1 (decimal score)</a:t>
            </a:r>
          </a:p>
          <a:p>
            <a:pPr lvl="2"/>
            <a:r>
              <a:rPr lang="en-US" sz="2300" dirty="0" smtClean="0"/>
              <a:t>Scores over .80 = high levels of HD</a:t>
            </a:r>
          </a:p>
          <a:p>
            <a:pPr lvl="2"/>
            <a:r>
              <a:rPr lang="en-US" sz="2300" dirty="0" smtClean="0"/>
              <a:t>Scores under .50 = low levels of HD</a:t>
            </a:r>
            <a:endParaRPr lang="en-US" sz="2300" dirty="0"/>
          </a:p>
          <a:p>
            <a:endParaRPr lang="en-US" dirty="0"/>
          </a:p>
        </p:txBody>
      </p:sp>
    </p:spTree>
    <p:extLst>
      <p:ext uri="{BB962C8B-B14F-4D97-AF65-F5344CB8AC3E}">
        <p14:creationId xmlns:p14="http://schemas.microsoft.com/office/powerpoint/2010/main" val="398411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pic>
        <p:nvPicPr>
          <p:cNvPr id="1026" name="Picture 2" descr="HDI_EN_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0512"/>
            <a:ext cx="8763000" cy="4882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626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ile:2011 UN Human Development Report Quartiles.sv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86000"/>
            <a:ext cx="9157103" cy="43529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Human Development Index</a:t>
            </a:r>
            <a:br>
              <a:rPr lang="en-US" dirty="0" smtClean="0"/>
            </a:br>
            <a:r>
              <a:rPr lang="en-US" dirty="0" smtClean="0"/>
              <a:t>Darker colors indicate more developed</a:t>
            </a:r>
            <a:endParaRPr lang="en-US" dirty="0"/>
          </a:p>
        </p:txBody>
      </p:sp>
    </p:spTree>
    <p:extLst>
      <p:ext uri="{BB962C8B-B14F-4D97-AF65-F5344CB8AC3E}">
        <p14:creationId xmlns:p14="http://schemas.microsoft.com/office/powerpoint/2010/main" val="1675137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a:t>
            </a:r>
            <a:endParaRPr lang="en-US" dirty="0"/>
          </a:p>
        </p:txBody>
      </p:sp>
      <p:sp>
        <p:nvSpPr>
          <p:cNvPr id="3" name="Content Placeholder 2"/>
          <p:cNvSpPr>
            <a:spLocks noGrp="1"/>
          </p:cNvSpPr>
          <p:nvPr>
            <p:ph sz="quarter" idx="1"/>
          </p:nvPr>
        </p:nvSpPr>
        <p:spPr/>
        <p:txBody>
          <a:bodyPr>
            <a:normAutofit/>
          </a:bodyPr>
          <a:lstStyle/>
          <a:p>
            <a:r>
              <a:rPr lang="en-US" u="sng" dirty="0"/>
              <a:t>Civil Liberties</a:t>
            </a:r>
            <a:r>
              <a:rPr lang="en-US" dirty="0"/>
              <a:t>: Political Rights and Freedoms</a:t>
            </a:r>
          </a:p>
          <a:p>
            <a:pPr lvl="1"/>
            <a:r>
              <a:rPr lang="en-US" dirty="0"/>
              <a:t>Political rights – promotion of equality</a:t>
            </a:r>
          </a:p>
          <a:p>
            <a:pPr lvl="1"/>
            <a:r>
              <a:rPr lang="en-US" dirty="0"/>
              <a:t>Political freedoms – promotion of freedom</a:t>
            </a:r>
          </a:p>
          <a:p>
            <a:pPr lvl="1"/>
            <a:r>
              <a:rPr lang="en-US" dirty="0"/>
              <a:t>Freedom House Rankings</a:t>
            </a:r>
          </a:p>
          <a:p>
            <a:pPr lvl="2"/>
            <a:r>
              <a:rPr lang="en-US" dirty="0"/>
              <a:t>Ranks countries on 1 to 7 scale</a:t>
            </a:r>
          </a:p>
          <a:p>
            <a:pPr lvl="2"/>
            <a:r>
              <a:rPr lang="en-US" dirty="0"/>
              <a:t>1 = most free,  7 = least </a:t>
            </a:r>
            <a:r>
              <a:rPr lang="en-US" dirty="0" smtClean="0"/>
              <a:t>free</a:t>
            </a:r>
            <a:endParaRPr lang="en-US" dirty="0"/>
          </a:p>
        </p:txBody>
      </p:sp>
      <p:graphicFrame>
        <p:nvGraphicFramePr>
          <p:cNvPr id="5" name="Content Placeholder 4"/>
          <p:cNvGraphicFramePr>
            <a:graphicFrameLocks noGrp="1"/>
          </p:cNvGraphicFramePr>
          <p:nvPr>
            <p:ph sz="quarter" idx="2"/>
            <p:extLst>
              <p:ext uri="{D42A27DB-BD31-4B8C-83A1-F6EECF244321}">
                <p14:modId xmlns:p14="http://schemas.microsoft.com/office/powerpoint/2010/main" val="1360570333"/>
              </p:ext>
            </p:extLst>
          </p:nvPr>
        </p:nvGraphicFramePr>
        <p:xfrm>
          <a:off x="4495799" y="1216023"/>
          <a:ext cx="4343400" cy="5079524"/>
        </p:xfrm>
        <a:graphic>
          <a:graphicData uri="http://schemas.openxmlformats.org/drawingml/2006/table">
            <a:tbl>
              <a:tblPr firstRow="1" bandRow="1">
                <a:tableStyleId>{5C22544A-7EE6-4342-B048-85BDC9FD1C3A}</a:tableStyleId>
              </a:tblPr>
              <a:tblGrid>
                <a:gridCol w="1085850"/>
                <a:gridCol w="971551"/>
                <a:gridCol w="1066800"/>
                <a:gridCol w="1219199"/>
              </a:tblGrid>
              <a:tr h="619522">
                <a:tc>
                  <a:txBody>
                    <a:bodyPr/>
                    <a:lstStyle/>
                    <a:p>
                      <a:r>
                        <a:rPr lang="en-US" dirty="0" smtClean="0"/>
                        <a:t>Country (2013)</a:t>
                      </a:r>
                      <a:endParaRPr lang="en-US" dirty="0"/>
                    </a:p>
                  </a:txBody>
                  <a:tcPr/>
                </a:tc>
                <a:tc>
                  <a:txBody>
                    <a:bodyPr/>
                    <a:lstStyle/>
                    <a:p>
                      <a:r>
                        <a:rPr lang="en-US" dirty="0" smtClean="0"/>
                        <a:t>Rating</a:t>
                      </a:r>
                      <a:endParaRPr lang="en-US" dirty="0"/>
                    </a:p>
                  </a:txBody>
                  <a:tcPr/>
                </a:tc>
                <a:tc>
                  <a:txBody>
                    <a:bodyPr/>
                    <a:lstStyle/>
                    <a:p>
                      <a:r>
                        <a:rPr lang="en-US" dirty="0" smtClean="0"/>
                        <a:t>Political Rights</a:t>
                      </a:r>
                      <a:endParaRPr lang="en-US" dirty="0"/>
                    </a:p>
                  </a:txBody>
                  <a:tcPr/>
                </a:tc>
                <a:tc>
                  <a:txBody>
                    <a:bodyPr/>
                    <a:lstStyle/>
                    <a:p>
                      <a:r>
                        <a:rPr lang="en-US" dirty="0" smtClean="0"/>
                        <a:t>Civil</a:t>
                      </a:r>
                      <a:r>
                        <a:rPr lang="en-US" baseline="0" dirty="0" smtClean="0"/>
                        <a:t> Liberties</a:t>
                      </a:r>
                      <a:endParaRPr lang="en-US" dirty="0"/>
                    </a:p>
                  </a:txBody>
                  <a:tcPr/>
                </a:tc>
              </a:tr>
              <a:tr h="619522">
                <a:tc>
                  <a:txBody>
                    <a:bodyPr/>
                    <a:lstStyle/>
                    <a:p>
                      <a:r>
                        <a:rPr lang="en-US" dirty="0" smtClean="0"/>
                        <a:t>China</a:t>
                      </a:r>
                      <a:endParaRPr lang="en-US" dirty="0"/>
                    </a:p>
                  </a:txBody>
                  <a:tcPr/>
                </a:tc>
                <a:tc>
                  <a:txBody>
                    <a:bodyPr/>
                    <a:lstStyle/>
                    <a:p>
                      <a:r>
                        <a:rPr lang="en-US" dirty="0" smtClean="0"/>
                        <a:t>Not Free</a:t>
                      </a:r>
                      <a:endParaRPr lang="en-US" dirty="0"/>
                    </a:p>
                  </a:txBody>
                  <a:tcPr/>
                </a:tc>
                <a:tc>
                  <a:txBody>
                    <a:bodyPr/>
                    <a:lstStyle/>
                    <a:p>
                      <a:r>
                        <a:rPr lang="en-US" dirty="0" smtClean="0"/>
                        <a:t>7</a:t>
                      </a:r>
                      <a:endParaRPr lang="en-US" dirty="0"/>
                    </a:p>
                  </a:txBody>
                  <a:tcPr/>
                </a:tc>
                <a:tc>
                  <a:txBody>
                    <a:bodyPr/>
                    <a:lstStyle/>
                    <a:p>
                      <a:r>
                        <a:rPr lang="en-US" dirty="0" smtClean="0"/>
                        <a:t>6</a:t>
                      </a:r>
                      <a:endParaRPr lang="en-US" dirty="0"/>
                    </a:p>
                  </a:txBody>
                  <a:tcPr/>
                </a:tc>
              </a:tr>
              <a:tr h="619522">
                <a:tc>
                  <a:txBody>
                    <a:bodyPr/>
                    <a:lstStyle/>
                    <a:p>
                      <a:r>
                        <a:rPr lang="en-US" dirty="0" smtClean="0"/>
                        <a:t>Iran</a:t>
                      </a:r>
                      <a:endParaRPr lang="en-US" dirty="0"/>
                    </a:p>
                  </a:txBody>
                  <a:tcPr/>
                </a:tc>
                <a:tc>
                  <a:txBody>
                    <a:bodyPr/>
                    <a:lstStyle/>
                    <a:p>
                      <a:r>
                        <a:rPr lang="en-US" dirty="0" smtClean="0"/>
                        <a:t>Not Free</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619522">
                <a:tc>
                  <a:txBody>
                    <a:bodyPr/>
                    <a:lstStyle/>
                    <a:p>
                      <a:r>
                        <a:rPr lang="en-US" dirty="0" smtClean="0"/>
                        <a:t>Mexico</a:t>
                      </a:r>
                      <a:endParaRPr lang="en-US" dirty="0"/>
                    </a:p>
                  </a:txBody>
                  <a:tcPr/>
                </a:tc>
                <a:tc>
                  <a:txBody>
                    <a:bodyPr/>
                    <a:lstStyle/>
                    <a:p>
                      <a:r>
                        <a:rPr lang="en-US" dirty="0" smtClean="0"/>
                        <a:t>Partially Free</a:t>
                      </a:r>
                      <a:endParaRPr lang="en-US" dirty="0"/>
                    </a:p>
                  </a:txBody>
                  <a:tcPr/>
                </a:tc>
                <a:tc>
                  <a:txBody>
                    <a:bodyPr/>
                    <a:lstStyle/>
                    <a:p>
                      <a:r>
                        <a:rPr lang="en-US" dirty="0" smtClean="0"/>
                        <a:t>3</a:t>
                      </a:r>
                      <a:endParaRPr lang="en-US" dirty="0"/>
                    </a:p>
                  </a:txBody>
                  <a:tcPr/>
                </a:tc>
                <a:tc>
                  <a:txBody>
                    <a:bodyPr/>
                    <a:lstStyle/>
                    <a:p>
                      <a:r>
                        <a:rPr lang="en-US" dirty="0" smtClean="0"/>
                        <a:t>3</a:t>
                      </a:r>
                      <a:endParaRPr lang="en-US" dirty="0"/>
                    </a:p>
                  </a:txBody>
                  <a:tcPr/>
                </a:tc>
              </a:tr>
              <a:tr h="619522">
                <a:tc>
                  <a:txBody>
                    <a:bodyPr/>
                    <a:lstStyle/>
                    <a:p>
                      <a:r>
                        <a:rPr lang="en-US" dirty="0" smtClean="0"/>
                        <a:t>Nigeria</a:t>
                      </a:r>
                      <a:endParaRPr lang="en-US" dirty="0"/>
                    </a:p>
                  </a:txBody>
                  <a:tcPr/>
                </a:tc>
                <a:tc>
                  <a:txBody>
                    <a:bodyPr/>
                    <a:lstStyle/>
                    <a:p>
                      <a:r>
                        <a:rPr lang="en-US" dirty="0" smtClean="0"/>
                        <a:t>Partially Free</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r>
              <a:tr h="619522">
                <a:tc>
                  <a:txBody>
                    <a:bodyPr/>
                    <a:lstStyle/>
                    <a:p>
                      <a:r>
                        <a:rPr lang="en-US" dirty="0" smtClean="0"/>
                        <a:t>Russia</a:t>
                      </a:r>
                      <a:endParaRPr lang="en-US" dirty="0"/>
                    </a:p>
                  </a:txBody>
                  <a:tcPr/>
                </a:tc>
                <a:tc>
                  <a:txBody>
                    <a:bodyPr/>
                    <a:lstStyle/>
                    <a:p>
                      <a:r>
                        <a:rPr lang="en-US" dirty="0" smtClean="0"/>
                        <a:t>Not Free</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r>
              <a:tr h="619522">
                <a:tc>
                  <a:txBody>
                    <a:bodyPr/>
                    <a:lstStyle/>
                    <a:p>
                      <a:r>
                        <a:rPr lang="en-US" dirty="0" smtClean="0"/>
                        <a:t>UK</a:t>
                      </a:r>
                      <a:endParaRPr lang="en-US" dirty="0"/>
                    </a:p>
                  </a:txBody>
                  <a:tcPr/>
                </a:tc>
                <a:tc>
                  <a:txBody>
                    <a:bodyPr/>
                    <a:lstStyle/>
                    <a:p>
                      <a:r>
                        <a:rPr lang="en-US" dirty="0" smtClean="0"/>
                        <a:t>Free</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619522">
                <a:tc>
                  <a:txBody>
                    <a:bodyPr/>
                    <a:lstStyle/>
                    <a:p>
                      <a:r>
                        <a:rPr lang="en-US" dirty="0" smtClean="0"/>
                        <a:t>US</a:t>
                      </a:r>
                      <a:endParaRPr lang="en-US" dirty="0"/>
                    </a:p>
                  </a:txBody>
                  <a:tcPr/>
                </a:tc>
                <a:tc>
                  <a:txBody>
                    <a:bodyPr/>
                    <a:lstStyle/>
                    <a:p>
                      <a:r>
                        <a:rPr lang="en-US" dirty="0" smtClean="0"/>
                        <a:t>Free</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val="3113570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Challenges</a:t>
            </a:r>
            <a:endParaRPr lang="en-US" dirty="0"/>
          </a:p>
        </p:txBody>
      </p:sp>
      <p:sp>
        <p:nvSpPr>
          <p:cNvPr id="3" name="Content Placeholder 2"/>
          <p:cNvSpPr>
            <a:spLocks noGrp="1"/>
          </p:cNvSpPr>
          <p:nvPr>
            <p:ph sz="quarter" idx="1"/>
          </p:nvPr>
        </p:nvSpPr>
        <p:spPr/>
        <p:txBody>
          <a:bodyPr>
            <a:normAutofit/>
          </a:bodyPr>
          <a:lstStyle/>
          <a:p>
            <a:r>
              <a:rPr lang="en-US" u="sng" dirty="0" smtClean="0"/>
              <a:t>Globalization</a:t>
            </a:r>
            <a:endParaRPr lang="en-US" u="sng" dirty="0"/>
          </a:p>
          <a:p>
            <a:pPr lvl="1"/>
            <a:r>
              <a:rPr lang="en-US" dirty="0"/>
              <a:t>The increasing interconnectedness and interdependence of people, cultures, economies, and nation-states facilitated by technology, trade, and cultural diffusion</a:t>
            </a:r>
          </a:p>
          <a:p>
            <a:r>
              <a:rPr lang="en-US" u="sng" dirty="0"/>
              <a:t>Environment</a:t>
            </a:r>
          </a:p>
          <a:p>
            <a:pPr lvl="1"/>
            <a:r>
              <a:rPr lang="en-US" dirty="0"/>
              <a:t>European  countries – formation of “green” parities</a:t>
            </a:r>
          </a:p>
          <a:p>
            <a:pPr lvl="1"/>
            <a:r>
              <a:rPr lang="en-US" dirty="0"/>
              <a:t>International conferences</a:t>
            </a:r>
          </a:p>
          <a:p>
            <a:r>
              <a:rPr lang="en-US" u="sng" dirty="0" smtClean="0"/>
              <a:t>Population</a:t>
            </a:r>
            <a:endParaRPr lang="en-US" u="sng" dirty="0"/>
          </a:p>
          <a:p>
            <a:pPr lvl="1"/>
            <a:r>
              <a:rPr lang="en-US" dirty="0" smtClean="0"/>
              <a:t>Immigration + migration</a:t>
            </a:r>
          </a:p>
          <a:p>
            <a:r>
              <a:rPr lang="en-US" u="sng" dirty="0" smtClean="0"/>
              <a:t>Terrorism</a:t>
            </a:r>
            <a:endParaRPr lang="en-US" u="sng" dirty="0"/>
          </a:p>
          <a:p>
            <a:pPr lvl="1"/>
            <a:endParaRPr lang="en-US" dirty="0"/>
          </a:p>
        </p:txBody>
      </p:sp>
    </p:spTree>
    <p:extLst>
      <p:ext uri="{BB962C8B-B14F-4D97-AF65-F5344CB8AC3E}">
        <p14:creationId xmlns:p14="http://schemas.microsoft.com/office/powerpoint/2010/main" val="207042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Challenges</a:t>
            </a:r>
            <a:endParaRPr lang="en-US" dirty="0"/>
          </a:p>
        </p:txBody>
      </p:sp>
      <p:sp>
        <p:nvSpPr>
          <p:cNvPr id="3" name="Content Placeholder 2"/>
          <p:cNvSpPr>
            <a:spLocks noGrp="1"/>
          </p:cNvSpPr>
          <p:nvPr>
            <p:ph sz="quarter" idx="1"/>
          </p:nvPr>
        </p:nvSpPr>
        <p:spPr/>
        <p:txBody>
          <a:bodyPr>
            <a:normAutofit/>
          </a:bodyPr>
          <a:lstStyle/>
          <a:p>
            <a:r>
              <a:rPr lang="en-US" u="sng" dirty="0" smtClean="0"/>
              <a:t>Corruption:</a:t>
            </a:r>
            <a:endParaRPr lang="en-US" u="sng" dirty="0"/>
          </a:p>
          <a:p>
            <a:pPr lvl="1"/>
            <a:r>
              <a:rPr lang="en-US" dirty="0" smtClean="0"/>
              <a:t>The illegitimate use of political or economic power for personal or illegal purposes</a:t>
            </a:r>
          </a:p>
          <a:p>
            <a:pPr lvl="1"/>
            <a:r>
              <a:rPr lang="en-US" b="1" i="1" dirty="0" smtClean="0"/>
              <a:t>Transparency International  </a:t>
            </a:r>
            <a:r>
              <a:rPr lang="en-US" dirty="0" smtClean="0"/>
              <a:t>is an NGO that evaluates &amp; publicizes report of corruption in business/politics.</a:t>
            </a:r>
          </a:p>
          <a:p>
            <a:pPr lvl="1"/>
            <a:r>
              <a:rPr lang="en-US" b="1" dirty="0" smtClean="0"/>
              <a:t>Corruption Perceptions Index (CPI)</a:t>
            </a:r>
          </a:p>
          <a:p>
            <a:pPr lvl="2"/>
            <a:r>
              <a:rPr lang="en-US" dirty="0" smtClean="0"/>
              <a:t>Ranks Countries 0 (very corrupt) – 100 (very clean)</a:t>
            </a:r>
          </a:p>
          <a:p>
            <a:pPr lvl="1"/>
            <a:r>
              <a:rPr lang="en-US" b="1" dirty="0" smtClean="0">
                <a:latin typeface="Segoe Print" panose="02000600000000000000" pitchFamily="2" charset="0"/>
              </a:rPr>
              <a:t>Predict:  Which countries of the AP6 will have the least corruption?  The most?</a:t>
            </a:r>
            <a:endParaRPr lang="en-US" b="1" dirty="0">
              <a:latin typeface="Segoe Print" panose="02000600000000000000" pitchFamily="2" charset="0"/>
            </a:endParaRPr>
          </a:p>
        </p:txBody>
      </p:sp>
    </p:spTree>
    <p:extLst>
      <p:ext uri="{BB962C8B-B14F-4D97-AF65-F5344CB8AC3E}">
        <p14:creationId xmlns:p14="http://schemas.microsoft.com/office/powerpoint/2010/main" val="3331744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3886200" y="4800600"/>
            <a:ext cx="3581400" cy="1524000"/>
          </a:xfrm>
          <a:prstGeom prst="cube">
            <a:avLst>
              <a:gd name="adj" fmla="val 25000"/>
            </a:avLst>
          </a:prstGeom>
          <a:solidFill>
            <a:schemeClr val="accent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1747" name="Picture 3" descr="MCj031132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5181600"/>
            <a:ext cx="1073150" cy="1141413"/>
          </a:xfrm>
          <a:prstGeom prst="rect">
            <a:avLst/>
          </a:prstGeom>
          <a:noFill/>
          <a:extLst>
            <a:ext uri="{909E8E84-426E-40DD-AFC4-6F175D3DCCD1}">
              <a14:hiddenFill xmlns:a14="http://schemas.microsoft.com/office/drawing/2010/main">
                <a:solidFill>
                  <a:srgbClr val="FFFFFF"/>
                </a:solidFill>
              </a14:hiddenFill>
            </a:ext>
          </a:extLst>
        </p:spPr>
      </p:pic>
      <p:sp>
        <p:nvSpPr>
          <p:cNvPr id="31748" name="AutoShape 4"/>
          <p:cNvSpPr>
            <a:spLocks noChangeArrowheads="1"/>
          </p:cNvSpPr>
          <p:nvPr/>
        </p:nvSpPr>
        <p:spPr bwMode="auto">
          <a:xfrm>
            <a:off x="3886200" y="2743200"/>
            <a:ext cx="1066800" cy="2438400"/>
          </a:xfrm>
          <a:prstGeom prst="cube">
            <a:avLst>
              <a:gd name="adj" fmla="val 25000"/>
            </a:avLst>
          </a:prstGeom>
          <a:solidFill>
            <a:schemeClr val="accent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utoShape 5"/>
          <p:cNvSpPr>
            <a:spLocks noChangeArrowheads="1"/>
          </p:cNvSpPr>
          <p:nvPr/>
        </p:nvSpPr>
        <p:spPr bwMode="auto">
          <a:xfrm>
            <a:off x="2209800" y="1981200"/>
            <a:ext cx="2743200" cy="1066800"/>
          </a:xfrm>
          <a:prstGeom prst="cube">
            <a:avLst>
              <a:gd name="adj" fmla="val 25000"/>
            </a:avLst>
          </a:prstGeom>
          <a:solidFill>
            <a:srgbClr val="33CC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Rectangle 6"/>
          <p:cNvSpPr>
            <a:spLocks noGrp="1" noChangeArrowheads="1"/>
          </p:cNvSpPr>
          <p:nvPr>
            <p:ph type="title"/>
          </p:nvPr>
        </p:nvSpPr>
        <p:spPr/>
        <p:txBody>
          <a:bodyPr/>
          <a:lstStyle/>
          <a:p>
            <a:r>
              <a:rPr lang="en-US" dirty="0" smtClean="0"/>
              <a:t>Public Policy</a:t>
            </a:r>
            <a:endParaRPr lang="en-US" dirty="0"/>
          </a:p>
        </p:txBody>
      </p:sp>
      <p:sp>
        <p:nvSpPr>
          <p:cNvPr id="2" name="Content Placeholder 1"/>
          <p:cNvSpPr>
            <a:spLocks noGrp="1"/>
          </p:cNvSpPr>
          <p:nvPr>
            <p:ph sz="quarter" idx="1"/>
          </p:nvPr>
        </p:nvSpPr>
        <p:spPr/>
        <p:txBody>
          <a:bodyPr/>
          <a:lstStyle/>
          <a:p>
            <a:r>
              <a:rPr lang="en-US" dirty="0" smtClean="0"/>
              <a:t>Decisions the </a:t>
            </a:r>
            <a:r>
              <a:rPr lang="en-US" dirty="0" err="1" smtClean="0"/>
              <a:t>govt</a:t>
            </a:r>
            <a:r>
              <a:rPr lang="en-US" dirty="0" smtClean="0"/>
              <a:t> makes to address issues and solve problems</a:t>
            </a:r>
            <a:endParaRPr lang="en-US" dirty="0"/>
          </a:p>
        </p:txBody>
      </p:sp>
      <p:sp>
        <p:nvSpPr>
          <p:cNvPr id="31751" name="Text Box 7"/>
          <p:cNvSpPr txBox="1">
            <a:spLocks noChangeArrowheads="1"/>
          </p:cNvSpPr>
          <p:nvPr/>
        </p:nvSpPr>
        <p:spPr bwMode="auto">
          <a:xfrm>
            <a:off x="0" y="1981200"/>
            <a:ext cx="24384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b="1"/>
              <a:t>Inputs</a:t>
            </a:r>
            <a:r>
              <a:rPr lang="en-US"/>
              <a:t>:</a:t>
            </a:r>
          </a:p>
          <a:p>
            <a:pPr eaLnBrk="1" hangingPunct="1">
              <a:spcBef>
                <a:spcPct val="50000"/>
              </a:spcBef>
            </a:pPr>
            <a:r>
              <a:rPr lang="en-US"/>
              <a:t>Interest Articulation</a:t>
            </a:r>
            <a:br>
              <a:rPr lang="en-US"/>
            </a:br>
            <a:r>
              <a:rPr lang="en-US"/>
              <a:t>Interest Aggregation</a:t>
            </a:r>
          </a:p>
          <a:p>
            <a:pPr eaLnBrk="1" hangingPunct="1">
              <a:spcBef>
                <a:spcPct val="50000"/>
              </a:spcBef>
            </a:pPr>
            <a:endParaRPr lang="en-US"/>
          </a:p>
        </p:txBody>
      </p:sp>
      <p:sp>
        <p:nvSpPr>
          <p:cNvPr id="31752" name="Text Box 8"/>
          <p:cNvSpPr txBox="1">
            <a:spLocks noChangeArrowheads="1"/>
          </p:cNvSpPr>
          <p:nvPr/>
        </p:nvSpPr>
        <p:spPr bwMode="auto">
          <a:xfrm>
            <a:off x="5029200" y="2743200"/>
            <a:ext cx="16002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b="1"/>
              <a:t>Machines</a:t>
            </a:r>
            <a:r>
              <a:rPr lang="en-US"/>
              <a:t> are the political institutions: Legislature, Executive, Bureaucracy</a:t>
            </a:r>
          </a:p>
        </p:txBody>
      </p:sp>
      <p:sp>
        <p:nvSpPr>
          <p:cNvPr id="31753" name="Text Box 9"/>
          <p:cNvSpPr txBox="1">
            <a:spLocks noChangeArrowheads="1"/>
          </p:cNvSpPr>
          <p:nvPr/>
        </p:nvSpPr>
        <p:spPr bwMode="auto">
          <a:xfrm>
            <a:off x="2133600" y="5638800"/>
            <a:ext cx="167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t>Gears=Policy Making</a:t>
            </a:r>
          </a:p>
        </p:txBody>
      </p:sp>
      <p:sp>
        <p:nvSpPr>
          <p:cNvPr id="31754" name="Text Box 10"/>
          <p:cNvSpPr txBox="1">
            <a:spLocks noChangeArrowheads="1"/>
          </p:cNvSpPr>
          <p:nvPr/>
        </p:nvSpPr>
        <p:spPr bwMode="auto">
          <a:xfrm>
            <a:off x="7467600" y="4857750"/>
            <a:ext cx="182880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b="1"/>
              <a:t>Outputs/</a:t>
            </a:r>
          </a:p>
          <a:p>
            <a:pPr eaLnBrk="1" hangingPunct="1">
              <a:spcBef>
                <a:spcPct val="50000"/>
              </a:spcBef>
            </a:pPr>
            <a:r>
              <a:rPr lang="en-US" b="1"/>
              <a:t>Outcomes</a:t>
            </a:r>
            <a:r>
              <a:rPr lang="en-US"/>
              <a:t>:</a:t>
            </a:r>
          </a:p>
          <a:p>
            <a:pPr eaLnBrk="1" hangingPunct="1">
              <a:spcBef>
                <a:spcPct val="50000"/>
              </a:spcBef>
            </a:pPr>
            <a:r>
              <a:rPr lang="en-US"/>
              <a:t>Policy Implementation</a:t>
            </a:r>
          </a:p>
          <a:p>
            <a:pPr eaLnBrk="1" hangingPunct="1">
              <a:spcBef>
                <a:spcPct val="50000"/>
              </a:spcBef>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a:t>
            </a:r>
            <a:endParaRPr lang="en-US" dirty="0"/>
          </a:p>
        </p:txBody>
      </p:sp>
      <p:sp>
        <p:nvSpPr>
          <p:cNvPr id="3" name="Content Placeholder 2"/>
          <p:cNvSpPr>
            <a:spLocks noGrp="1"/>
          </p:cNvSpPr>
          <p:nvPr>
            <p:ph sz="quarter" idx="1"/>
          </p:nvPr>
        </p:nvSpPr>
        <p:spPr/>
        <p:txBody>
          <a:bodyPr>
            <a:normAutofit/>
          </a:bodyPr>
          <a:lstStyle/>
          <a:p>
            <a:r>
              <a:rPr lang="en-US" u="sng" dirty="0" smtClean="0"/>
              <a:t>Common issues</a:t>
            </a:r>
            <a:r>
              <a:rPr lang="en-US" dirty="0" smtClean="0"/>
              <a:t>:</a:t>
            </a:r>
          </a:p>
          <a:p>
            <a:r>
              <a:rPr lang="en-US" dirty="0" smtClean="0"/>
              <a:t>Economic Performance</a:t>
            </a:r>
            <a:endParaRPr lang="en-US" dirty="0"/>
          </a:p>
          <a:p>
            <a:r>
              <a:rPr lang="en-US" dirty="0" smtClean="0"/>
              <a:t>Social Welfare</a:t>
            </a:r>
          </a:p>
          <a:p>
            <a:r>
              <a:rPr lang="en-US" dirty="0" smtClean="0"/>
              <a:t>Civil Liberties</a:t>
            </a:r>
          </a:p>
          <a:p>
            <a:r>
              <a:rPr lang="en-US" dirty="0" smtClean="0"/>
              <a:t>Environment</a:t>
            </a:r>
          </a:p>
        </p:txBody>
      </p:sp>
    </p:spTree>
    <p:extLst>
      <p:ext uri="{BB962C8B-B14F-4D97-AF65-F5344CB8AC3E}">
        <p14:creationId xmlns:p14="http://schemas.microsoft.com/office/powerpoint/2010/main" val="17594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Economic Performance</a:t>
            </a:r>
            <a:endParaRPr lang="en-US" dirty="0"/>
          </a:p>
        </p:txBody>
      </p:sp>
      <p:sp>
        <p:nvSpPr>
          <p:cNvPr id="3" name="Content Placeholder 2"/>
          <p:cNvSpPr>
            <a:spLocks noGrp="1"/>
          </p:cNvSpPr>
          <p:nvPr>
            <p:ph sz="quarter" idx="1"/>
          </p:nvPr>
        </p:nvSpPr>
        <p:spPr/>
        <p:txBody>
          <a:bodyPr>
            <a:normAutofit lnSpcReduction="10000"/>
          </a:bodyPr>
          <a:lstStyle/>
          <a:p>
            <a:r>
              <a:rPr lang="en-US" u="sng" dirty="0" smtClean="0"/>
              <a:t>Common Measures of Economic Performance</a:t>
            </a:r>
          </a:p>
          <a:p>
            <a:pPr lvl="1"/>
            <a:r>
              <a:rPr lang="en-US" b="1" dirty="0" smtClean="0"/>
              <a:t>Gross Domestic Product (GDP)</a:t>
            </a:r>
          </a:p>
          <a:p>
            <a:pPr lvl="2"/>
            <a:r>
              <a:rPr lang="en-US" dirty="0" smtClean="0"/>
              <a:t>All the goods and services produced by a country’s economy in a given year, </a:t>
            </a:r>
            <a:r>
              <a:rPr lang="en-US" b="1" i="1" dirty="0" smtClean="0"/>
              <a:t>excluding</a:t>
            </a:r>
            <a:r>
              <a:rPr lang="en-US" dirty="0" smtClean="0"/>
              <a:t> income earned outside country</a:t>
            </a:r>
          </a:p>
          <a:p>
            <a:pPr lvl="2"/>
            <a:r>
              <a:rPr lang="en-US" b="1" dirty="0" smtClean="0"/>
              <a:t>GDP per Capita:  </a:t>
            </a:r>
            <a:r>
              <a:rPr lang="en-US" dirty="0" smtClean="0"/>
              <a:t>GDP divided by population of country</a:t>
            </a:r>
          </a:p>
          <a:p>
            <a:pPr marL="594360" lvl="2" indent="0">
              <a:buNone/>
            </a:pPr>
            <a:endParaRPr lang="en-US" dirty="0" smtClean="0"/>
          </a:p>
          <a:p>
            <a:pPr lvl="1"/>
            <a:r>
              <a:rPr lang="en-US" b="1" dirty="0" smtClean="0"/>
              <a:t>Gross National Product (GNP)</a:t>
            </a:r>
          </a:p>
          <a:p>
            <a:pPr lvl="2"/>
            <a:r>
              <a:rPr lang="en-US" dirty="0" smtClean="0"/>
              <a:t>GDP + income citizens earned outside the country</a:t>
            </a:r>
          </a:p>
          <a:p>
            <a:pPr lvl="2"/>
            <a:r>
              <a:rPr lang="en-US" b="1" dirty="0" smtClean="0"/>
              <a:t>GNP per Capita:  </a:t>
            </a:r>
            <a:r>
              <a:rPr lang="en-US" dirty="0" smtClean="0"/>
              <a:t>GNP divided by population of country</a:t>
            </a:r>
          </a:p>
          <a:p>
            <a:pPr marL="594360" lvl="2" indent="0">
              <a:buNone/>
            </a:pPr>
            <a:endParaRPr lang="en-US" dirty="0" smtClean="0"/>
          </a:p>
          <a:p>
            <a:pPr lvl="1"/>
            <a:r>
              <a:rPr lang="en-US" b="1" dirty="0" smtClean="0"/>
              <a:t>Purchasing Power Parity (PPP)</a:t>
            </a:r>
          </a:p>
          <a:p>
            <a:pPr lvl="2"/>
            <a:r>
              <a:rPr lang="en-US" dirty="0" smtClean="0"/>
              <a:t>Like GNP, except it takes into account what people can buy using their income in local economy</a:t>
            </a:r>
          </a:p>
          <a:p>
            <a:pPr lvl="2"/>
            <a:r>
              <a:rPr lang="en-US" b="1" dirty="0" smtClean="0"/>
              <a:t>PPP per Capita</a:t>
            </a:r>
            <a:r>
              <a:rPr lang="en-US" dirty="0" smtClean="0"/>
              <a:t>:  PPP divided by population of country</a:t>
            </a:r>
          </a:p>
        </p:txBody>
      </p:sp>
    </p:spTree>
    <p:extLst>
      <p:ext uri="{BB962C8B-B14F-4D97-AF65-F5344CB8AC3E}">
        <p14:creationId xmlns:p14="http://schemas.microsoft.com/office/powerpoint/2010/main" val="41063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Economic Indexes (2010)</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05400988"/>
              </p:ext>
            </p:extLst>
          </p:nvPr>
        </p:nvGraphicFramePr>
        <p:xfrm>
          <a:off x="457200" y="1219200"/>
          <a:ext cx="8229599" cy="4503420"/>
        </p:xfrm>
        <a:graphic>
          <a:graphicData uri="http://schemas.openxmlformats.org/drawingml/2006/table">
            <a:tbl>
              <a:tblPr firstRow="1" bandRow="1">
                <a:tableStyleId>{5C22544A-7EE6-4342-B048-85BDC9FD1C3A}</a:tableStyleId>
              </a:tblPr>
              <a:tblGrid>
                <a:gridCol w="1175657"/>
                <a:gridCol w="1175657"/>
                <a:gridCol w="1001486"/>
                <a:gridCol w="1219200"/>
                <a:gridCol w="1306285"/>
                <a:gridCol w="1175657"/>
                <a:gridCol w="1175657"/>
              </a:tblGrid>
              <a:tr h="1104900">
                <a:tc>
                  <a:txBody>
                    <a:bodyPr/>
                    <a:lstStyle/>
                    <a:p>
                      <a:r>
                        <a:rPr lang="en-US" dirty="0" smtClean="0"/>
                        <a:t>INDEX</a:t>
                      </a:r>
                      <a:endParaRPr lang="en-US" dirty="0"/>
                    </a:p>
                  </a:txBody>
                  <a:tcPr/>
                </a:tc>
                <a:tc>
                  <a:txBody>
                    <a:bodyPr/>
                    <a:lstStyle/>
                    <a:p>
                      <a:r>
                        <a:rPr lang="en-US" dirty="0" smtClean="0"/>
                        <a:t>CHINA</a:t>
                      </a:r>
                      <a:endParaRPr lang="en-US" dirty="0"/>
                    </a:p>
                  </a:txBody>
                  <a:tcPr/>
                </a:tc>
                <a:tc>
                  <a:txBody>
                    <a:bodyPr/>
                    <a:lstStyle/>
                    <a:p>
                      <a:r>
                        <a:rPr lang="en-US" dirty="0" smtClean="0"/>
                        <a:t>IRAN</a:t>
                      </a:r>
                      <a:endParaRPr lang="en-US" dirty="0"/>
                    </a:p>
                  </a:txBody>
                  <a:tcPr/>
                </a:tc>
                <a:tc>
                  <a:txBody>
                    <a:bodyPr/>
                    <a:lstStyle/>
                    <a:p>
                      <a:r>
                        <a:rPr lang="en-US" dirty="0" smtClean="0"/>
                        <a:t>MEXICO</a:t>
                      </a:r>
                      <a:endParaRPr lang="en-US" dirty="0"/>
                    </a:p>
                  </a:txBody>
                  <a:tcPr/>
                </a:tc>
                <a:tc>
                  <a:txBody>
                    <a:bodyPr/>
                    <a:lstStyle/>
                    <a:p>
                      <a:r>
                        <a:rPr lang="en-US" dirty="0" smtClean="0"/>
                        <a:t>NIGERIA</a:t>
                      </a:r>
                      <a:endParaRPr lang="en-US" dirty="0"/>
                    </a:p>
                  </a:txBody>
                  <a:tcPr/>
                </a:tc>
                <a:tc>
                  <a:txBody>
                    <a:bodyPr/>
                    <a:lstStyle/>
                    <a:p>
                      <a:r>
                        <a:rPr lang="en-US" dirty="0" smtClean="0"/>
                        <a:t>RUSSIA</a:t>
                      </a:r>
                      <a:endParaRPr lang="en-US" dirty="0"/>
                    </a:p>
                  </a:txBody>
                  <a:tcPr/>
                </a:tc>
                <a:tc>
                  <a:txBody>
                    <a:bodyPr/>
                    <a:lstStyle/>
                    <a:p>
                      <a:r>
                        <a:rPr lang="en-US" dirty="0" smtClean="0"/>
                        <a:t>BRITAIN</a:t>
                      </a:r>
                      <a:endParaRPr lang="en-US" dirty="0"/>
                    </a:p>
                  </a:txBody>
                  <a:tcPr/>
                </a:tc>
              </a:tr>
              <a:tr h="1104900">
                <a:tc>
                  <a:txBody>
                    <a:bodyPr/>
                    <a:lstStyle/>
                    <a:p>
                      <a:endParaRPr lang="en-US" dirty="0" smtClean="0"/>
                    </a:p>
                    <a:p>
                      <a:r>
                        <a:rPr lang="en-US" dirty="0" smtClean="0"/>
                        <a:t>GDP</a:t>
                      </a:r>
                    </a:p>
                    <a:p>
                      <a:r>
                        <a:rPr lang="en-US" dirty="0" smtClean="0"/>
                        <a:t>(in</a:t>
                      </a:r>
                      <a:r>
                        <a:rPr lang="en-US" baseline="0" dirty="0" smtClean="0"/>
                        <a:t> billions)</a:t>
                      </a:r>
                      <a:endParaRPr lang="en-US" dirty="0"/>
                    </a:p>
                  </a:txBody>
                  <a:tcPr/>
                </a:tc>
                <a:tc>
                  <a:txBody>
                    <a:bodyPr/>
                    <a:lstStyle/>
                    <a:p>
                      <a:endParaRPr lang="en-US" dirty="0" smtClean="0"/>
                    </a:p>
                    <a:p>
                      <a:r>
                        <a:rPr lang="en-US" dirty="0" smtClean="0"/>
                        <a:t>3,206</a:t>
                      </a:r>
                      <a:endParaRPr lang="en-US" dirty="0"/>
                    </a:p>
                  </a:txBody>
                  <a:tcPr/>
                </a:tc>
                <a:tc>
                  <a:txBody>
                    <a:bodyPr/>
                    <a:lstStyle/>
                    <a:p>
                      <a:endParaRPr lang="en-US" dirty="0" smtClean="0"/>
                    </a:p>
                    <a:p>
                      <a:r>
                        <a:rPr lang="en-US" dirty="0" smtClean="0"/>
                        <a:t>286</a:t>
                      </a:r>
                      <a:endParaRPr lang="en-US" dirty="0"/>
                    </a:p>
                  </a:txBody>
                  <a:tcPr/>
                </a:tc>
                <a:tc>
                  <a:txBody>
                    <a:bodyPr/>
                    <a:lstStyle/>
                    <a:p>
                      <a:endParaRPr lang="en-US" dirty="0" smtClean="0"/>
                    </a:p>
                    <a:p>
                      <a:r>
                        <a:rPr lang="en-US" dirty="0" smtClean="0"/>
                        <a:t>1,032</a:t>
                      </a:r>
                      <a:endParaRPr lang="en-US" dirty="0"/>
                    </a:p>
                  </a:txBody>
                  <a:tcPr/>
                </a:tc>
                <a:tc>
                  <a:txBody>
                    <a:bodyPr/>
                    <a:lstStyle/>
                    <a:p>
                      <a:endParaRPr lang="en-US" dirty="0" smtClean="0"/>
                    </a:p>
                    <a:p>
                      <a:r>
                        <a:rPr lang="en-US" dirty="0" smtClean="0"/>
                        <a:t>165</a:t>
                      </a:r>
                      <a:endParaRPr lang="en-US" dirty="0"/>
                    </a:p>
                  </a:txBody>
                  <a:tcPr/>
                </a:tc>
                <a:tc>
                  <a:txBody>
                    <a:bodyPr/>
                    <a:lstStyle/>
                    <a:p>
                      <a:endParaRPr lang="en-US" dirty="0" smtClean="0"/>
                    </a:p>
                    <a:p>
                      <a:r>
                        <a:rPr lang="en-US" dirty="0" smtClean="0"/>
                        <a:t>1,290</a:t>
                      </a:r>
                      <a:endParaRPr lang="en-US" dirty="0"/>
                    </a:p>
                  </a:txBody>
                  <a:tcPr/>
                </a:tc>
                <a:tc>
                  <a:txBody>
                    <a:bodyPr/>
                    <a:lstStyle/>
                    <a:p>
                      <a:endParaRPr lang="en-US" dirty="0" smtClean="0"/>
                    </a:p>
                    <a:p>
                      <a:r>
                        <a:rPr lang="en-US" dirty="0" smtClean="0"/>
                        <a:t>2,772</a:t>
                      </a:r>
                      <a:endParaRPr lang="en-US" dirty="0"/>
                    </a:p>
                  </a:txBody>
                  <a:tcPr/>
                </a:tc>
              </a:tr>
              <a:tr h="1104900">
                <a:tc>
                  <a:txBody>
                    <a:bodyPr/>
                    <a:lstStyle/>
                    <a:p>
                      <a:endParaRPr lang="en-US" dirty="0" smtClean="0"/>
                    </a:p>
                    <a:p>
                      <a:r>
                        <a:rPr lang="en-US" dirty="0" smtClean="0"/>
                        <a:t>GDP per Capita</a:t>
                      </a:r>
                      <a:endParaRPr lang="en-US" dirty="0"/>
                    </a:p>
                  </a:txBody>
                  <a:tcPr/>
                </a:tc>
                <a:tc>
                  <a:txBody>
                    <a:bodyPr/>
                    <a:lstStyle/>
                    <a:p>
                      <a:endParaRPr lang="en-US" dirty="0" smtClean="0"/>
                    </a:p>
                    <a:p>
                      <a:r>
                        <a:rPr lang="en-US" dirty="0" smtClean="0"/>
                        <a:t>4,400</a:t>
                      </a:r>
                      <a:endParaRPr lang="en-US" dirty="0"/>
                    </a:p>
                  </a:txBody>
                  <a:tcPr/>
                </a:tc>
                <a:tc>
                  <a:txBody>
                    <a:bodyPr/>
                    <a:lstStyle/>
                    <a:p>
                      <a:endParaRPr lang="en-US" dirty="0" smtClean="0"/>
                    </a:p>
                    <a:p>
                      <a:r>
                        <a:rPr lang="en-US" dirty="0" smtClean="0"/>
                        <a:t>4,400</a:t>
                      </a:r>
                      <a:endParaRPr lang="en-US" dirty="0"/>
                    </a:p>
                  </a:txBody>
                  <a:tcPr/>
                </a:tc>
                <a:tc>
                  <a:txBody>
                    <a:bodyPr/>
                    <a:lstStyle/>
                    <a:p>
                      <a:endParaRPr lang="en-US" dirty="0" smtClean="0"/>
                    </a:p>
                    <a:p>
                      <a:r>
                        <a:rPr lang="en-US" dirty="0" smtClean="0"/>
                        <a:t>8,900</a:t>
                      </a:r>
                      <a:endParaRPr lang="en-US" dirty="0"/>
                    </a:p>
                  </a:txBody>
                  <a:tcPr/>
                </a:tc>
                <a:tc>
                  <a:txBody>
                    <a:bodyPr/>
                    <a:lstStyle/>
                    <a:p>
                      <a:endParaRPr lang="en-US" dirty="0" smtClean="0"/>
                    </a:p>
                    <a:p>
                      <a:r>
                        <a:rPr lang="en-US" dirty="0" smtClean="0"/>
                        <a:t>1,400</a:t>
                      </a:r>
                      <a:endParaRPr lang="en-US" dirty="0"/>
                    </a:p>
                  </a:txBody>
                  <a:tcPr/>
                </a:tc>
                <a:tc>
                  <a:txBody>
                    <a:bodyPr/>
                    <a:lstStyle/>
                    <a:p>
                      <a:endParaRPr lang="en-US" dirty="0" smtClean="0"/>
                    </a:p>
                    <a:p>
                      <a:r>
                        <a:rPr lang="en-US" dirty="0" smtClean="0"/>
                        <a:t>10,600</a:t>
                      </a:r>
                      <a:endParaRPr lang="en-US" dirty="0"/>
                    </a:p>
                  </a:txBody>
                  <a:tcPr/>
                </a:tc>
                <a:tc>
                  <a:txBody>
                    <a:bodyPr/>
                    <a:lstStyle/>
                    <a:p>
                      <a:endParaRPr lang="en-US" dirty="0" smtClean="0"/>
                    </a:p>
                    <a:p>
                      <a:r>
                        <a:rPr lang="en-US" dirty="0" smtClean="0"/>
                        <a:t>36,200</a:t>
                      </a:r>
                      <a:endParaRPr lang="en-US" dirty="0"/>
                    </a:p>
                  </a:txBody>
                  <a:tcPr/>
                </a:tc>
              </a:tr>
              <a:tr h="1104900">
                <a:tc>
                  <a:txBody>
                    <a:bodyPr/>
                    <a:lstStyle/>
                    <a:p>
                      <a:endParaRPr lang="en-US" dirty="0" smtClean="0"/>
                    </a:p>
                    <a:p>
                      <a:r>
                        <a:rPr lang="en-US" dirty="0" smtClean="0"/>
                        <a:t>PPP per Capita</a:t>
                      </a:r>
                      <a:endParaRPr lang="en-US" dirty="0"/>
                    </a:p>
                  </a:txBody>
                  <a:tcPr/>
                </a:tc>
                <a:tc>
                  <a:txBody>
                    <a:bodyPr/>
                    <a:lstStyle/>
                    <a:p>
                      <a:endParaRPr lang="en-US" dirty="0" smtClean="0"/>
                    </a:p>
                    <a:p>
                      <a:r>
                        <a:rPr lang="en-US" dirty="0" smtClean="0"/>
                        <a:t>7,600</a:t>
                      </a:r>
                      <a:endParaRPr lang="en-US" dirty="0"/>
                    </a:p>
                  </a:txBody>
                  <a:tcPr/>
                </a:tc>
                <a:tc>
                  <a:txBody>
                    <a:bodyPr/>
                    <a:lstStyle/>
                    <a:p>
                      <a:endParaRPr lang="en-US" dirty="0" smtClean="0"/>
                    </a:p>
                    <a:p>
                      <a:r>
                        <a:rPr lang="en-US" dirty="0" smtClean="0"/>
                        <a:t>10,600</a:t>
                      </a:r>
                      <a:endParaRPr lang="en-US" dirty="0"/>
                    </a:p>
                  </a:txBody>
                  <a:tcPr/>
                </a:tc>
                <a:tc>
                  <a:txBody>
                    <a:bodyPr/>
                    <a:lstStyle/>
                    <a:p>
                      <a:endParaRPr lang="en-US" dirty="0" smtClean="0"/>
                    </a:p>
                    <a:p>
                      <a:r>
                        <a:rPr lang="en-US" dirty="0" smtClean="0"/>
                        <a:t>13,900</a:t>
                      </a:r>
                      <a:endParaRPr lang="en-US" dirty="0"/>
                    </a:p>
                  </a:txBody>
                  <a:tcPr/>
                </a:tc>
                <a:tc>
                  <a:txBody>
                    <a:bodyPr/>
                    <a:lstStyle/>
                    <a:p>
                      <a:endParaRPr lang="en-US" dirty="0" smtClean="0"/>
                    </a:p>
                    <a:p>
                      <a:r>
                        <a:rPr lang="en-US" dirty="0" smtClean="0"/>
                        <a:t>2,500</a:t>
                      </a:r>
                      <a:endParaRPr lang="en-US" dirty="0"/>
                    </a:p>
                  </a:txBody>
                  <a:tcPr/>
                </a:tc>
                <a:tc>
                  <a:txBody>
                    <a:bodyPr/>
                    <a:lstStyle/>
                    <a:p>
                      <a:endParaRPr lang="en-US" dirty="0" smtClean="0"/>
                    </a:p>
                    <a:p>
                      <a:r>
                        <a:rPr lang="en-US" dirty="0" smtClean="0"/>
                        <a:t>15,900</a:t>
                      </a:r>
                      <a:endParaRPr lang="en-US" dirty="0"/>
                    </a:p>
                  </a:txBody>
                  <a:tcPr/>
                </a:tc>
                <a:tc>
                  <a:txBody>
                    <a:bodyPr/>
                    <a:lstStyle/>
                    <a:p>
                      <a:endParaRPr lang="en-US" dirty="0" smtClean="0"/>
                    </a:p>
                    <a:p>
                      <a:r>
                        <a:rPr lang="en-US" dirty="0" smtClean="0"/>
                        <a:t>34,800</a:t>
                      </a:r>
                      <a:endParaRPr lang="en-US" dirty="0"/>
                    </a:p>
                  </a:txBody>
                  <a:tcPr/>
                </a:tc>
              </a:tr>
            </a:tbl>
          </a:graphicData>
        </a:graphic>
      </p:graphicFrame>
    </p:spTree>
    <p:extLst>
      <p:ext uri="{BB962C8B-B14F-4D97-AF65-F5344CB8AC3E}">
        <p14:creationId xmlns:p14="http://schemas.microsoft.com/office/powerpoint/2010/main" val="1217636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Economic Performance</a:t>
            </a:r>
            <a:endParaRPr lang="en-US" dirty="0"/>
          </a:p>
        </p:txBody>
      </p:sp>
      <p:sp>
        <p:nvSpPr>
          <p:cNvPr id="3" name="Content Placeholder 2"/>
          <p:cNvSpPr>
            <a:spLocks noGrp="1"/>
          </p:cNvSpPr>
          <p:nvPr>
            <p:ph sz="quarter" idx="1"/>
          </p:nvPr>
        </p:nvSpPr>
        <p:spPr/>
        <p:txBody>
          <a:bodyPr>
            <a:normAutofit/>
          </a:bodyPr>
          <a:lstStyle/>
          <a:p>
            <a:r>
              <a:rPr lang="en-US" u="sng" dirty="0" smtClean="0"/>
              <a:t>Discussion Question:</a:t>
            </a:r>
          </a:p>
          <a:p>
            <a:pPr lvl="1"/>
            <a:r>
              <a:rPr lang="en-US" dirty="0" smtClean="0"/>
              <a:t>Analyze the data in the previous slide. </a:t>
            </a:r>
            <a:r>
              <a:rPr lang="en-US" i="1" dirty="0" smtClean="0"/>
              <a:t>How does the measure of economic performance (index) used change the conclusions you are likely to make when comparing countries in the AP6? (Be specific)</a:t>
            </a:r>
          </a:p>
        </p:txBody>
      </p:sp>
    </p:spTree>
    <p:extLst>
      <p:ext uri="{BB962C8B-B14F-4D97-AF65-F5344CB8AC3E}">
        <p14:creationId xmlns:p14="http://schemas.microsoft.com/office/powerpoint/2010/main" val="165834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Economic Performance</a:t>
            </a:r>
            <a:endParaRPr lang="en-US" dirty="0"/>
          </a:p>
        </p:txBody>
      </p:sp>
      <p:sp>
        <p:nvSpPr>
          <p:cNvPr id="3" name="Content Placeholder 2"/>
          <p:cNvSpPr>
            <a:spLocks noGrp="1"/>
          </p:cNvSpPr>
          <p:nvPr>
            <p:ph sz="quarter" idx="1"/>
          </p:nvPr>
        </p:nvSpPr>
        <p:spPr/>
        <p:txBody>
          <a:bodyPr>
            <a:normAutofit lnSpcReduction="10000"/>
          </a:bodyPr>
          <a:lstStyle/>
          <a:p>
            <a:r>
              <a:rPr lang="en-US" u="sng" dirty="0" smtClean="0"/>
              <a:t>Discussion Question:</a:t>
            </a:r>
          </a:p>
          <a:p>
            <a:pPr lvl="1"/>
            <a:r>
              <a:rPr lang="en-US" dirty="0" smtClean="0"/>
              <a:t>Analyze the data in the previous slide. </a:t>
            </a:r>
            <a:r>
              <a:rPr lang="en-US" i="1" dirty="0" smtClean="0"/>
              <a:t>How does the measure of economic performance (index) used change the conclusions you are likely to make when comparing countries in the AP6? (Be specific)</a:t>
            </a:r>
          </a:p>
          <a:p>
            <a:pPr lvl="1"/>
            <a:r>
              <a:rPr lang="en-US" b="1" i="1" dirty="0" smtClean="0">
                <a:solidFill>
                  <a:srgbClr val="0070C0"/>
                </a:solidFill>
              </a:rPr>
              <a:t>If you just use GDP, Iran appears far below China and Mexico, but if we use PPP per capita, Iranians are economically better off than the Chinese and are similar to the Mexicans</a:t>
            </a:r>
          </a:p>
          <a:p>
            <a:pPr lvl="1"/>
            <a:r>
              <a:rPr lang="en-US" b="1" i="1" dirty="0" smtClean="0">
                <a:solidFill>
                  <a:srgbClr val="0070C0"/>
                </a:solidFill>
              </a:rPr>
              <a:t>China exceeds Iran and Mexico in GDP, but in GDP per capita it equals Iran and falls below Mexico.  In PPP per capita, China falls below both Iran and Mexico</a:t>
            </a:r>
          </a:p>
          <a:p>
            <a:pPr lvl="1"/>
            <a:r>
              <a:rPr lang="en-US" b="1" i="1" dirty="0" smtClean="0">
                <a:solidFill>
                  <a:srgbClr val="0070C0"/>
                </a:solidFill>
              </a:rPr>
              <a:t>Russia more than doubles Iran’s GDP per capita, but when adjusted for PPP per capita, Russia do not earn twice as much</a:t>
            </a:r>
          </a:p>
          <a:p>
            <a:pPr lvl="1"/>
            <a:endParaRPr lang="en-US" i="1" dirty="0" smtClean="0"/>
          </a:p>
          <a:p>
            <a:pPr lvl="1"/>
            <a:endParaRPr lang="en-US" i="1" dirty="0" smtClean="0"/>
          </a:p>
          <a:p>
            <a:pPr lvl="1"/>
            <a:endParaRPr lang="en-US" i="1" dirty="0" smtClean="0"/>
          </a:p>
        </p:txBody>
      </p:sp>
    </p:spTree>
    <p:extLst>
      <p:ext uri="{BB962C8B-B14F-4D97-AF65-F5344CB8AC3E}">
        <p14:creationId xmlns:p14="http://schemas.microsoft.com/office/powerpoint/2010/main" val="421728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Purchasing Power Parity</a:t>
            </a:r>
            <a:endParaRPr lang="en-US" dirty="0"/>
          </a:p>
        </p:txBody>
      </p:sp>
      <p:pic>
        <p:nvPicPr>
          <p:cNvPr id="6146" name="Picture 2" descr="File:GDP PPP per capita 2009 IMF.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6" y="1981200"/>
            <a:ext cx="9060873" cy="472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156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sp>
        <p:nvSpPr>
          <p:cNvPr id="3" name="Content Placeholder 2"/>
          <p:cNvSpPr>
            <a:spLocks noGrp="1"/>
          </p:cNvSpPr>
          <p:nvPr>
            <p:ph sz="quarter" idx="1"/>
          </p:nvPr>
        </p:nvSpPr>
        <p:spPr>
          <a:xfrm>
            <a:off x="457200" y="1219200"/>
            <a:ext cx="8229600" cy="5181600"/>
          </a:xfrm>
        </p:spPr>
        <p:txBody>
          <a:bodyPr>
            <a:normAutofit/>
          </a:bodyPr>
          <a:lstStyle/>
          <a:p>
            <a:r>
              <a:rPr lang="en-US" b="1" u="sng" dirty="0" smtClean="0"/>
              <a:t>Social Welfare</a:t>
            </a:r>
          </a:p>
          <a:p>
            <a:pPr lvl="2"/>
            <a:r>
              <a:rPr lang="en-US" dirty="0" smtClean="0"/>
              <a:t>Health</a:t>
            </a:r>
          </a:p>
          <a:p>
            <a:pPr lvl="2"/>
            <a:r>
              <a:rPr lang="en-US" dirty="0" smtClean="0"/>
              <a:t>Employment</a:t>
            </a:r>
          </a:p>
          <a:p>
            <a:pPr lvl="2"/>
            <a:r>
              <a:rPr lang="en-US" dirty="0" smtClean="0"/>
              <a:t>Family assistance</a:t>
            </a:r>
          </a:p>
          <a:p>
            <a:pPr lvl="2"/>
            <a:r>
              <a:rPr lang="en-US" dirty="0" smtClean="0"/>
              <a:t>Education</a:t>
            </a:r>
          </a:p>
          <a:p>
            <a:r>
              <a:rPr lang="en-US" b="1" u="sng" dirty="0" smtClean="0"/>
              <a:t>Measures of Social Welfare</a:t>
            </a:r>
            <a:endParaRPr lang="en-US" b="1" u="sng" dirty="0"/>
          </a:p>
          <a:p>
            <a:pPr lvl="1"/>
            <a:r>
              <a:rPr lang="en-US" dirty="0" smtClean="0"/>
              <a:t>Literacy rates</a:t>
            </a:r>
          </a:p>
          <a:p>
            <a:pPr lvl="1"/>
            <a:r>
              <a:rPr lang="en-US" dirty="0" smtClean="0"/>
              <a:t>Distribution of income</a:t>
            </a:r>
          </a:p>
          <a:p>
            <a:pPr lvl="1"/>
            <a:r>
              <a:rPr lang="en-US" dirty="0" smtClean="0"/>
              <a:t>Life expectancy</a:t>
            </a:r>
          </a:p>
          <a:p>
            <a:pPr lvl="1"/>
            <a:r>
              <a:rPr lang="en-US" dirty="0"/>
              <a:t>E</a:t>
            </a:r>
            <a:r>
              <a:rPr lang="en-US" dirty="0" smtClean="0"/>
              <a:t>ducation levels</a:t>
            </a:r>
            <a:endParaRPr lang="en-US" dirty="0"/>
          </a:p>
          <a:p>
            <a:endParaRPr lang="en-US" dirty="0"/>
          </a:p>
        </p:txBody>
      </p:sp>
    </p:spTree>
    <p:extLst>
      <p:ext uri="{BB962C8B-B14F-4D97-AF65-F5344CB8AC3E}">
        <p14:creationId xmlns:p14="http://schemas.microsoft.com/office/powerpoint/2010/main" val="5866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5615</TotalTime>
  <Words>885</Words>
  <Application>Microsoft Office PowerPoint</Application>
  <PresentationFormat>On-screen Show (4:3)</PresentationFormat>
  <Paragraphs>196</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Bookman Old Style</vt:lpstr>
      <vt:lpstr>Calibri</vt:lpstr>
      <vt:lpstr>Gill Sans MT</vt:lpstr>
      <vt:lpstr>Segoe Print</vt:lpstr>
      <vt:lpstr>Wingdings</vt:lpstr>
      <vt:lpstr>Wingdings 3</vt:lpstr>
      <vt:lpstr>Origin</vt:lpstr>
      <vt:lpstr>Part Six:                               Public Policy</vt:lpstr>
      <vt:lpstr>Public Policy</vt:lpstr>
      <vt:lpstr>Public Policy</vt:lpstr>
      <vt:lpstr>Public Policy – Economic Performance</vt:lpstr>
      <vt:lpstr>Comparative Economic Indexes (2010)</vt:lpstr>
      <vt:lpstr>Public Policy – Economic Performance</vt:lpstr>
      <vt:lpstr>Public Policy – Economic Performance</vt:lpstr>
      <vt:lpstr>Purchasing Power Parity</vt:lpstr>
      <vt:lpstr>Public Policy – Social Welfare</vt:lpstr>
      <vt:lpstr>Public Policy – Social Welfare</vt:lpstr>
      <vt:lpstr>Public Policy – Economic Performance</vt:lpstr>
      <vt:lpstr>Public Policy – Economic Performance</vt:lpstr>
      <vt:lpstr>PowerPoint Presentation</vt:lpstr>
      <vt:lpstr>Public Policy – Social Welfare</vt:lpstr>
      <vt:lpstr>Public Policy – Social Welfare</vt:lpstr>
      <vt:lpstr>Human Development Index Darker colors indicate more developed</vt:lpstr>
      <vt:lpstr>Public Policy</vt:lpstr>
      <vt:lpstr>Public Policy - Challenges</vt:lpstr>
      <vt:lpstr>Public Policy - Challenges</vt:lpstr>
    </vt:vector>
  </TitlesOfParts>
  <Company>SCSD7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Comparative Government and Politics 2012-2013</dc:title>
  <dc:creator>SCSD7</dc:creator>
  <cp:lastModifiedBy>James Phelan</cp:lastModifiedBy>
  <cp:revision>466</cp:revision>
  <cp:lastPrinted>2013-08-29T15:43:55Z</cp:lastPrinted>
  <dcterms:created xsi:type="dcterms:W3CDTF">2012-07-25T13:17:38Z</dcterms:created>
  <dcterms:modified xsi:type="dcterms:W3CDTF">2015-08-19T17:50:25Z</dcterms:modified>
</cp:coreProperties>
</file>