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handoutMasterIdLst>
    <p:handoutMasterId r:id="rId22"/>
  </p:handoutMasterIdLst>
  <p:sldIdLst>
    <p:sldId id="352" r:id="rId2"/>
    <p:sldId id="345" r:id="rId3"/>
    <p:sldId id="391" r:id="rId4"/>
    <p:sldId id="384" r:id="rId5"/>
    <p:sldId id="378" r:id="rId6"/>
    <p:sldId id="386" r:id="rId7"/>
    <p:sldId id="390" r:id="rId8"/>
    <p:sldId id="387" r:id="rId9"/>
    <p:sldId id="388" r:id="rId10"/>
    <p:sldId id="377" r:id="rId11"/>
    <p:sldId id="348" r:id="rId12"/>
    <p:sldId id="344" r:id="rId13"/>
    <p:sldId id="380" r:id="rId14"/>
    <p:sldId id="389" r:id="rId15"/>
    <p:sldId id="382" r:id="rId16"/>
    <p:sldId id="385" r:id="rId17"/>
    <p:sldId id="349" r:id="rId18"/>
    <p:sldId id="354" r:id="rId19"/>
    <p:sldId id="383" r:id="rId2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2948" autoAdjust="0"/>
  </p:normalViewPr>
  <p:slideViewPr>
    <p:cSldViewPr>
      <p:cViewPr varScale="1">
        <p:scale>
          <a:sx n="58" d="100"/>
          <a:sy n="58" d="100"/>
        </p:scale>
        <p:origin x="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>
      <p:cViewPr>
        <p:scale>
          <a:sx n="76" d="100"/>
          <a:sy n="76" d="100"/>
        </p:scale>
        <p:origin x="-2148" y="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8E306C-C3BA-4429-9BD5-5880345176A5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E0B45C-75FA-4DF8-846E-D5C4040E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98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9EA00-1269-4D41-9251-9F3CB764CDAE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FA51A-7CC1-4824-AFF8-798AC9F4C0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969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568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Example: Mexico (and Russia until</a:t>
            </a:r>
            <a:r>
              <a:rPr lang="en-US" baseline="0" dirty="0" smtClean="0"/>
              <a:t> 2007, &amp; will return to mixed in 2016)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300 of the 500 members of the Chamber of Deputies (the lower house) are elected through FPTP in SMD and 200 members are selected by proportional representation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Referendum</a:t>
            </a:r>
            <a:r>
              <a:rPr lang="en-US" dirty="0" smtClean="0"/>
              <a:t> – national ballot called by the </a:t>
            </a:r>
            <a:r>
              <a:rPr lang="en-US" dirty="0" err="1" smtClean="0"/>
              <a:t>govt</a:t>
            </a:r>
            <a:r>
              <a:rPr lang="en-US" dirty="0" smtClean="0"/>
              <a:t> on a policy</a:t>
            </a:r>
            <a:r>
              <a:rPr lang="en-US" baseline="0" dirty="0" smtClean="0"/>
              <a:t> issue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Allows the public to make direct decisions about policy itself. (US only at state/local level, but used nationally elsewhere)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Britain put devolution of powers to Scottish and Welsh parliaments before voters in those regions using a referendum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Britain</a:t>
            </a:r>
            <a:r>
              <a:rPr lang="en-US" dirty="0" smtClean="0"/>
              <a:t> also used national referendum for vote on </a:t>
            </a:r>
            <a:r>
              <a:rPr lang="en-US" baseline="0" dirty="0" smtClean="0"/>
              <a:t> Alternative Voting</a:t>
            </a:r>
            <a:r>
              <a:rPr lang="en-US" dirty="0" smtClean="0"/>
              <a:t> System</a:t>
            </a: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="1" baseline="0" dirty="0" smtClean="0"/>
              <a:t>Plebiscite </a:t>
            </a:r>
            <a:r>
              <a:rPr lang="en-US" baseline="0" dirty="0" smtClean="0"/>
              <a:t>– type of referendum that is non-binding.  Recent example is Puerto Rico/statehood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1" dirty="0" smtClean="0"/>
              <a:t>Initiative -</a:t>
            </a:r>
            <a:r>
              <a:rPr lang="en-US" dirty="0" smtClean="0"/>
              <a:t> </a:t>
            </a:r>
            <a:r>
              <a:rPr lang="en-US" dirty="0"/>
              <a:t>This is done by getting  a certain number of </a:t>
            </a:r>
            <a:r>
              <a:rPr lang="en-US" u="sng" dirty="0"/>
              <a:t>signatures</a:t>
            </a:r>
            <a:r>
              <a:rPr lang="en-US" dirty="0"/>
              <a:t> from the </a:t>
            </a:r>
            <a:r>
              <a:rPr lang="en-US" u="sng" dirty="0"/>
              <a:t>public</a:t>
            </a:r>
            <a:r>
              <a:rPr lang="en-US" dirty="0"/>
              <a:t>, which obligates the government to hold a national referendum. 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286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larger the population, the more complex the </a:t>
            </a:r>
            <a:r>
              <a:rPr lang="en-US" dirty="0" err="1" smtClean="0"/>
              <a:t>govt’s</a:t>
            </a:r>
            <a:r>
              <a:rPr lang="en-US" dirty="0" smtClean="0"/>
              <a:t> policy-making activities, the more likely the country is to have well-developed linkages institutions.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Functions of a political party:</a:t>
            </a:r>
          </a:p>
          <a:p>
            <a:pPr marL="228600" indent="-228600">
              <a:buAutoNum type="arabicPeriod"/>
            </a:pPr>
            <a:r>
              <a:rPr lang="en-US" dirty="0" smtClean="0"/>
              <a:t>Help bring different people and ideas together to establish the means by which the majority can rule.</a:t>
            </a:r>
          </a:p>
          <a:p>
            <a:pPr marL="228600" indent="-228600">
              <a:buAutoNum type="arabicPeriod"/>
            </a:pPr>
            <a:r>
              <a:rPr lang="en-US" dirty="0" smtClean="0"/>
              <a:t>Provide labels for candidates that help citizens decide how to vote.</a:t>
            </a:r>
          </a:p>
          <a:p>
            <a:pPr marL="228600" indent="-228600">
              <a:buAutoNum type="arabicPeriod"/>
            </a:pPr>
            <a:r>
              <a:rPr lang="en-US" dirty="0" smtClean="0"/>
              <a:t>Hold politicians accountable to the electorate and other political elites.</a:t>
            </a:r>
          </a:p>
          <a:p>
            <a:r>
              <a:rPr lang="en-US" b="1" dirty="0" smtClean="0"/>
              <a:t>One Party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Definition:  a party system in which one</a:t>
            </a:r>
            <a:r>
              <a:rPr lang="en-US" baseline="0" dirty="0" smtClean="0"/>
              <a:t> political party controls the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 and voters have no option to choose an opposition party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Communist states have one-party systems that dominate the </a:t>
            </a:r>
            <a:r>
              <a:rPr lang="en-US" dirty="0" err="1" smtClean="0"/>
              <a:t>govts</a:t>
            </a:r>
            <a:endParaRPr lang="en-US" dirty="0" smtClean="0"/>
          </a:p>
          <a:p>
            <a:r>
              <a:rPr lang="en-US" b="1" dirty="0" smtClean="0"/>
              <a:t>One-Party</a:t>
            </a:r>
            <a:r>
              <a:rPr lang="en-US" b="1" baseline="0" dirty="0" smtClean="0"/>
              <a:t> Dominant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err="1" smtClean="0"/>
              <a:t>Def</a:t>
            </a:r>
            <a:r>
              <a:rPr lang="en-US" b="0" baseline="0" dirty="0" smtClean="0"/>
              <a:t>:  a party system in which one large party directs the political system, but small parties exist and may compete in elections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In a nondemocratic regimes, may allow small, nonthreatening parties to exist to give legitimacy to regime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Two Party system (US)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Def</a:t>
            </a:r>
            <a:r>
              <a:rPr lang="en-US" dirty="0" smtClean="0"/>
              <a:t>:</a:t>
            </a:r>
            <a:r>
              <a:rPr lang="en-US" baseline="0" dirty="0" smtClean="0"/>
              <a:t>  a party system in which two main parties compete for majority control of the </a:t>
            </a:r>
            <a:r>
              <a:rPr lang="en-US" baseline="0" dirty="0" err="1" smtClean="0"/>
              <a:t>govt</a:t>
            </a:r>
            <a:r>
              <a:rPr lang="en-US" baseline="0" dirty="0" smtClean="0"/>
              <a:t>; small parties may exist but play no role in national electoral outcomes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Rare- Only 15 countries in world today (including U.S., UK,</a:t>
            </a:r>
            <a:r>
              <a:rPr lang="en-US" baseline="0" dirty="0" smtClean="0"/>
              <a:t> India &amp; Nigeria</a:t>
            </a:r>
            <a:r>
              <a:rPr lang="en-US" dirty="0" smtClean="0"/>
              <a:t>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important single reason for existence of a two-party system is plurality electoral system (FPTP).</a:t>
            </a:r>
          </a:p>
          <a:p>
            <a:r>
              <a:rPr lang="en-US" b="1" dirty="0" smtClean="0"/>
              <a:t>Two-and-a-Half Party system (UK?)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dirty="0" err="1" smtClean="0"/>
              <a:t>Def</a:t>
            </a:r>
            <a:r>
              <a:rPr lang="en-US" b="0" dirty="0" smtClean="0"/>
              <a:t>:  party system</a:t>
            </a:r>
            <a:r>
              <a:rPr lang="en-US" b="0" baseline="0" dirty="0" smtClean="0"/>
              <a:t> in which two large parties exist alongside a third party that receives a smaller but notable share of the national vote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The votes that one of the large parties loses to the 3</a:t>
            </a:r>
            <a:r>
              <a:rPr lang="en-US" b="0" baseline="30000" dirty="0" smtClean="0"/>
              <a:t>rd</a:t>
            </a:r>
            <a:r>
              <a:rPr lang="en-US" b="0" baseline="0" dirty="0" smtClean="0"/>
              <a:t> party determine which of the two large parties control the </a:t>
            </a:r>
            <a:r>
              <a:rPr lang="en-US" b="0" baseline="0" dirty="0" err="1" smtClean="0"/>
              <a:t>govt</a:t>
            </a:r>
            <a:endParaRPr lang="en-US" b="0" baseline="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b="0" baseline="0" dirty="0" smtClean="0"/>
              <a:t>Presence of a third party can prevent a majority </a:t>
            </a:r>
            <a:r>
              <a:rPr lang="en-US" b="0" baseline="0" dirty="0" err="1" smtClean="0"/>
              <a:t>govt</a:t>
            </a:r>
            <a:r>
              <a:rPr lang="en-US" b="0" baseline="0" dirty="0" smtClean="0"/>
              <a:t>…would eventually lead to a multiparty system</a:t>
            </a:r>
            <a:endParaRPr lang="en-US" b="0" dirty="0" smtClean="0"/>
          </a:p>
          <a:p>
            <a:r>
              <a:rPr lang="en-US" b="1" dirty="0" smtClean="0"/>
              <a:t>Multi-Party System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/>
              <a:t>Def</a:t>
            </a:r>
            <a:r>
              <a:rPr lang="en-US" dirty="0" smtClean="0"/>
              <a:t>: a party system</a:t>
            </a:r>
            <a:r>
              <a:rPr lang="en-US" baseline="0" dirty="0" smtClean="0"/>
              <a:t> with several important political parties, none of which generally gains a majority of the seats in the national legislature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European countries today have multi-party systems.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Most democracies use this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Usually arise in countries with strong parl. Systems, particularly those that use PR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167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60400" indent="-660400"/>
            <a:r>
              <a:rPr lang="en-US" b="1" dirty="0" smtClean="0"/>
              <a:t>Authoritarian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Groups have almost no independence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In China, only </a:t>
            </a:r>
            <a:r>
              <a:rPr lang="en-US" dirty="0" err="1" smtClean="0"/>
              <a:t>govt</a:t>
            </a:r>
            <a:r>
              <a:rPr lang="en-US" dirty="0" smtClean="0"/>
              <a:t>-endorsed groups may exist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Used as agents to extend party’s influence beyond its membership to shape views of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citizens.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Also used as transmission belt to convey to their members the views of the party elite.</a:t>
            </a:r>
            <a:endParaRPr lang="en-US" dirty="0"/>
          </a:p>
          <a:p>
            <a:pPr marL="660400" indent="-660400"/>
            <a:r>
              <a:rPr lang="en-US" b="1" dirty="0" smtClean="0"/>
              <a:t>Democracy</a:t>
            </a:r>
          </a:p>
          <a:p>
            <a:pPr marL="660400" indent="-660400"/>
            <a:r>
              <a:rPr lang="en-US" i="1" dirty="0" smtClean="0"/>
              <a:t>Interest Group Pluralism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Compete with each other and with </a:t>
            </a:r>
            <a:r>
              <a:rPr lang="en-US" dirty="0" err="1" smtClean="0"/>
              <a:t>govt</a:t>
            </a:r>
            <a:r>
              <a:rPr lang="en-US" dirty="0" smtClean="0"/>
              <a:t> for influence over state policy.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Multiple groups may represent a </a:t>
            </a:r>
            <a:r>
              <a:rPr lang="en-US" u="sng" dirty="0" smtClean="0"/>
              <a:t>single</a:t>
            </a:r>
            <a:r>
              <a:rPr lang="en-US" dirty="0" smtClean="0"/>
              <a:t> </a:t>
            </a:r>
            <a:r>
              <a:rPr lang="en-US" u="sng" dirty="0" smtClean="0"/>
              <a:t>societal</a:t>
            </a:r>
            <a:r>
              <a:rPr lang="en-US" dirty="0" smtClean="0"/>
              <a:t> interest.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Group membership is </a:t>
            </a:r>
            <a:r>
              <a:rPr lang="en-US" u="sng" dirty="0" smtClean="0"/>
              <a:t>voluntary</a:t>
            </a:r>
            <a:r>
              <a:rPr lang="en-US" dirty="0" smtClean="0"/>
              <a:t> and </a:t>
            </a:r>
            <a:r>
              <a:rPr lang="en-US" u="sng" dirty="0" smtClean="0"/>
              <a:t>limited</a:t>
            </a:r>
            <a:r>
              <a:rPr lang="en-US" dirty="0" smtClean="0"/>
              <a:t>.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Select their own leaders/raise their own funds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Groups often have a </a:t>
            </a:r>
            <a:r>
              <a:rPr lang="en-US" u="sng" dirty="0" smtClean="0"/>
              <a:t>loose</a:t>
            </a:r>
            <a:r>
              <a:rPr lang="en-US" dirty="0" smtClean="0"/>
              <a:t> or </a:t>
            </a:r>
            <a:r>
              <a:rPr lang="en-US" u="sng" dirty="0" smtClean="0"/>
              <a:t>decentralized</a:t>
            </a:r>
            <a:r>
              <a:rPr lang="en-US" dirty="0" smtClean="0"/>
              <a:t> organizational structure.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There is clear </a:t>
            </a:r>
            <a:r>
              <a:rPr lang="en-US" u="sng" dirty="0" smtClean="0"/>
              <a:t>separation</a:t>
            </a:r>
            <a:r>
              <a:rPr lang="en-US" dirty="0" smtClean="0"/>
              <a:t> between interest groups and the </a:t>
            </a:r>
            <a:r>
              <a:rPr lang="en-US" u="sng" dirty="0" smtClean="0"/>
              <a:t>government</a:t>
            </a:r>
            <a:r>
              <a:rPr lang="en-US" dirty="0" smtClean="0"/>
              <a:t>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302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Corporatism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The group’s monopoly over its sector is officially approved by the state and sometimes protected by the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7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Single member districts (SMD) - candidates compete for a single representative’s seat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FPTP/plurality:  Used by U.S., GB, India , Nigeria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*Some countries amend plurality rule through use of a runoff (Iran – with a 25% threshold</a:t>
            </a:r>
            <a:r>
              <a:rPr lang="en-US" baseline="0" dirty="0" smtClean="0"/>
              <a:t> to advance to 2</a:t>
            </a:r>
            <a:r>
              <a:rPr lang="en-US" baseline="30000" dirty="0" smtClean="0"/>
              <a:t>nd</a:t>
            </a:r>
            <a:r>
              <a:rPr lang="en-US" baseline="0" dirty="0" smtClean="0"/>
              <a:t> round)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2 candidates who get most votes in 1st round compete again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Candidates who gets most ( a majority) is winner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373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Example, if there are 10 seats and party gets 40% of vote, they get 4 seats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Used by Russia starting in 2007 (before that mixed</a:t>
            </a:r>
            <a:r>
              <a:rPr lang="en-US" baseline="0" dirty="0" smtClean="0"/>
              <a:t> – returns to mixed in 2016)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Pure form encourages a large # of small parties  because they have a good chance of getting some of their candidates elected.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This  could lead to high # of parties with 1 seat (1%), so most set a threshold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Threshold – minimum % of vote that a party must receive in order to secure even one seat in the legislature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Usual threshold is 5% (Israel has lowest – only 2%)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Advantages: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Gives small parties platforms</a:t>
            </a:r>
            <a:r>
              <a:rPr lang="en-US" baseline="0" dirty="0" smtClean="0"/>
              <a:t> to voice their concerns; small parties may receive important cabinet positions in coalition governments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In every country in which women hold at least 25% of legislative seats, PR is used in the selection of the legislature; In countries with mixed systems, more women have held PR-linked seats than FPTP district seats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PR systems lead voters to select among political parties rather than individual candidates, making the policy positions of parties more important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Disadvantages: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While FPTP systems can shut small parties out of the legislature, PR systems can give them a disproportionate amount of power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baseline="0" dirty="0" smtClean="0"/>
              <a:t>Especially if threshold is low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A51A-7CC1-4824-AFF8-798AC9F4C08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67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97DC6F-2BE7-4316-ACF5-CA91EF7788FD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36CE08-A0DD-4A52-9EB2-B654E26D2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T0I-sdoSXU&amp;feature=relate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7tWHJfhiy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Three (continued):                               Electoral Systems &amp; Linkage Institutions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447800" y="4876800"/>
            <a:ext cx="6781800" cy="1295400"/>
          </a:xfrm>
        </p:spPr>
        <p:txBody>
          <a:bodyPr>
            <a:noAutofit/>
          </a:bodyPr>
          <a:lstStyle/>
          <a:p>
            <a:r>
              <a:rPr lang="en-US" sz="1700" i="1" dirty="0" smtClean="0"/>
              <a:t>“Our political institutions work remarkably well. They are designed to clang against each other. The noise is democracy at work.”</a:t>
            </a:r>
            <a:r>
              <a:rPr lang="en-US" sz="1700" dirty="0" smtClean="0"/>
              <a:t> -- Michael Novak (American philosopher)</a:t>
            </a:r>
            <a:br>
              <a:rPr lang="en-US" sz="17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pic>
        <p:nvPicPr>
          <p:cNvPr id="6" name="Picture 5" descr="ap-tests-comparative-government-and-politic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28600"/>
            <a:ext cx="38100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3810000" cy="5257800"/>
          </a:xfrm>
        </p:spPr>
        <p:txBody>
          <a:bodyPr>
            <a:normAutofit/>
          </a:bodyPr>
          <a:lstStyle/>
          <a:p>
            <a:r>
              <a:rPr lang="en-US" u="sng" dirty="0" smtClean="0"/>
              <a:t>Mixed system</a:t>
            </a:r>
            <a:r>
              <a:rPr lang="en-US" dirty="0" smtClean="0"/>
              <a:t> </a:t>
            </a:r>
            <a:r>
              <a:rPr lang="en-US" sz="1800" b="1" dirty="0" smtClean="0">
                <a:latin typeface="Segoe Print" panose="02000600000000000000" pitchFamily="2" charset="0"/>
              </a:rPr>
              <a:t>(Mexico, Russia starting in 2016)</a:t>
            </a:r>
            <a:endParaRPr lang="en-US" sz="1800" b="1" u="sng" dirty="0" smtClean="0">
              <a:latin typeface="Segoe Print" panose="02000600000000000000" pitchFamily="2" charset="0"/>
            </a:endParaRPr>
          </a:p>
          <a:p>
            <a:pPr lvl="1"/>
            <a:r>
              <a:rPr lang="en-US" dirty="0" smtClean="0"/>
              <a:t>Combines first past the post &amp; proportional</a:t>
            </a:r>
          </a:p>
          <a:p>
            <a:pPr lvl="1"/>
            <a:r>
              <a:rPr lang="en-US" dirty="0" smtClean="0"/>
              <a:t>Some # of seats are single-member &amp; some are proportional</a:t>
            </a:r>
          </a:p>
          <a:p>
            <a:pPr lvl="1"/>
            <a:r>
              <a:rPr lang="en-US" dirty="0">
                <a:hlinkClick r:id="rId3"/>
              </a:rPr>
              <a:t>Mixed-Member Proportional </a:t>
            </a:r>
            <a:r>
              <a:rPr lang="en-US" dirty="0" smtClean="0">
                <a:hlinkClick r:id="rId3"/>
              </a:rPr>
              <a:t>Representation  </a:t>
            </a:r>
            <a:r>
              <a:rPr lang="en-US" dirty="0">
                <a:hlinkClick r:id="rId3"/>
              </a:rPr>
              <a:t>Explained - YouTube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pic>
        <p:nvPicPr>
          <p:cNvPr id="3074" name="Picture 2" descr="https://www.mtholyoke.edu/acad/polit/damy/images/mmpballo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219200"/>
            <a:ext cx="5257800" cy="534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89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953000" cy="4937760"/>
          </a:xfrm>
        </p:spPr>
        <p:txBody>
          <a:bodyPr/>
          <a:lstStyle/>
          <a:p>
            <a:r>
              <a:rPr lang="en-US" dirty="0" smtClean="0"/>
              <a:t>Election of public officials</a:t>
            </a:r>
          </a:p>
          <a:p>
            <a:r>
              <a:rPr lang="en-US" dirty="0" smtClean="0"/>
              <a:t>Referendum</a:t>
            </a:r>
          </a:p>
          <a:p>
            <a:pPr lvl="1"/>
            <a:r>
              <a:rPr lang="en-US" dirty="0" smtClean="0"/>
              <a:t>Votes on policy issues</a:t>
            </a:r>
          </a:p>
          <a:p>
            <a:pPr lvl="1"/>
            <a:r>
              <a:rPr lang="en-US" dirty="0" smtClean="0"/>
              <a:t>Examples?</a:t>
            </a:r>
          </a:p>
          <a:p>
            <a:pPr lvl="1"/>
            <a:r>
              <a:rPr lang="en-US" dirty="0" smtClean="0"/>
              <a:t>Plebiscite</a:t>
            </a:r>
          </a:p>
          <a:p>
            <a:pPr lvl="2"/>
            <a:r>
              <a:rPr lang="en-US" dirty="0" smtClean="0"/>
              <a:t>A non-binding vote to gauge public opinion on an issue</a:t>
            </a:r>
          </a:p>
          <a:p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Vote on a policy initiated by the people</a:t>
            </a:r>
            <a:endParaRPr lang="en-US" dirty="0"/>
          </a:p>
        </p:txBody>
      </p:sp>
      <p:pic>
        <p:nvPicPr>
          <p:cNvPr id="2050" name="Picture 2" descr="http://www.acum.tv/wp-content/uploads/2011/05/referendum_ballo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3962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7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Connect (“link”) the government to its citizens</a:t>
            </a:r>
          </a:p>
          <a:p>
            <a:pPr lvl="1"/>
            <a:r>
              <a:rPr lang="en-US" sz="2800" dirty="0" smtClean="0"/>
              <a:t>Political parties</a:t>
            </a:r>
          </a:p>
          <a:p>
            <a:pPr lvl="1"/>
            <a:r>
              <a:rPr lang="en-US" sz="2800" dirty="0" smtClean="0"/>
              <a:t>Interest groups</a:t>
            </a:r>
          </a:p>
          <a:p>
            <a:pPr lvl="1"/>
            <a:r>
              <a:rPr lang="en-US" sz="2800" dirty="0" smtClean="0"/>
              <a:t>Media</a:t>
            </a:r>
          </a:p>
        </p:txBody>
      </p:sp>
      <p:pic>
        <p:nvPicPr>
          <p:cNvPr id="1026" name="Picture 2" descr="http://www.fultonschools.org/teacher/fernandezj/AP_government_images/lobbyis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16648"/>
            <a:ext cx="40290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ic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790645"/>
            <a:ext cx="2438400" cy="2586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rocon.org/files/1-procon-images/in-the-news-media-logo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216034"/>
            <a:ext cx="3429000" cy="2358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57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 –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Political Parties</a:t>
            </a:r>
            <a:endParaRPr lang="en-US" dirty="0"/>
          </a:p>
          <a:p>
            <a:pPr lvl="1"/>
            <a:r>
              <a:rPr lang="en-US" dirty="0" smtClean="0"/>
              <a:t>Functions?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One-Party </a:t>
            </a:r>
            <a:r>
              <a:rPr lang="en-US" dirty="0"/>
              <a:t>System</a:t>
            </a:r>
          </a:p>
          <a:p>
            <a:pPr lvl="1"/>
            <a:r>
              <a:rPr lang="en-US" dirty="0"/>
              <a:t>Communist States</a:t>
            </a:r>
          </a:p>
          <a:p>
            <a:r>
              <a:rPr lang="en-US" dirty="0" smtClean="0"/>
              <a:t>One-Party Dominant System</a:t>
            </a:r>
          </a:p>
          <a:p>
            <a:pPr lvl="1"/>
            <a:r>
              <a:rPr lang="en-US" dirty="0" smtClean="0"/>
              <a:t>Mexico </a:t>
            </a:r>
            <a:r>
              <a:rPr lang="en-US" dirty="0"/>
              <a:t>during most of 20</a:t>
            </a:r>
            <a:r>
              <a:rPr lang="en-US" baseline="30000" dirty="0"/>
              <a:t>th</a:t>
            </a:r>
            <a:r>
              <a:rPr lang="en-US" dirty="0"/>
              <a:t> cent </a:t>
            </a:r>
            <a:r>
              <a:rPr lang="en-US" dirty="0" smtClean="0"/>
              <a:t>                                                       (</a:t>
            </a:r>
            <a:r>
              <a:rPr lang="en-US" dirty="0"/>
              <a:t>PRI domination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Russia (United Russia)</a:t>
            </a:r>
            <a:endParaRPr lang="en-US" dirty="0"/>
          </a:p>
        </p:txBody>
      </p:sp>
      <p:pic>
        <p:nvPicPr>
          <p:cNvPr id="1026" name="Picture 2" descr="http://upload.wikimedia.org/wikipedia/commons/5/54/Logo_PRI_(Partido_de_Mexico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0514" y="3063240"/>
            <a:ext cx="1927397" cy="195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en/thumb/7/77/United_Russia_Logos.svg/155px-United_Russia_Logos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169" y="3962400"/>
            <a:ext cx="2066925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load.wikimedia.org/wikipedia/commons/thumb/6/69/Danghui.svg/190px-Danghui.svg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678" y="1336359"/>
            <a:ext cx="1525905" cy="152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16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age.yaymicro.com/rz_512x512/0/270/british-party-political-badges-270d8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248" y="1143000"/>
            <a:ext cx="308675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Institutions –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Two-party system</a:t>
            </a:r>
          </a:p>
          <a:p>
            <a:pPr lvl="1"/>
            <a:r>
              <a:rPr lang="en-US" dirty="0"/>
              <a:t>The most rare system</a:t>
            </a:r>
          </a:p>
          <a:p>
            <a:r>
              <a:rPr lang="en-US" dirty="0" smtClean="0"/>
              <a:t>Two-and-a-Half Party System?</a:t>
            </a:r>
          </a:p>
          <a:p>
            <a:pPr lvl="1"/>
            <a:r>
              <a:rPr lang="en-US" dirty="0" smtClean="0"/>
              <a:t>Third party that influences which of two                                           major parties get in power</a:t>
            </a:r>
          </a:p>
          <a:p>
            <a:r>
              <a:rPr lang="en-US" dirty="0" smtClean="0"/>
              <a:t>Multi-party </a:t>
            </a:r>
            <a:r>
              <a:rPr lang="en-US" dirty="0"/>
              <a:t>systems</a:t>
            </a:r>
          </a:p>
          <a:p>
            <a:pPr lvl="1"/>
            <a:r>
              <a:rPr lang="en-US" dirty="0"/>
              <a:t>Most common</a:t>
            </a:r>
          </a:p>
          <a:p>
            <a:pPr lvl="1"/>
            <a:r>
              <a:rPr lang="en-US" dirty="0"/>
              <a:t>Found in parliamentary systems </a:t>
            </a:r>
            <a:r>
              <a:rPr lang="en-US" dirty="0" smtClean="0"/>
              <a:t>commonly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1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Organizations of like-minded people</a:t>
            </a:r>
          </a:p>
          <a:p>
            <a:pPr lvl="1"/>
            <a:r>
              <a:rPr lang="en-US" dirty="0" smtClean="0"/>
              <a:t>Want to influence &amp; shape public policy</a:t>
            </a:r>
          </a:p>
          <a:p>
            <a:pPr lvl="1"/>
            <a:r>
              <a:rPr lang="en-US" dirty="0" smtClean="0"/>
              <a:t>Often have a great deal in common with political parties</a:t>
            </a:r>
          </a:p>
          <a:p>
            <a:endParaRPr lang="en-US" dirty="0" smtClean="0"/>
          </a:p>
          <a:p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sz="2000" b="1" dirty="0" smtClean="0">
                <a:latin typeface="Segoe Print" panose="02000600000000000000" pitchFamily="2" charset="0"/>
              </a:rPr>
              <a:t>How are interest groups different from political parties?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6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Differences</a:t>
            </a:r>
            <a:r>
              <a:rPr lang="en-US" dirty="0"/>
              <a:t>:</a:t>
            </a:r>
          </a:p>
          <a:p>
            <a:r>
              <a:rPr lang="en-US" dirty="0"/>
              <a:t>Parties influence </a:t>
            </a:r>
            <a:r>
              <a:rPr lang="en-US" dirty="0" err="1"/>
              <a:t>govt</a:t>
            </a:r>
            <a:r>
              <a:rPr lang="en-US" dirty="0"/>
              <a:t> primarily </a:t>
            </a:r>
            <a:r>
              <a:rPr lang="en-US" dirty="0" smtClean="0"/>
              <a:t>through </a:t>
            </a:r>
            <a:r>
              <a:rPr lang="en-US" dirty="0"/>
              <a:t>the </a:t>
            </a:r>
            <a:r>
              <a:rPr lang="en-US" dirty="0" smtClean="0"/>
              <a:t>electoral </a:t>
            </a:r>
            <a:r>
              <a:rPr lang="en-US" dirty="0"/>
              <a:t>process (run </a:t>
            </a:r>
            <a:r>
              <a:rPr lang="en-US" dirty="0" smtClean="0"/>
              <a:t>candidates); Interest </a:t>
            </a:r>
            <a:r>
              <a:rPr lang="en-US" dirty="0"/>
              <a:t>groups often support candidates, but do not run their own candidates.</a:t>
            </a:r>
          </a:p>
          <a:p>
            <a:r>
              <a:rPr lang="en-US" dirty="0"/>
              <a:t>Parties generate and support a broad </a:t>
            </a:r>
            <a:r>
              <a:rPr lang="en-US" dirty="0" smtClean="0"/>
              <a:t>spectrum </a:t>
            </a:r>
            <a:r>
              <a:rPr lang="en-US" dirty="0"/>
              <a:t>of </a:t>
            </a:r>
            <a:r>
              <a:rPr lang="en-US" dirty="0" smtClean="0"/>
              <a:t>policies</a:t>
            </a:r>
            <a:r>
              <a:rPr lang="en-US" dirty="0"/>
              <a:t>; interest groups support one or a few related policies.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4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Evaluate in terms of how much autonomy they have</a:t>
            </a:r>
          </a:p>
          <a:p>
            <a:pPr lvl="1"/>
            <a:r>
              <a:rPr lang="en-US" dirty="0"/>
              <a:t>Authoritarian (“transmission belts”)</a:t>
            </a:r>
          </a:p>
          <a:p>
            <a:pPr lvl="1"/>
            <a:r>
              <a:rPr lang="en-US" dirty="0"/>
              <a:t>Democracies</a:t>
            </a:r>
          </a:p>
          <a:p>
            <a:pPr lvl="2"/>
            <a:r>
              <a:rPr lang="en-US" dirty="0"/>
              <a:t>Pluralism</a:t>
            </a:r>
          </a:p>
          <a:p>
            <a:pPr lvl="2"/>
            <a:r>
              <a:rPr lang="en-US" dirty="0"/>
              <a:t>Corporatism</a:t>
            </a:r>
          </a:p>
          <a:p>
            <a:r>
              <a:rPr lang="en-US" u="sng" dirty="0"/>
              <a:t>Pluralism</a:t>
            </a:r>
          </a:p>
          <a:p>
            <a:pPr lvl="1"/>
            <a:r>
              <a:rPr lang="en-US" dirty="0"/>
              <a:t>Power is split </a:t>
            </a:r>
            <a:r>
              <a:rPr lang="en-US" dirty="0" smtClean="0"/>
              <a:t>                                                               among many                                                                           </a:t>
            </a:r>
            <a:r>
              <a:rPr lang="en-US" dirty="0"/>
              <a:t>groups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2" descr="http://filipspagnoli.files.wordpress.com/2010/02/interest-groups-cartoon-by-nicholson.jpg?w=450&amp;h=26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51993"/>
            <a:ext cx="5920042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8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Corporatism</a:t>
            </a:r>
          </a:p>
          <a:p>
            <a:pPr lvl="1"/>
            <a:r>
              <a:rPr lang="en-US" dirty="0" smtClean="0"/>
              <a:t>Fewer groups compete, usually one for each interest sector (labor, </a:t>
            </a:r>
            <a:r>
              <a:rPr lang="en-US" dirty="0" err="1" smtClean="0"/>
              <a:t>ag</a:t>
            </a:r>
            <a:r>
              <a:rPr lang="en-US" dirty="0" smtClean="0"/>
              <a:t>)</a:t>
            </a:r>
          </a:p>
          <a:p>
            <a:r>
              <a:rPr lang="en-US" dirty="0" smtClean="0"/>
              <a:t>Two Types:</a:t>
            </a:r>
          </a:p>
          <a:p>
            <a:r>
              <a:rPr lang="en-US" dirty="0" smtClean="0"/>
              <a:t>State Corporatism</a:t>
            </a:r>
          </a:p>
          <a:p>
            <a:pPr lvl="1"/>
            <a:r>
              <a:rPr lang="en-US" dirty="0" smtClean="0"/>
              <a:t>State determines which groups are brought in</a:t>
            </a:r>
          </a:p>
          <a:p>
            <a:r>
              <a:rPr lang="en-US" dirty="0" err="1" smtClean="0"/>
              <a:t>Neocorporatism</a:t>
            </a:r>
            <a:endParaRPr lang="en-US" dirty="0" smtClean="0"/>
          </a:p>
          <a:p>
            <a:pPr lvl="1"/>
            <a:r>
              <a:rPr lang="en-US" dirty="0" smtClean="0"/>
              <a:t>Interest groups take the lead and dominate the state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 Group Strength:  Autonomy From the State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800100" y="2286000"/>
            <a:ext cx="7543800" cy="1143000"/>
            <a:chOff x="990600" y="2286000"/>
            <a:chExt cx="7543800" cy="11430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0600" y="3429000"/>
              <a:ext cx="75438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14549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8512629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62500" y="2286000"/>
              <a:ext cx="0" cy="11430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Arrow Connector 10"/>
          <p:cNvCxnSpPr/>
          <p:nvPr/>
        </p:nvCxnSpPr>
        <p:spPr>
          <a:xfrm flipH="1">
            <a:off x="609600" y="1719943"/>
            <a:ext cx="3733800" cy="0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53000" y="1719943"/>
            <a:ext cx="3559629" cy="13063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71600" y="12983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Autonomy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55920" y="12983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 Autonomy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-113211" y="350296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Interest</a:t>
            </a:r>
          </a:p>
          <a:p>
            <a:pPr algn="ctr"/>
            <a:r>
              <a:rPr lang="en-US" dirty="0" smtClean="0"/>
              <a:t> Groups as</a:t>
            </a:r>
          </a:p>
          <a:p>
            <a:pPr algn="ctr"/>
            <a:r>
              <a:rPr lang="en-US" dirty="0" smtClean="0"/>
              <a:t>“Transmission </a:t>
            </a:r>
          </a:p>
          <a:p>
            <a:pPr algn="ctr"/>
            <a:r>
              <a:rPr lang="en-US" dirty="0" smtClean="0"/>
              <a:t>Belts”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67100" y="371856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Corporatism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36092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Interest </a:t>
            </a:r>
          </a:p>
          <a:p>
            <a:pPr algn="ctr"/>
            <a:r>
              <a:rPr lang="en-US" dirty="0" smtClean="0"/>
              <a:t>Group </a:t>
            </a:r>
          </a:p>
          <a:p>
            <a:pPr algn="ctr"/>
            <a:r>
              <a:rPr lang="en-US" dirty="0" smtClean="0"/>
              <a:t>Pluralism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16478" y="4800600"/>
            <a:ext cx="1729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No autonomy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From the state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07130" y="4764256"/>
            <a:ext cx="172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State and interest group autonomy mixed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14260" y="4764256"/>
            <a:ext cx="17297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Autonomy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 from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the state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1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that decide how votes are</a:t>
            </a:r>
          </a:p>
          <a:p>
            <a:pPr lvl="1"/>
            <a:r>
              <a:rPr lang="en-US" dirty="0" smtClean="0"/>
              <a:t>Cast</a:t>
            </a:r>
          </a:p>
          <a:p>
            <a:pPr lvl="1"/>
            <a:r>
              <a:rPr lang="en-US" dirty="0" smtClean="0"/>
              <a:t>Counted</a:t>
            </a:r>
          </a:p>
          <a:p>
            <a:pPr lvl="1"/>
            <a:r>
              <a:rPr lang="en-US" dirty="0" smtClean="0"/>
              <a:t>Translated into seats in a legislature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8" name="Picture 4" descr="http://www.tutor2u.net/blog/files/articlead-polposters-election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97180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23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(Plurality/FPTP)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37216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Plurality</a:t>
            </a:r>
            <a:r>
              <a:rPr lang="en-US" sz="2800" dirty="0" smtClean="0"/>
              <a:t> </a:t>
            </a:r>
            <a:r>
              <a:rPr lang="en-US" sz="1800" b="1" dirty="0" smtClean="0">
                <a:latin typeface="Segoe Print" panose="02000600000000000000" pitchFamily="2" charset="0"/>
              </a:rPr>
              <a:t>(Used by U.S./UK/Nigeria)</a:t>
            </a:r>
            <a:endParaRPr lang="en-US" sz="1800" b="1" u="sng" dirty="0">
              <a:latin typeface="Segoe Print" panose="02000600000000000000" pitchFamily="2" charset="0"/>
            </a:endParaRPr>
          </a:p>
          <a:p>
            <a:pPr lvl="1"/>
            <a:r>
              <a:rPr lang="en-US" sz="2400" dirty="0" smtClean="0"/>
              <a:t>Also called “First Past the Post” (FPTP); Winner takes all</a:t>
            </a:r>
          </a:p>
          <a:p>
            <a:pPr lvl="1"/>
            <a:r>
              <a:rPr lang="en-US" sz="2400" dirty="0" smtClean="0"/>
              <a:t>Winner </a:t>
            </a:r>
            <a:r>
              <a:rPr lang="en-US" sz="2400" dirty="0"/>
              <a:t>must get more votes than anyone else</a:t>
            </a:r>
          </a:p>
          <a:p>
            <a:pPr lvl="1"/>
            <a:r>
              <a:rPr lang="en-US" sz="2400" dirty="0"/>
              <a:t>Does NOT require a majority to </a:t>
            </a:r>
            <a:r>
              <a:rPr lang="en-US" sz="2400" dirty="0" smtClean="0"/>
              <a:t>win*</a:t>
            </a:r>
            <a:endParaRPr lang="en-US" sz="2400" dirty="0"/>
          </a:p>
          <a:p>
            <a:pPr lvl="1"/>
            <a:r>
              <a:rPr lang="en-US" sz="2400" dirty="0"/>
              <a:t>Single member districts (SMD</a:t>
            </a:r>
            <a:r>
              <a:rPr lang="en-US" sz="2400" dirty="0" smtClean="0"/>
              <a:t>) – candidates compete for a single representative’s seat (voters choose 1)</a:t>
            </a:r>
            <a:endParaRPr lang="en-US" sz="2400" dirty="0"/>
          </a:p>
          <a:p>
            <a:r>
              <a:rPr lang="en-US" sz="2800" dirty="0"/>
              <a:t>Encourages large, broad-based </a:t>
            </a:r>
            <a:r>
              <a:rPr lang="en-US" sz="2800" dirty="0" smtClean="0"/>
              <a:t>parties</a:t>
            </a:r>
          </a:p>
          <a:p>
            <a:pPr lvl="1"/>
            <a:r>
              <a:rPr lang="en-US" sz="2500" dirty="0" smtClean="0"/>
              <a:t>Why?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4" name="Picture 2" descr="http://www.electoral-reform.org.uk/images/dynamicImages/large_img503b9c31a8b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5364480" cy="23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749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(Plurality/FPTP)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686800" cy="5437216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800" dirty="0"/>
              <a:t>Plurality systems encourage large, broad-based parties </a:t>
            </a:r>
            <a:r>
              <a:rPr lang="en-US" sz="2800" dirty="0" smtClean="0"/>
              <a:t>because…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 smtClean="0"/>
              <a:t>no </a:t>
            </a:r>
            <a:r>
              <a:rPr lang="en-US" sz="2500" dirty="0"/>
              <a:t>matter how many </a:t>
            </a:r>
            <a:r>
              <a:rPr lang="en-US" sz="2500" dirty="0" smtClean="0"/>
              <a:t>people </a:t>
            </a:r>
            <a:r>
              <a:rPr lang="en-US" sz="2500" dirty="0"/>
              <a:t>run in a district, the person with the largest # of votes </a:t>
            </a:r>
            <a:r>
              <a:rPr lang="en-US" sz="2500" dirty="0" smtClean="0"/>
              <a:t>wins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 smtClean="0"/>
              <a:t>this </a:t>
            </a:r>
            <a:r>
              <a:rPr lang="en-US" sz="2500" dirty="0"/>
              <a:t>encourages parties to become larger, spreading their “umbrellas” to embrace more </a:t>
            </a:r>
            <a:r>
              <a:rPr lang="en-US" sz="2500" dirty="0" smtClean="0"/>
              <a:t>voters</a:t>
            </a:r>
            <a:endParaRPr lang="en-US" sz="2500" dirty="0"/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500" dirty="0"/>
              <a:t>Parties without big groups of voters supporting them have little hope of </a:t>
            </a:r>
            <a:r>
              <a:rPr lang="en-US" sz="2500" dirty="0" smtClean="0"/>
              <a:t>winning</a:t>
            </a:r>
          </a:p>
          <a:p>
            <a:pPr marL="445770" lvl="1" indent="-171450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>
                <a:hlinkClick r:id="rId3"/>
              </a:rPr>
              <a:t>The Problems with First Past the Post Voting Explained - YouTube</a:t>
            </a:r>
            <a:r>
              <a:rPr lang="en-US" sz="2800" dirty="0"/>
              <a:t/>
            </a:r>
            <a:br>
              <a:rPr lang="en-US" sz="2800" dirty="0"/>
            </a:br>
            <a:endParaRPr lang="en-US" sz="2500" dirty="0" smtClean="0"/>
          </a:p>
          <a:p>
            <a:pPr marL="445770" lvl="1" indent="-171450">
              <a:buFont typeface="Arial" pitchFamily="34" charset="0"/>
              <a:buChar char="•"/>
            </a:pPr>
            <a:endParaRPr lang="en-US" sz="2500" dirty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150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Proportional Representation (PR)</a:t>
            </a:r>
            <a:r>
              <a:rPr lang="en-US" dirty="0" smtClean="0"/>
              <a:t> </a:t>
            </a:r>
            <a:r>
              <a:rPr lang="en-US" sz="1800" b="1" dirty="0" smtClean="0">
                <a:latin typeface="Segoe Print" panose="02000600000000000000" pitchFamily="2" charset="0"/>
              </a:rPr>
              <a:t>(Russia currently, changes in 2016 to mixed)</a:t>
            </a:r>
            <a:endParaRPr lang="en-US" sz="1800" b="1" u="sng" dirty="0" smtClean="0">
              <a:latin typeface="Segoe Print" panose="02000600000000000000" pitchFamily="2" charset="0"/>
            </a:endParaRPr>
          </a:p>
          <a:p>
            <a:pPr lvl="1"/>
            <a:r>
              <a:rPr lang="en-US" dirty="0" smtClean="0"/>
              <a:t>Creates multi-member districts</a:t>
            </a:r>
          </a:p>
          <a:p>
            <a:pPr lvl="2"/>
            <a:r>
              <a:rPr lang="en-US" dirty="0" smtClean="0"/>
              <a:t>More than one legislative seat in each district</a:t>
            </a:r>
          </a:p>
          <a:p>
            <a:pPr lvl="1"/>
            <a:r>
              <a:rPr lang="en-US" dirty="0" smtClean="0"/>
              <a:t>Ballots are cast for a party, not an individual</a:t>
            </a:r>
          </a:p>
          <a:p>
            <a:pPr lvl="2"/>
            <a:r>
              <a:rPr lang="en-US" dirty="0" smtClean="0"/>
              <a:t>Open vs closed list - Open – people pick;  Closed – party picks</a:t>
            </a:r>
            <a:endParaRPr lang="en-US" dirty="0"/>
          </a:p>
          <a:p>
            <a:pPr lvl="1"/>
            <a:r>
              <a:rPr lang="en-US" dirty="0"/>
              <a:t>Percentage of  </a:t>
            </a:r>
            <a:r>
              <a:rPr lang="en-US" dirty="0" smtClean="0"/>
              <a:t>votes </a:t>
            </a:r>
            <a:r>
              <a:rPr lang="en-US" dirty="0"/>
              <a:t>a party gets </a:t>
            </a:r>
            <a:r>
              <a:rPr lang="en-US" dirty="0" smtClean="0"/>
              <a:t>determines </a:t>
            </a:r>
            <a:r>
              <a:rPr lang="en-US" dirty="0"/>
              <a:t># of </a:t>
            </a:r>
            <a:r>
              <a:rPr lang="en-US" dirty="0" smtClean="0"/>
              <a:t>seats</a:t>
            </a:r>
            <a:endParaRPr lang="en-US" dirty="0"/>
          </a:p>
          <a:p>
            <a:pPr lvl="1"/>
            <a:r>
              <a:rPr lang="en-US" dirty="0"/>
              <a:t>Encourages </a:t>
            </a:r>
            <a:r>
              <a:rPr lang="en-US" dirty="0" smtClean="0"/>
              <a:t>multiple </a:t>
            </a:r>
            <a:r>
              <a:rPr lang="en-US" dirty="0"/>
              <a:t>parties</a:t>
            </a:r>
          </a:p>
          <a:p>
            <a:pPr lvl="2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" y="4081212"/>
            <a:ext cx="4635887" cy="2645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81211"/>
            <a:ext cx="4343400" cy="264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847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Why do PR Electoral Systems encourage a multi-party system?</a:t>
            </a:r>
          </a:p>
        </p:txBody>
      </p:sp>
    </p:spTree>
    <p:extLst>
      <p:ext uri="{BB962C8B-B14F-4D97-AF65-F5344CB8AC3E}">
        <p14:creationId xmlns:p14="http://schemas.microsoft.com/office/powerpoint/2010/main" val="136134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 (PR)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Why do PR Electoral Systems encourage a multi-party system?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Pure form encourages a large # of small parties  because they have a good chance of getting some of their candidates elected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This  </a:t>
            </a:r>
            <a:r>
              <a:rPr lang="en-US" dirty="0"/>
              <a:t>could lead to high # of parties with 1 seat (1%), so most set a threshold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/>
              <a:t>Threshold </a:t>
            </a:r>
            <a:r>
              <a:rPr lang="en-US" dirty="0"/>
              <a:t>– minimum % of vote that a party must receive in order to secure even one seat in the legislature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Usual threshold is 5% (Israel has lowest – only 2</a:t>
            </a:r>
            <a:r>
              <a:rPr lang="en-US" dirty="0" smtClean="0"/>
              <a:t>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60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advantages of PR Electoral Systems?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disadvantages of PR Electoral Systems?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434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Electoral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advantages of PR Electoral Systems?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Minority interests are represented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Women are more likely to be elected to office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Emphasis on ideas over personalities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u="sng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u="sng" dirty="0" smtClean="0"/>
              <a:t>Discussion Question</a:t>
            </a:r>
            <a:r>
              <a:rPr lang="en-US" dirty="0" smtClean="0"/>
              <a:t>:  </a:t>
            </a:r>
            <a:r>
              <a:rPr lang="en-US" i="1" dirty="0" smtClean="0"/>
              <a:t>What are the disadvantages of PR Electoral Systems?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many small parties with disproportionate importance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 facilitates extremist parties</a:t>
            </a: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463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6608</TotalTime>
  <Words>1737</Words>
  <Application>Microsoft Office PowerPoint</Application>
  <PresentationFormat>On-screen Show (4:3)</PresentationFormat>
  <Paragraphs>220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Bookman Old Style</vt:lpstr>
      <vt:lpstr>Calibri</vt:lpstr>
      <vt:lpstr>Gill Sans MT</vt:lpstr>
      <vt:lpstr>Segoe Print</vt:lpstr>
      <vt:lpstr>Wingdings</vt:lpstr>
      <vt:lpstr>Wingdings 3</vt:lpstr>
      <vt:lpstr>Origin</vt:lpstr>
      <vt:lpstr>Part Three (continued):                               Electoral Systems &amp; Linkage Institutions</vt:lpstr>
      <vt:lpstr>Electoral Systems</vt:lpstr>
      <vt:lpstr>Electoral Systems (Plurality/FPTP)</vt:lpstr>
      <vt:lpstr>Electoral Systems (Plurality/FPTP)</vt:lpstr>
      <vt:lpstr>Electoral Systems</vt:lpstr>
      <vt:lpstr>Electoral Systems (PR)</vt:lpstr>
      <vt:lpstr>Electoral Systems (PR)</vt:lpstr>
      <vt:lpstr>Electoral Systems</vt:lpstr>
      <vt:lpstr>Electoral Systems</vt:lpstr>
      <vt:lpstr>Electoral Systems</vt:lpstr>
      <vt:lpstr>Types of Elections</vt:lpstr>
      <vt:lpstr>Linkage Institutions</vt:lpstr>
      <vt:lpstr>Linkage Institutions – Political Parties</vt:lpstr>
      <vt:lpstr>Linkage Institutions – Political Parties</vt:lpstr>
      <vt:lpstr>Interest Groups</vt:lpstr>
      <vt:lpstr>Interest Groups</vt:lpstr>
      <vt:lpstr>Interest Groups</vt:lpstr>
      <vt:lpstr>Interest Groups</vt:lpstr>
      <vt:lpstr>Interest Group Strength:  Autonomy From the State</vt:lpstr>
    </vt:vector>
  </TitlesOfParts>
  <Company>SCSD7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Comparative Government and Politics 2012-2013</dc:title>
  <dc:creator>SCSD7</dc:creator>
  <cp:lastModifiedBy>James Phelan</cp:lastModifiedBy>
  <cp:revision>575</cp:revision>
  <cp:lastPrinted>2013-01-15T16:37:46Z</cp:lastPrinted>
  <dcterms:created xsi:type="dcterms:W3CDTF">2012-07-25T13:17:38Z</dcterms:created>
  <dcterms:modified xsi:type="dcterms:W3CDTF">2015-09-09T18:28:09Z</dcterms:modified>
</cp:coreProperties>
</file>