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351" r:id="rId2"/>
    <p:sldId id="417" r:id="rId3"/>
    <p:sldId id="393" r:id="rId4"/>
    <p:sldId id="421" r:id="rId5"/>
    <p:sldId id="422" r:id="rId6"/>
    <p:sldId id="411" r:id="rId7"/>
    <p:sldId id="412" r:id="rId8"/>
    <p:sldId id="416" r:id="rId9"/>
    <p:sldId id="266" r:id="rId10"/>
    <p:sldId id="392" r:id="rId11"/>
    <p:sldId id="267" r:id="rId12"/>
    <p:sldId id="395" r:id="rId13"/>
    <p:sldId id="398" r:id="rId14"/>
    <p:sldId id="419" r:id="rId15"/>
    <p:sldId id="420" r:id="rId16"/>
    <p:sldId id="418" r:id="rId17"/>
    <p:sldId id="399" r:id="rId18"/>
    <p:sldId id="401" r:id="rId19"/>
    <p:sldId id="270" r:id="rId20"/>
    <p:sldId id="403" r:id="rId21"/>
    <p:sldId id="271" r:id="rId22"/>
    <p:sldId id="272" r:id="rId23"/>
    <p:sldId id="404" r:id="rId24"/>
    <p:sldId id="413" r:id="rId25"/>
    <p:sldId id="415" r:id="rId26"/>
    <p:sldId id="414"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68206" autoAdjust="0"/>
  </p:normalViewPr>
  <p:slideViewPr>
    <p:cSldViewPr>
      <p:cViewPr varScale="1">
        <p:scale>
          <a:sx n="50" d="100"/>
          <a:sy n="50" d="100"/>
        </p:scale>
        <p:origin x="276" y="48"/>
      </p:cViewPr>
      <p:guideLst>
        <p:guide orient="horz" pos="2160"/>
        <p:guide pos="2880"/>
      </p:guideLst>
    </p:cSldViewPr>
  </p:slideViewPr>
  <p:outlineViewPr>
    <p:cViewPr>
      <p:scale>
        <a:sx n="33" d="100"/>
        <a:sy n="33" d="100"/>
      </p:scale>
      <p:origin x="0" y="26250"/>
    </p:cViewPr>
  </p:outlineViewPr>
  <p:notesTextViewPr>
    <p:cViewPr>
      <p:scale>
        <a:sx n="100" d="100"/>
        <a:sy n="100" d="100"/>
      </p:scale>
      <p:origin x="0" y="0"/>
    </p:cViewPr>
  </p:notesTextViewPr>
  <p:sorterViewPr>
    <p:cViewPr>
      <p:scale>
        <a:sx n="66" d="100"/>
        <a:sy n="66" d="100"/>
      </p:scale>
      <p:origin x="0" y="1872"/>
    </p:cViewPr>
  </p:sorterViewPr>
  <p:notesViewPr>
    <p:cSldViewPr>
      <p:cViewPr>
        <p:scale>
          <a:sx n="100" d="100"/>
          <a:sy n="100" d="100"/>
        </p:scale>
        <p:origin x="-852" y="253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8D390-BD1A-4B14-9EF7-B0A6787A3297}" type="doc">
      <dgm:prSet loTypeId="urn:microsoft.com/office/officeart/2005/8/layout/pyramid1" loCatId="pyramid" qsTypeId="urn:microsoft.com/office/officeart/2005/8/quickstyle/simple1" qsCatId="simple" csTypeId="urn:microsoft.com/office/officeart/2005/8/colors/accent1_2" csCatId="accent1"/>
      <dgm:spPr/>
    </dgm:pt>
    <dgm:pt modelId="{8A9635E6-5799-4552-B92A-876446735E9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endParaRPr>
        </a:p>
      </dgm:t>
    </dgm:pt>
    <dgm:pt modelId="{BB992CBD-F433-4CE8-8EAB-357C7BAFB0ED}" type="parTrans" cxnId="{785FF0E2-A868-4AAF-B217-D889237924E6}">
      <dgm:prSet/>
      <dgm:spPr/>
      <dgm:t>
        <a:bodyPr/>
        <a:lstStyle/>
        <a:p>
          <a:endParaRPr lang="en-US"/>
        </a:p>
      </dgm:t>
    </dgm:pt>
    <dgm:pt modelId="{6C083C7E-8D03-404E-A6F1-01A030D23724}" type="sibTrans" cxnId="{785FF0E2-A868-4AAF-B217-D889237924E6}">
      <dgm:prSet/>
      <dgm:spPr/>
      <dgm:t>
        <a:bodyPr/>
        <a:lstStyle/>
        <a:p>
          <a:endParaRPr lang="en-US"/>
        </a:p>
      </dgm:t>
    </dgm:pt>
    <dgm:pt modelId="{D740C80F-6782-4900-A5B5-24C339B4FD6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REGIMES</a:t>
          </a:r>
        </a:p>
      </dgm:t>
    </dgm:pt>
    <dgm:pt modelId="{3D7D3121-B267-4589-B029-D9CEFD2637F5}" type="parTrans" cxnId="{C4AE721C-D55F-4A88-A309-DC9581C002E2}">
      <dgm:prSet/>
      <dgm:spPr/>
      <dgm:t>
        <a:bodyPr/>
        <a:lstStyle/>
        <a:p>
          <a:endParaRPr lang="en-US"/>
        </a:p>
      </dgm:t>
    </dgm:pt>
    <dgm:pt modelId="{8512AF41-640E-43EC-8B2D-65301DE5D064}" type="sibTrans" cxnId="{C4AE721C-D55F-4A88-A309-DC9581C002E2}">
      <dgm:prSet/>
      <dgm:spPr/>
      <dgm:t>
        <a:bodyPr/>
        <a:lstStyle/>
        <a:p>
          <a:endParaRPr lang="en-US"/>
        </a:p>
      </dgm:t>
    </dgm:pt>
    <dgm:pt modelId="{84E9CA3F-8D32-4A0E-AF97-0C152D45284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STATES</a:t>
          </a:r>
        </a:p>
      </dgm:t>
    </dgm:pt>
    <dgm:pt modelId="{2F69F1F9-7363-40C6-A2D7-159290EC46F1}" type="parTrans" cxnId="{929A0C12-8A28-4C75-A6FC-2F55ADE2E5A2}">
      <dgm:prSet/>
      <dgm:spPr/>
      <dgm:t>
        <a:bodyPr/>
        <a:lstStyle/>
        <a:p>
          <a:endParaRPr lang="en-US"/>
        </a:p>
      </dgm:t>
    </dgm:pt>
    <dgm:pt modelId="{CBD5546F-930C-4F5F-9B9A-70C2D7A391DB}" type="sibTrans" cxnId="{929A0C12-8A28-4C75-A6FC-2F55ADE2E5A2}">
      <dgm:prSet/>
      <dgm:spPr/>
      <dgm:t>
        <a:bodyPr/>
        <a:lstStyle/>
        <a:p>
          <a:endParaRPr lang="en-US"/>
        </a:p>
      </dgm:t>
    </dgm:pt>
    <dgm:pt modelId="{9938C6D1-9ECB-4F9D-9140-E9793766EC02}" type="pres">
      <dgm:prSet presAssocID="{33B8D390-BD1A-4B14-9EF7-B0A6787A3297}" presName="Name0" presStyleCnt="0">
        <dgm:presLayoutVars>
          <dgm:dir/>
          <dgm:animLvl val="lvl"/>
          <dgm:resizeHandles val="exact"/>
        </dgm:presLayoutVars>
      </dgm:prSet>
      <dgm:spPr/>
    </dgm:pt>
    <dgm:pt modelId="{F9DAA5A4-7394-4D08-9AB4-C0B00F40A11A}" type="pres">
      <dgm:prSet presAssocID="{8A9635E6-5799-4552-B92A-876446735E92}" presName="Name8" presStyleCnt="0"/>
      <dgm:spPr/>
    </dgm:pt>
    <dgm:pt modelId="{4BC2D34A-00C5-496D-AD7A-CB64F55B699D}" type="pres">
      <dgm:prSet presAssocID="{8A9635E6-5799-4552-B92A-876446735E92}" presName="level" presStyleLbl="node1" presStyleIdx="0" presStyleCnt="3">
        <dgm:presLayoutVars>
          <dgm:chMax val="1"/>
          <dgm:bulletEnabled val="1"/>
        </dgm:presLayoutVars>
      </dgm:prSet>
      <dgm:spPr/>
      <dgm:t>
        <a:bodyPr/>
        <a:lstStyle/>
        <a:p>
          <a:endParaRPr lang="en-US"/>
        </a:p>
      </dgm:t>
    </dgm:pt>
    <dgm:pt modelId="{8E99E93B-A76F-47BD-9914-B9769D4499DB}" type="pres">
      <dgm:prSet presAssocID="{8A9635E6-5799-4552-B92A-876446735E92}" presName="levelTx" presStyleLbl="revTx" presStyleIdx="0" presStyleCnt="0">
        <dgm:presLayoutVars>
          <dgm:chMax val="1"/>
          <dgm:bulletEnabled val="1"/>
        </dgm:presLayoutVars>
      </dgm:prSet>
      <dgm:spPr/>
      <dgm:t>
        <a:bodyPr/>
        <a:lstStyle/>
        <a:p>
          <a:endParaRPr lang="en-US"/>
        </a:p>
      </dgm:t>
    </dgm:pt>
    <dgm:pt modelId="{D1D5CE72-1419-4087-B4A1-60F802DD3C17}" type="pres">
      <dgm:prSet presAssocID="{D740C80F-6782-4900-A5B5-24C339B4FD6D}" presName="Name8" presStyleCnt="0"/>
      <dgm:spPr/>
    </dgm:pt>
    <dgm:pt modelId="{6D0D7950-FF76-46C6-A2D8-A3EDA6EE1DEB}" type="pres">
      <dgm:prSet presAssocID="{D740C80F-6782-4900-A5B5-24C339B4FD6D}" presName="level" presStyleLbl="node1" presStyleIdx="1" presStyleCnt="3">
        <dgm:presLayoutVars>
          <dgm:chMax val="1"/>
          <dgm:bulletEnabled val="1"/>
        </dgm:presLayoutVars>
      </dgm:prSet>
      <dgm:spPr/>
      <dgm:t>
        <a:bodyPr/>
        <a:lstStyle/>
        <a:p>
          <a:endParaRPr lang="en-US"/>
        </a:p>
      </dgm:t>
    </dgm:pt>
    <dgm:pt modelId="{02283683-F648-4D5F-8C1D-0FAC7FD2C082}" type="pres">
      <dgm:prSet presAssocID="{D740C80F-6782-4900-A5B5-24C339B4FD6D}" presName="levelTx" presStyleLbl="revTx" presStyleIdx="0" presStyleCnt="0">
        <dgm:presLayoutVars>
          <dgm:chMax val="1"/>
          <dgm:bulletEnabled val="1"/>
        </dgm:presLayoutVars>
      </dgm:prSet>
      <dgm:spPr/>
      <dgm:t>
        <a:bodyPr/>
        <a:lstStyle/>
        <a:p>
          <a:endParaRPr lang="en-US"/>
        </a:p>
      </dgm:t>
    </dgm:pt>
    <dgm:pt modelId="{A3F8E9FC-CD99-428A-AC02-E27152E46295}" type="pres">
      <dgm:prSet presAssocID="{84E9CA3F-8D32-4A0E-AF97-0C152D452849}" presName="Name8" presStyleCnt="0"/>
      <dgm:spPr/>
    </dgm:pt>
    <dgm:pt modelId="{67130A37-31F6-476C-A2D5-6260AFDDE9E3}" type="pres">
      <dgm:prSet presAssocID="{84E9CA3F-8D32-4A0E-AF97-0C152D452849}" presName="level" presStyleLbl="node1" presStyleIdx="2" presStyleCnt="3" custLinFactNeighborX="16353" custLinFactNeighborY="-1632">
        <dgm:presLayoutVars>
          <dgm:chMax val="1"/>
          <dgm:bulletEnabled val="1"/>
        </dgm:presLayoutVars>
      </dgm:prSet>
      <dgm:spPr/>
      <dgm:t>
        <a:bodyPr/>
        <a:lstStyle/>
        <a:p>
          <a:endParaRPr lang="en-US"/>
        </a:p>
      </dgm:t>
    </dgm:pt>
    <dgm:pt modelId="{43A728F5-8BBA-48AC-9097-BA2D15559F75}" type="pres">
      <dgm:prSet presAssocID="{84E9CA3F-8D32-4A0E-AF97-0C152D452849}" presName="levelTx" presStyleLbl="revTx" presStyleIdx="0" presStyleCnt="0">
        <dgm:presLayoutVars>
          <dgm:chMax val="1"/>
          <dgm:bulletEnabled val="1"/>
        </dgm:presLayoutVars>
      </dgm:prSet>
      <dgm:spPr/>
      <dgm:t>
        <a:bodyPr/>
        <a:lstStyle/>
        <a:p>
          <a:endParaRPr lang="en-US"/>
        </a:p>
      </dgm:t>
    </dgm:pt>
  </dgm:ptLst>
  <dgm:cxnLst>
    <dgm:cxn modelId="{929A0C12-8A28-4C75-A6FC-2F55ADE2E5A2}" srcId="{33B8D390-BD1A-4B14-9EF7-B0A6787A3297}" destId="{84E9CA3F-8D32-4A0E-AF97-0C152D452849}" srcOrd="2" destOrd="0" parTransId="{2F69F1F9-7363-40C6-A2D7-159290EC46F1}" sibTransId="{CBD5546F-930C-4F5F-9B9A-70C2D7A391DB}"/>
    <dgm:cxn modelId="{C4AE721C-D55F-4A88-A309-DC9581C002E2}" srcId="{33B8D390-BD1A-4B14-9EF7-B0A6787A3297}" destId="{D740C80F-6782-4900-A5B5-24C339B4FD6D}" srcOrd="1" destOrd="0" parTransId="{3D7D3121-B267-4589-B029-D9CEFD2637F5}" sibTransId="{8512AF41-640E-43EC-8B2D-65301DE5D064}"/>
    <dgm:cxn modelId="{6CCE7AA0-ABA2-4AE2-9599-EF543C2CD97A}" type="presOf" srcId="{84E9CA3F-8D32-4A0E-AF97-0C152D452849}" destId="{67130A37-31F6-476C-A2D5-6260AFDDE9E3}" srcOrd="0" destOrd="0" presId="urn:microsoft.com/office/officeart/2005/8/layout/pyramid1"/>
    <dgm:cxn modelId="{9907093D-1918-4F9A-AA0F-65F2E03D9CAD}" type="presOf" srcId="{D740C80F-6782-4900-A5B5-24C339B4FD6D}" destId="{6D0D7950-FF76-46C6-A2D8-A3EDA6EE1DEB}" srcOrd="0" destOrd="0" presId="urn:microsoft.com/office/officeart/2005/8/layout/pyramid1"/>
    <dgm:cxn modelId="{87C07A5D-2ABB-4D5D-9260-502EE563F26E}" type="presOf" srcId="{D740C80F-6782-4900-A5B5-24C339B4FD6D}" destId="{02283683-F648-4D5F-8C1D-0FAC7FD2C082}" srcOrd="1" destOrd="0" presId="urn:microsoft.com/office/officeart/2005/8/layout/pyramid1"/>
    <dgm:cxn modelId="{3C657AD2-499E-4647-8392-DADF3A486F9E}" type="presOf" srcId="{8A9635E6-5799-4552-B92A-876446735E92}" destId="{8E99E93B-A76F-47BD-9914-B9769D4499DB}" srcOrd="1" destOrd="0" presId="urn:microsoft.com/office/officeart/2005/8/layout/pyramid1"/>
    <dgm:cxn modelId="{785FF0E2-A868-4AAF-B217-D889237924E6}" srcId="{33B8D390-BD1A-4B14-9EF7-B0A6787A3297}" destId="{8A9635E6-5799-4552-B92A-876446735E92}" srcOrd="0" destOrd="0" parTransId="{BB992CBD-F433-4CE8-8EAB-357C7BAFB0ED}" sibTransId="{6C083C7E-8D03-404E-A6F1-01A030D23724}"/>
    <dgm:cxn modelId="{B250A98E-4E4C-45D5-9CF9-4B4401CC8821}" type="presOf" srcId="{8A9635E6-5799-4552-B92A-876446735E92}" destId="{4BC2D34A-00C5-496D-AD7A-CB64F55B699D}" srcOrd="0" destOrd="0" presId="urn:microsoft.com/office/officeart/2005/8/layout/pyramid1"/>
    <dgm:cxn modelId="{7F806DA0-1F5B-43A5-9580-8DAF6DB6FE68}" type="presOf" srcId="{33B8D390-BD1A-4B14-9EF7-B0A6787A3297}" destId="{9938C6D1-9ECB-4F9D-9140-E9793766EC02}" srcOrd="0" destOrd="0" presId="urn:microsoft.com/office/officeart/2005/8/layout/pyramid1"/>
    <dgm:cxn modelId="{35FD8F52-D074-4CEA-AD7D-B2D5053E01E3}" type="presOf" srcId="{84E9CA3F-8D32-4A0E-AF97-0C152D452849}" destId="{43A728F5-8BBA-48AC-9097-BA2D15559F75}" srcOrd="1" destOrd="0" presId="urn:microsoft.com/office/officeart/2005/8/layout/pyramid1"/>
    <dgm:cxn modelId="{69C2DDFF-138F-40CF-BFBE-6B3251D759F9}" type="presParOf" srcId="{9938C6D1-9ECB-4F9D-9140-E9793766EC02}" destId="{F9DAA5A4-7394-4D08-9AB4-C0B00F40A11A}" srcOrd="0" destOrd="0" presId="urn:microsoft.com/office/officeart/2005/8/layout/pyramid1"/>
    <dgm:cxn modelId="{8BB423A1-3B9C-4D1B-B918-AE64BF33CE7A}" type="presParOf" srcId="{F9DAA5A4-7394-4D08-9AB4-C0B00F40A11A}" destId="{4BC2D34A-00C5-496D-AD7A-CB64F55B699D}" srcOrd="0" destOrd="0" presId="urn:microsoft.com/office/officeart/2005/8/layout/pyramid1"/>
    <dgm:cxn modelId="{EF758D1C-D235-485C-A7F9-8457CEB92238}" type="presParOf" srcId="{F9DAA5A4-7394-4D08-9AB4-C0B00F40A11A}" destId="{8E99E93B-A76F-47BD-9914-B9769D4499DB}" srcOrd="1" destOrd="0" presId="urn:microsoft.com/office/officeart/2005/8/layout/pyramid1"/>
    <dgm:cxn modelId="{A40120F0-3A8E-428D-9BF0-96F002516EF7}" type="presParOf" srcId="{9938C6D1-9ECB-4F9D-9140-E9793766EC02}" destId="{D1D5CE72-1419-4087-B4A1-60F802DD3C17}" srcOrd="1" destOrd="0" presId="urn:microsoft.com/office/officeart/2005/8/layout/pyramid1"/>
    <dgm:cxn modelId="{E2697617-E426-45C6-BB1D-A804A6AB224D}" type="presParOf" srcId="{D1D5CE72-1419-4087-B4A1-60F802DD3C17}" destId="{6D0D7950-FF76-46C6-A2D8-A3EDA6EE1DEB}" srcOrd="0" destOrd="0" presId="urn:microsoft.com/office/officeart/2005/8/layout/pyramid1"/>
    <dgm:cxn modelId="{EFC3A13E-22CA-4B6A-9B8E-EA739F4F51BD}" type="presParOf" srcId="{D1D5CE72-1419-4087-B4A1-60F802DD3C17}" destId="{02283683-F648-4D5F-8C1D-0FAC7FD2C082}" srcOrd="1" destOrd="0" presId="urn:microsoft.com/office/officeart/2005/8/layout/pyramid1"/>
    <dgm:cxn modelId="{5147A128-B116-424E-86BF-C029F2A34CF9}" type="presParOf" srcId="{9938C6D1-9ECB-4F9D-9140-E9793766EC02}" destId="{A3F8E9FC-CD99-428A-AC02-E27152E46295}" srcOrd="2" destOrd="0" presId="urn:microsoft.com/office/officeart/2005/8/layout/pyramid1"/>
    <dgm:cxn modelId="{64D66173-59BC-4455-ADC3-E981B2D98447}" type="presParOf" srcId="{A3F8E9FC-CD99-428A-AC02-E27152E46295}" destId="{67130A37-31F6-476C-A2D5-6260AFDDE9E3}" srcOrd="0" destOrd="0" presId="urn:microsoft.com/office/officeart/2005/8/layout/pyramid1"/>
    <dgm:cxn modelId="{E5F01F6B-4FB0-4CF7-AEDC-0FEB0DF549F1}" type="presParOf" srcId="{A3F8E9FC-CD99-428A-AC02-E27152E46295}" destId="{43A728F5-8BBA-48AC-9097-BA2D15559F7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2D34A-00C5-496D-AD7A-CB64F55B699D}">
      <dsp:nvSpPr>
        <dsp:cNvPr id="0" name=""/>
        <dsp:cNvSpPr/>
      </dsp:nvSpPr>
      <dsp:spPr>
        <a:xfrm>
          <a:off x="1491720" y="0"/>
          <a:ext cx="1491720" cy="1491720"/>
        </a:xfrm>
        <a:prstGeom prst="trapezoid">
          <a:avLst>
            <a:gd name="adj"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100" b="0" i="0" u="none" strike="noStrike" kern="1200"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100" b="0" i="0" u="none" strike="noStrike" kern="1200" cap="none" normalizeH="0" baseline="0" dirty="0" smtClean="0">
            <a:ln>
              <a:noFill/>
            </a:ln>
            <a:solidFill>
              <a:schemeClr val="tx1"/>
            </a:solidFill>
            <a:effectLst/>
            <a:latin typeface="Arial" charset="0"/>
          </a:endParaRPr>
        </a:p>
      </dsp:txBody>
      <dsp:txXfrm>
        <a:off x="1491720" y="0"/>
        <a:ext cx="1491720" cy="1491720"/>
      </dsp:txXfrm>
    </dsp:sp>
    <dsp:sp modelId="{6D0D7950-FF76-46C6-A2D8-A3EDA6EE1DEB}">
      <dsp:nvSpPr>
        <dsp:cNvPr id="0" name=""/>
        <dsp:cNvSpPr/>
      </dsp:nvSpPr>
      <dsp:spPr>
        <a:xfrm>
          <a:off x="745860" y="1491720"/>
          <a:ext cx="2983441" cy="1491720"/>
        </a:xfrm>
        <a:prstGeom prst="trapezoid">
          <a:avLst>
            <a:gd name="adj"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100" b="0" i="0" u="none" strike="noStrike" kern="1200"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100" b="0" i="0" u="none" strike="noStrike" kern="1200"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100" b="0" i="0" u="none" strike="noStrike" kern="1200" cap="none" normalizeH="0" baseline="0" dirty="0" smtClean="0">
              <a:ln>
                <a:noFill/>
              </a:ln>
              <a:solidFill>
                <a:schemeClr val="tx1"/>
              </a:solidFill>
              <a:effectLst/>
              <a:latin typeface="Arial" charset="0"/>
            </a:rPr>
            <a:t>REGIMES</a:t>
          </a:r>
        </a:p>
      </dsp:txBody>
      <dsp:txXfrm>
        <a:off x="1267962" y="1491720"/>
        <a:ext cx="1939236" cy="1491720"/>
      </dsp:txXfrm>
    </dsp:sp>
    <dsp:sp modelId="{67130A37-31F6-476C-A2D5-6260AFDDE9E3}">
      <dsp:nvSpPr>
        <dsp:cNvPr id="0" name=""/>
        <dsp:cNvSpPr/>
      </dsp:nvSpPr>
      <dsp:spPr>
        <a:xfrm>
          <a:off x="0" y="2959097"/>
          <a:ext cx="4475161" cy="1491720"/>
        </a:xfrm>
        <a:prstGeom prst="trapezoid">
          <a:avLst>
            <a:gd name="adj"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100" b="0" i="0" u="none" strike="noStrike" kern="1200"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100" b="0" i="0" u="none" strike="noStrike" kern="1200"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100" b="0" i="0" u="none" strike="noStrike" kern="1200" cap="none" normalizeH="0" baseline="0" dirty="0" smtClean="0">
              <a:ln>
                <a:noFill/>
              </a:ln>
              <a:solidFill>
                <a:schemeClr val="tx1"/>
              </a:solidFill>
              <a:effectLst/>
              <a:latin typeface="Arial" charset="0"/>
            </a:rPr>
            <a:t>STATES</a:t>
          </a:r>
        </a:p>
      </dsp:txBody>
      <dsp:txXfrm>
        <a:off x="783153" y="2959097"/>
        <a:ext cx="2908855" cy="14917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A8E306C-C3BA-4429-9BD5-5880345176A5}" type="datetimeFigureOut">
              <a:rPr lang="en-US" smtClean="0"/>
              <a:t>9/9/2015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1E0B45C-75FA-4DF8-846E-D5C4040EADCA}" type="slidenum">
              <a:rPr lang="en-US" smtClean="0"/>
              <a:t>‹#›</a:t>
            </a:fld>
            <a:endParaRPr lang="en-US"/>
          </a:p>
        </p:txBody>
      </p:sp>
    </p:spTree>
    <p:extLst>
      <p:ext uri="{BB962C8B-B14F-4D97-AF65-F5344CB8AC3E}">
        <p14:creationId xmlns:p14="http://schemas.microsoft.com/office/powerpoint/2010/main" val="1381098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1B9EA00-1269-4D41-9251-9F3CB764CDAE}" type="datetimeFigureOut">
              <a:rPr lang="en-US" smtClean="0"/>
              <a:pPr/>
              <a:t>9/9/2015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FAFA51A-7CC1-4824-AFF8-798AC9F4C08F}" type="slidenum">
              <a:rPr lang="en-US" smtClean="0"/>
              <a:pPr/>
              <a:t>‹#›</a:t>
            </a:fld>
            <a:endParaRPr lang="en-US"/>
          </a:p>
        </p:txBody>
      </p:sp>
    </p:spTree>
    <p:extLst>
      <p:ext uri="{BB962C8B-B14F-4D97-AF65-F5344CB8AC3E}">
        <p14:creationId xmlns:p14="http://schemas.microsoft.com/office/powerpoint/2010/main" val="136196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1</a:t>
            </a:fld>
            <a:endParaRPr lang="en-US"/>
          </a:p>
        </p:txBody>
      </p:sp>
    </p:spTree>
    <p:extLst>
      <p:ext uri="{BB962C8B-B14F-4D97-AF65-F5344CB8AC3E}">
        <p14:creationId xmlns:p14="http://schemas.microsoft.com/office/powerpoint/2010/main" val="432640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buClr>
                <a:schemeClr val="tx1"/>
              </a:buClr>
            </a:pPr>
            <a:r>
              <a:rPr lang="en-US" sz="1200" b="1" dirty="0" smtClean="0"/>
              <a:t>Nations:</a:t>
            </a:r>
          </a:p>
          <a:p>
            <a:pPr marL="171450" indent="-171450" eaLnBrk="1" hangingPunct="1">
              <a:lnSpc>
                <a:spcPct val="90000"/>
              </a:lnSpc>
              <a:buClr>
                <a:schemeClr val="tx1"/>
              </a:buClr>
              <a:buFont typeface="Arial" pitchFamily="34" charset="0"/>
              <a:buChar char="•"/>
            </a:pPr>
            <a:r>
              <a:rPr lang="en-US" sz="1200" dirty="0" smtClean="0"/>
              <a:t>Nations larger than states: Germans found in Austria, Switzerland, Netherlands</a:t>
            </a:r>
          </a:p>
          <a:p>
            <a:pPr marL="171450" indent="-171450" eaLnBrk="1" hangingPunct="1">
              <a:lnSpc>
                <a:spcPct val="90000"/>
              </a:lnSpc>
              <a:buClr>
                <a:schemeClr val="tx1"/>
              </a:buClr>
              <a:buFont typeface="Arial" pitchFamily="34" charset="0"/>
              <a:buChar char="•"/>
            </a:pPr>
            <a:r>
              <a:rPr lang="en-US" sz="1200" dirty="0" smtClean="0"/>
              <a:t>Nations divided in two: Korea</a:t>
            </a:r>
          </a:p>
          <a:p>
            <a:pPr marL="171450" indent="-171450" eaLnBrk="1" hangingPunct="1">
              <a:lnSpc>
                <a:spcPct val="90000"/>
              </a:lnSpc>
              <a:buClr>
                <a:schemeClr val="tx1"/>
              </a:buClr>
              <a:buFont typeface="Arial" pitchFamily="34" charset="0"/>
              <a:buChar char="•"/>
            </a:pPr>
            <a:r>
              <a:rPr lang="en-US" sz="1200" dirty="0" smtClean="0"/>
              <a:t>Nations without states: Basques, Jews in past, Palestinians</a:t>
            </a:r>
          </a:p>
          <a:p>
            <a:r>
              <a:rPr lang="en-US" b="1" dirty="0" smtClean="0"/>
              <a:t>Nationalism</a:t>
            </a:r>
            <a:r>
              <a:rPr lang="en-US" baseline="0" dirty="0" smtClean="0"/>
              <a:t> </a:t>
            </a:r>
          </a:p>
          <a:p>
            <a:pPr marL="171450" indent="-171450">
              <a:buFont typeface="Arial" pitchFamily="34" charset="0"/>
              <a:buChar char="•"/>
            </a:pPr>
            <a:r>
              <a:rPr lang="en-US" baseline="0" dirty="0" smtClean="0"/>
              <a:t>pursuit of a set of rights for a nation, including the right of political control over a certain territory</a:t>
            </a:r>
          </a:p>
          <a:p>
            <a:r>
              <a:rPr lang="en-US" b="1" baseline="0" dirty="0" smtClean="0"/>
              <a:t>Nation-state:  </a:t>
            </a:r>
          </a:p>
          <a:p>
            <a:pPr marL="171450" indent="-171450">
              <a:buFont typeface="Arial" pitchFamily="34" charset="0"/>
              <a:buChar char="•"/>
            </a:pPr>
            <a:r>
              <a:rPr lang="en-US" baseline="0" dirty="0" smtClean="0"/>
              <a:t>state boundaries AND nation identity coincide</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10</a:t>
            </a:fld>
            <a:endParaRPr lang="en-US"/>
          </a:p>
        </p:txBody>
      </p:sp>
    </p:spTree>
    <p:extLst>
      <p:ext uri="{BB962C8B-B14F-4D97-AF65-F5344CB8AC3E}">
        <p14:creationId xmlns:p14="http://schemas.microsoft.com/office/powerpoint/2010/main" val="1814238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Government is the leadership or elite</a:t>
            </a:r>
            <a:r>
              <a:rPr lang="en-US" baseline="0" dirty="0" smtClean="0"/>
              <a:t> in charge of running the state</a:t>
            </a:r>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11</a:t>
            </a:fld>
            <a:endParaRPr lang="en-US"/>
          </a:p>
        </p:txBody>
      </p:sp>
    </p:spTree>
    <p:extLst>
      <p:ext uri="{BB962C8B-B14F-4D97-AF65-F5344CB8AC3E}">
        <p14:creationId xmlns:p14="http://schemas.microsoft.com/office/powerpoint/2010/main" val="1792189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a:t>
            </a:r>
            <a:r>
              <a:rPr lang="en-US" b="1" u="sng" dirty="0" smtClean="0"/>
              <a:t>country</a:t>
            </a:r>
            <a:r>
              <a:rPr lang="en-US" dirty="0" smtClean="0"/>
              <a:t> is what contains all the </a:t>
            </a:r>
            <a:r>
              <a:rPr lang="en-US" u="sng" dirty="0" smtClean="0"/>
              <a:t>concepts</a:t>
            </a:r>
            <a:r>
              <a:rPr lang="en-US" dirty="0" smtClean="0"/>
              <a:t> </a:t>
            </a:r>
            <a:r>
              <a:rPr lang="en-US" u="sng" dirty="0" smtClean="0"/>
              <a:t>discussed</a:t>
            </a:r>
            <a:r>
              <a:rPr lang="en-US" dirty="0" smtClean="0"/>
              <a:t> (state, government, regime) and all the people living within its political system.  The ENTIRE political entity and its system.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12</a:t>
            </a:fld>
            <a:endParaRPr lang="en-US"/>
          </a:p>
        </p:txBody>
      </p:sp>
    </p:spTree>
    <p:extLst>
      <p:ext uri="{BB962C8B-B14F-4D97-AF65-F5344CB8AC3E}">
        <p14:creationId xmlns:p14="http://schemas.microsoft.com/office/powerpoint/2010/main" val="3094194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13</a:t>
            </a:fld>
            <a:endParaRPr lang="en-US"/>
          </a:p>
        </p:txBody>
      </p:sp>
    </p:spTree>
    <p:extLst>
      <p:ext uri="{BB962C8B-B14F-4D97-AF65-F5344CB8AC3E}">
        <p14:creationId xmlns:p14="http://schemas.microsoft.com/office/powerpoint/2010/main" val="1674864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14</a:t>
            </a:fld>
            <a:endParaRPr lang="en-US"/>
          </a:p>
        </p:txBody>
      </p:sp>
    </p:spTree>
    <p:extLst>
      <p:ext uri="{BB962C8B-B14F-4D97-AF65-F5344CB8AC3E}">
        <p14:creationId xmlns:p14="http://schemas.microsoft.com/office/powerpoint/2010/main" val="1674864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15</a:t>
            </a:fld>
            <a:endParaRPr lang="en-US"/>
          </a:p>
        </p:txBody>
      </p:sp>
    </p:spTree>
    <p:extLst>
      <p:ext uri="{BB962C8B-B14F-4D97-AF65-F5344CB8AC3E}">
        <p14:creationId xmlns:p14="http://schemas.microsoft.com/office/powerpoint/2010/main" val="1874429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16</a:t>
            </a:fld>
            <a:endParaRPr lang="en-US"/>
          </a:p>
        </p:txBody>
      </p:sp>
    </p:spTree>
    <p:extLst>
      <p:ext uri="{BB962C8B-B14F-4D97-AF65-F5344CB8AC3E}">
        <p14:creationId xmlns:p14="http://schemas.microsoft.com/office/powerpoint/2010/main" val="1674864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There is no guarantee that democracies will grant </a:t>
            </a:r>
            <a:r>
              <a:rPr lang="en-US" b="0" u="sng" dirty="0" smtClean="0"/>
              <a:t>human rights</a:t>
            </a:r>
            <a:r>
              <a:rPr lang="en-US" b="0" dirty="0" smtClean="0"/>
              <a:t> and </a:t>
            </a:r>
            <a:r>
              <a:rPr lang="en-US" b="0" u="sng" dirty="0" smtClean="0"/>
              <a:t>civil liberties</a:t>
            </a:r>
            <a:r>
              <a:rPr lang="en-US" b="0" dirty="0" smtClean="0"/>
              <a:t> to all people.  Democracies are supposed to find a balance between respecting the will of the </a:t>
            </a:r>
            <a:r>
              <a:rPr lang="en-US" b="0" u="sng" dirty="0" smtClean="0"/>
              <a:t>majority</a:t>
            </a:r>
            <a:r>
              <a:rPr lang="en-US" b="0" dirty="0" smtClean="0"/>
              <a:t> and protecting the rights of the </a:t>
            </a:r>
            <a:r>
              <a:rPr lang="en-US" b="0" u="sng" dirty="0" smtClean="0"/>
              <a:t>minority</a:t>
            </a:r>
            <a:r>
              <a:rPr lang="en-US" b="0" dirty="0" smtClean="0"/>
              <a:t>. </a:t>
            </a:r>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17</a:t>
            </a:fld>
            <a:endParaRPr lang="en-US"/>
          </a:p>
        </p:txBody>
      </p:sp>
    </p:spTree>
    <p:extLst>
      <p:ext uri="{BB962C8B-B14F-4D97-AF65-F5344CB8AC3E}">
        <p14:creationId xmlns:p14="http://schemas.microsoft.com/office/powerpoint/2010/main" val="1186169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A </a:t>
            </a:r>
            <a:r>
              <a:rPr lang="en-US" sz="1200" u="sng" dirty="0" smtClean="0"/>
              <a:t>liberal</a:t>
            </a:r>
            <a:r>
              <a:rPr lang="en-US" sz="1200" b="0" u="sng" dirty="0" smtClean="0"/>
              <a:t> </a:t>
            </a:r>
            <a:r>
              <a:rPr lang="en-US" sz="1200" u="sng" dirty="0" smtClean="0"/>
              <a:t>democracy</a:t>
            </a:r>
            <a:r>
              <a:rPr lang="en-US" sz="1200" b="0" dirty="0" smtClean="0"/>
              <a:t> is the term used by many political scientists to imply a system that promotes participation, competition, and liberty.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Competitive elections:</a:t>
            </a:r>
            <a:r>
              <a:rPr lang="en-US" sz="1200" b="0" dirty="0" smtClean="0"/>
              <a:t>  regular, free, and fair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These types of democracies are rooted in the idea of liberalism, with an emphasis in </a:t>
            </a:r>
            <a:r>
              <a:rPr lang="en-US" sz="1200" b="0" u="sng" dirty="0" smtClean="0"/>
              <a:t>individual rights</a:t>
            </a:r>
            <a:r>
              <a:rPr lang="en-US" sz="1200" b="0" dirty="0" smtClean="0"/>
              <a:t> and </a:t>
            </a:r>
            <a:r>
              <a:rPr lang="en-US" sz="1200" b="0" u="sng" dirty="0" smtClean="0"/>
              <a:t>freedom</a:t>
            </a:r>
            <a:r>
              <a:rPr lang="en-US" sz="1200" b="0" dirty="0" smtClean="0"/>
              <a:t>.</a:t>
            </a:r>
          </a:p>
          <a:p>
            <a:pPr marL="171450" indent="-171450">
              <a:lnSpc>
                <a:spcPct val="80000"/>
              </a:lnSpc>
              <a:buFont typeface="Arial" pitchFamily="34" charset="0"/>
              <a:buChar char="•"/>
            </a:pPr>
            <a:r>
              <a:rPr lang="en-US" sz="1200" b="0" dirty="0" smtClean="0"/>
              <a:t>Participation</a:t>
            </a:r>
            <a:r>
              <a:rPr lang="en-US" sz="1200" dirty="0" smtClean="0"/>
              <a:t> is central to a liberal democracy. The most basic way to participate is through </a:t>
            </a:r>
            <a:r>
              <a:rPr lang="en-US" sz="1200" u="sng" dirty="0" smtClean="0"/>
              <a:t>voting</a:t>
            </a:r>
            <a:r>
              <a:rPr lang="en-US" sz="1200" dirty="0" smtClean="0"/>
              <a:t> and </a:t>
            </a:r>
            <a:r>
              <a:rPr lang="en-US" sz="1200" u="sng" dirty="0" smtClean="0"/>
              <a:t>elections</a:t>
            </a:r>
            <a:r>
              <a:rPr lang="en-US" sz="1200" dirty="0" smtClean="0"/>
              <a:t>. Through these, the public is given the opportunity to have control over </a:t>
            </a:r>
            <a:r>
              <a:rPr lang="en-US" sz="1200" u="sng" dirty="0" smtClean="0"/>
              <a:t>public</a:t>
            </a:r>
            <a:r>
              <a:rPr lang="en-US" sz="1200" dirty="0" smtClean="0"/>
              <a:t> </a:t>
            </a:r>
            <a:r>
              <a:rPr lang="en-US" sz="1200" u="sng" dirty="0" smtClean="0"/>
              <a:t>officials</a:t>
            </a:r>
            <a:r>
              <a:rPr lang="en-US" sz="1200" dirty="0" smtClean="0"/>
              <a:t> and their policies.</a:t>
            </a:r>
          </a:p>
          <a:p>
            <a:pPr marL="171450" indent="-171450">
              <a:lnSpc>
                <a:spcPct val="80000"/>
              </a:lnSpc>
              <a:buFont typeface="Arial" pitchFamily="34" charset="0"/>
              <a:buChar char="•"/>
            </a:pPr>
            <a:r>
              <a:rPr lang="en-US" sz="1200" dirty="0" smtClean="0"/>
              <a:t>In a liberal democracy, </a:t>
            </a:r>
            <a:r>
              <a:rPr lang="en-US" sz="1200" b="0" u="sng" dirty="0" smtClean="0"/>
              <a:t>suffrage</a:t>
            </a:r>
            <a:r>
              <a:rPr lang="en-US" sz="1200" dirty="0" smtClean="0"/>
              <a:t> (the right to vote) must be available to all adult citizens with few </a:t>
            </a:r>
            <a:r>
              <a:rPr lang="en-US" sz="1200" u="sng" dirty="0" smtClean="0"/>
              <a:t>restrictions</a:t>
            </a:r>
            <a:r>
              <a:rPr lang="en-US" sz="1200" dirty="0" smtClean="0"/>
              <a:t>. </a:t>
            </a:r>
          </a:p>
          <a:p>
            <a:pPr marL="171450" indent="-171450">
              <a:buFont typeface="Arial" pitchFamily="34" charset="0"/>
              <a:buChar char="•"/>
              <a:defRPr/>
            </a:pPr>
            <a:r>
              <a:rPr lang="en-US" b="1" dirty="0" smtClean="0"/>
              <a:t>Rule of Law</a:t>
            </a:r>
          </a:p>
          <a:p>
            <a:pPr marL="171450" indent="-171450">
              <a:buFont typeface="Arial" pitchFamily="34" charset="0"/>
              <a:buChar char="•"/>
              <a:defRPr/>
            </a:pPr>
            <a:r>
              <a:rPr lang="en-US" dirty="0" smtClean="0"/>
              <a:t>"</a:t>
            </a:r>
            <a:r>
              <a:rPr lang="en-US" dirty="0"/>
              <a:t>For the United Nations, the rule of law refers to a principle of governance in which all persons, institutions and entities, public and private, including the State itself, are accountable to laws that are publicly promulgated, equally enforced and independently adjudicated, and which are consistent with international human rights norms and standards. It requires, as well, measures to ensure adherence to the principles of supremacy of law, equality before the law, accountability to the law, fairness in the application of the law, separation of powers, participation in decision-making, legal certainty, avoidance of arbitrariness and procedural and legal transparency."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 </a:t>
            </a:r>
            <a:r>
              <a:rPr lang="en-US" b="1" dirty="0" smtClean="0"/>
              <a:t>Illiberal Democracy: </a:t>
            </a:r>
            <a:r>
              <a:rPr lang="en-US" dirty="0" smtClean="0"/>
              <a:t>a governing system in which, although elections take place, citizens are cut off from knowledge about the activities of those who exercise real power because of the lack of civil liberties. It is not an 'open society'.</a:t>
            </a:r>
          </a:p>
          <a:p>
            <a:pPr marL="171450" indent="-171450">
              <a:buFont typeface="Arial" pitchFamily="34" charset="0"/>
              <a:buChar cha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18</a:t>
            </a:fld>
            <a:endParaRPr lang="en-US"/>
          </a:p>
        </p:txBody>
      </p:sp>
    </p:spTree>
    <p:extLst>
      <p:ext uri="{BB962C8B-B14F-4D97-AF65-F5344CB8AC3E}">
        <p14:creationId xmlns:p14="http://schemas.microsoft.com/office/powerpoint/2010/main" val="1836231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p>
          <a:p>
            <a:r>
              <a:rPr lang="en-US" sz="1200" dirty="0" smtClean="0"/>
              <a:t>Single dictator, hereditary monarch, small group of aristocrats, or single political party</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19</a:t>
            </a:fld>
            <a:endParaRPr lang="en-US"/>
          </a:p>
        </p:txBody>
      </p:sp>
    </p:spTree>
    <p:extLst>
      <p:ext uri="{BB962C8B-B14F-4D97-AF65-F5344CB8AC3E}">
        <p14:creationId xmlns:p14="http://schemas.microsoft.com/office/powerpoint/2010/main" val="324176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Power:</a:t>
            </a:r>
          </a:p>
          <a:p>
            <a:pPr marL="171450" indent="-171450">
              <a:buFont typeface="Arial" pitchFamily="34" charset="0"/>
              <a:buChar char="•"/>
            </a:pPr>
            <a:r>
              <a:rPr lang="en-US" dirty="0" smtClean="0"/>
              <a:t>Coercion/force, persuasion, incentives</a:t>
            </a:r>
          </a:p>
          <a:p>
            <a:r>
              <a:rPr lang="en-US" b="1" dirty="0" smtClean="0"/>
              <a:t>Sovereignty:</a:t>
            </a:r>
          </a:p>
          <a:p>
            <a:pPr marL="171450" indent="-171450">
              <a:buFont typeface="Arial" pitchFamily="34" charset="0"/>
              <a:buChar char="•"/>
            </a:pPr>
            <a:r>
              <a:rPr lang="en-US" dirty="0"/>
              <a:t>Can be challenged internally or externally</a:t>
            </a:r>
          </a:p>
          <a:p>
            <a:pPr marL="171450" indent="-171450">
              <a:buFont typeface="Arial" pitchFamily="34" charset="0"/>
              <a:buChar char="•"/>
            </a:pPr>
            <a:r>
              <a:rPr lang="en-US" dirty="0" smtClean="0"/>
              <a:t>External: no</a:t>
            </a:r>
            <a:r>
              <a:rPr lang="en-US" baseline="0" dirty="0" smtClean="0"/>
              <a:t>t overly dependent on resources or decisions of another power</a:t>
            </a:r>
          </a:p>
          <a:p>
            <a:pPr marL="171450" indent="-171450">
              <a:buFont typeface="Arial" pitchFamily="34" charset="0"/>
              <a:buChar char="•"/>
            </a:pPr>
            <a:r>
              <a:rPr lang="en-US" baseline="0" dirty="0" smtClean="0"/>
              <a:t>Internal: sole authority within a territory capable of making and enforcing laws and policies</a:t>
            </a:r>
            <a:endParaRPr lang="en-US" dirty="0" smtClean="0"/>
          </a:p>
        </p:txBody>
      </p:sp>
      <p:sp>
        <p:nvSpPr>
          <p:cNvPr id="4" name="Slide Number Placeholder 3"/>
          <p:cNvSpPr>
            <a:spLocks noGrp="1"/>
          </p:cNvSpPr>
          <p:nvPr>
            <p:ph type="sldNum" sz="quarter" idx="10"/>
          </p:nvPr>
        </p:nvSpPr>
        <p:spPr/>
        <p:txBody>
          <a:bodyPr/>
          <a:lstStyle/>
          <a:p>
            <a:fld id="{1FAFA51A-7CC1-4824-AFF8-798AC9F4C08F}" type="slidenum">
              <a:rPr lang="en-US" smtClean="0"/>
              <a:pPr/>
              <a:t>2</a:t>
            </a:fld>
            <a:endParaRPr lang="en-US"/>
          </a:p>
        </p:txBody>
      </p:sp>
    </p:spTree>
    <p:extLst>
      <p:ext uri="{BB962C8B-B14F-4D97-AF65-F5344CB8AC3E}">
        <p14:creationId xmlns:p14="http://schemas.microsoft.com/office/powerpoint/2010/main" val="399223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Communist party controls gov’t, economy, social life</a:t>
            </a:r>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20</a:t>
            </a:fld>
            <a:endParaRPr lang="en-US"/>
          </a:p>
        </p:txBody>
      </p:sp>
    </p:spTree>
    <p:extLst>
      <p:ext uri="{BB962C8B-B14F-4D97-AF65-F5344CB8AC3E}">
        <p14:creationId xmlns:p14="http://schemas.microsoft.com/office/powerpoint/2010/main" val="219015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Examples:</a:t>
            </a:r>
            <a:r>
              <a:rPr lang="en-US" sz="1200" kern="1200" dirty="0" smtClean="0">
                <a:solidFill>
                  <a:schemeClr val="tx1"/>
                </a:solidFill>
                <a:effectLst/>
                <a:latin typeface="+mn-lt"/>
                <a:ea typeface="+mn-ea"/>
                <a:cs typeface="+mn-cs"/>
              </a:rPr>
              <a:t>  Hitler's Nazi's rule Germany, Stalin's Soviet Russia, and Mussolini's Italy, are all cases of totalitarian governments. Modern day example</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North Korea</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21</a:t>
            </a:fld>
            <a:endParaRPr lang="en-US"/>
          </a:p>
        </p:txBody>
      </p:sp>
    </p:spTree>
    <p:extLst>
      <p:ext uri="{BB962C8B-B14F-4D97-AF65-F5344CB8AC3E}">
        <p14:creationId xmlns:p14="http://schemas.microsoft.com/office/powerpoint/2010/main" val="2035520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Military Rule</a:t>
            </a:r>
            <a:r>
              <a:rPr lang="en-US" sz="1200" dirty="0" smtClean="0"/>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Increasingly, more common in states that are struggling with legitimacy and stability and in those where there is a high level of public unrest or violence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a:t>
            </a:r>
            <a:r>
              <a:rPr lang="en-US" sz="1200" dirty="0" smtClean="0"/>
              <a:t>he military sees itself as the only organized force able to ensure stability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Coup </a:t>
            </a:r>
            <a:r>
              <a:rPr lang="en-US" sz="1200" b="1" dirty="0" err="1" smtClean="0"/>
              <a:t>D’etat</a:t>
            </a:r>
            <a:endParaRPr lang="en-US" sz="1200" b="1"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Coup may or may not have widespread</a:t>
            </a:r>
            <a:r>
              <a:rPr lang="en-US" sz="1200" baseline="0" dirty="0" smtClean="0"/>
              <a:t> support among the people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Once they take control, leaders often restrict civil rights and keep political parties from forming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Usually lack a specific ideology or source of authority</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22</a:t>
            </a:fld>
            <a:endParaRPr lang="en-US"/>
          </a:p>
        </p:txBody>
      </p:sp>
    </p:spTree>
    <p:extLst>
      <p:ext uri="{BB962C8B-B14F-4D97-AF65-F5344CB8AC3E}">
        <p14:creationId xmlns:p14="http://schemas.microsoft.com/office/powerpoint/2010/main" val="1102633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23</a:t>
            </a:fld>
            <a:endParaRPr lang="en-US"/>
          </a:p>
        </p:txBody>
      </p:sp>
    </p:spTree>
    <p:extLst>
      <p:ext uri="{BB962C8B-B14F-4D97-AF65-F5344CB8AC3E}">
        <p14:creationId xmlns:p14="http://schemas.microsoft.com/office/powerpoint/2010/main" val="4014062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24</a:t>
            </a:fld>
            <a:endParaRPr lang="en-US"/>
          </a:p>
        </p:txBody>
      </p:sp>
    </p:spTree>
    <p:extLst>
      <p:ext uri="{BB962C8B-B14F-4D97-AF65-F5344CB8AC3E}">
        <p14:creationId xmlns:p14="http://schemas.microsoft.com/office/powerpoint/2010/main" val="2579876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E</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25</a:t>
            </a:fld>
            <a:endParaRPr lang="en-US"/>
          </a:p>
        </p:txBody>
      </p:sp>
    </p:spTree>
    <p:extLst>
      <p:ext uri="{BB962C8B-B14F-4D97-AF65-F5344CB8AC3E}">
        <p14:creationId xmlns:p14="http://schemas.microsoft.com/office/powerpoint/2010/main" val="2988787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26</a:t>
            </a:fld>
            <a:endParaRPr lang="en-US"/>
          </a:p>
        </p:txBody>
      </p:sp>
    </p:spTree>
    <p:extLst>
      <p:ext uri="{BB962C8B-B14F-4D97-AF65-F5344CB8AC3E}">
        <p14:creationId xmlns:p14="http://schemas.microsoft.com/office/powerpoint/2010/main" val="954247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Examples</a:t>
            </a:r>
            <a:r>
              <a:rPr lang="en-US" b="1" baseline="0" dirty="0" smtClean="0"/>
              <a:t> of things that get through borders:</a:t>
            </a:r>
            <a:endParaRPr lang="en-US" b="1" dirty="0" smtClean="0"/>
          </a:p>
          <a:p>
            <a:pPr marL="171450" indent="-171450">
              <a:buFont typeface="Arial" pitchFamily="34" charset="0"/>
              <a:buChar char="•"/>
            </a:pPr>
            <a:r>
              <a:rPr lang="en-US" dirty="0" smtClean="0"/>
              <a:t>Refugees, Pollution, Heroin, Petroleum,</a:t>
            </a:r>
            <a:r>
              <a:rPr lang="en-US" baseline="0" dirty="0" smtClean="0"/>
              <a:t> </a:t>
            </a:r>
            <a:r>
              <a:rPr lang="en-US" dirty="0" smtClean="0"/>
              <a:t>Invasive</a:t>
            </a:r>
            <a:r>
              <a:rPr lang="en-US" baseline="0" dirty="0" smtClean="0"/>
              <a:t> species, Wars, NGO’s, Technology</a:t>
            </a:r>
          </a:p>
          <a:p>
            <a:pPr marL="171450" indent="-171450">
              <a:buFont typeface="Arial" pitchFamily="34" charset="0"/>
              <a:buChar char="•"/>
            </a:pPr>
            <a:r>
              <a:rPr lang="en-US" baseline="0" dirty="0" smtClean="0"/>
              <a:t>Jobs, Olympics, Human Rights Watch, Water, Organized crime, </a:t>
            </a:r>
            <a:r>
              <a:rPr lang="en-US" baseline="0" dirty="0" err="1" smtClean="0"/>
              <a:t>DiseaseEuros</a:t>
            </a:r>
            <a:endParaRPr lang="en-US" baseline="0" dirty="0" smtClean="0"/>
          </a:p>
          <a:p>
            <a:pPr marL="171450" indent="-171450">
              <a:buFont typeface="Arial" pitchFamily="34" charset="0"/>
              <a:buChar char="•"/>
            </a:pPr>
            <a:r>
              <a:rPr lang="en-US" baseline="0" dirty="0" smtClean="0"/>
              <a:t>Political ideas (democratization)</a:t>
            </a:r>
            <a:endParaRPr lang="en-US" dirty="0" smtClean="0"/>
          </a:p>
        </p:txBody>
      </p:sp>
      <p:sp>
        <p:nvSpPr>
          <p:cNvPr id="4" name="Slide Number Placeholder 3"/>
          <p:cNvSpPr>
            <a:spLocks noGrp="1"/>
          </p:cNvSpPr>
          <p:nvPr>
            <p:ph type="sldNum" sz="quarter" idx="10"/>
          </p:nvPr>
        </p:nvSpPr>
        <p:spPr/>
        <p:txBody>
          <a:bodyPr/>
          <a:lstStyle/>
          <a:p>
            <a:fld id="{1FAFA51A-7CC1-4824-AFF8-798AC9F4C08F}" type="slidenum">
              <a:rPr lang="en-US" smtClean="0"/>
              <a:pPr/>
              <a:t>3</a:t>
            </a:fld>
            <a:endParaRPr lang="en-US"/>
          </a:p>
        </p:txBody>
      </p:sp>
    </p:spTree>
    <p:extLst>
      <p:ext uri="{BB962C8B-B14F-4D97-AF65-F5344CB8AC3E}">
        <p14:creationId xmlns:p14="http://schemas.microsoft.com/office/powerpoint/2010/main" val="4139566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Examples</a:t>
            </a:r>
            <a:r>
              <a:rPr lang="en-US" b="1" baseline="0" dirty="0" smtClean="0"/>
              <a:t> of things that get through borders:</a:t>
            </a:r>
            <a:endParaRPr lang="en-US" b="1" dirty="0" smtClean="0"/>
          </a:p>
          <a:p>
            <a:pPr marL="171450" indent="-171450">
              <a:buFont typeface="Arial" pitchFamily="34" charset="0"/>
              <a:buChar char="•"/>
            </a:pPr>
            <a:r>
              <a:rPr lang="en-US" dirty="0" smtClean="0"/>
              <a:t>Refugees, Pollution, Heroin, Petroleum,</a:t>
            </a:r>
            <a:r>
              <a:rPr lang="en-US" baseline="0" dirty="0" smtClean="0"/>
              <a:t> </a:t>
            </a:r>
            <a:r>
              <a:rPr lang="en-US" dirty="0" smtClean="0"/>
              <a:t>Invasive</a:t>
            </a:r>
            <a:r>
              <a:rPr lang="en-US" baseline="0" dirty="0" smtClean="0"/>
              <a:t> species, Wars, NGO’s, Technology</a:t>
            </a:r>
          </a:p>
          <a:p>
            <a:pPr marL="171450" indent="-171450">
              <a:buFont typeface="Arial" pitchFamily="34" charset="0"/>
              <a:buChar char="•"/>
            </a:pPr>
            <a:r>
              <a:rPr lang="en-US" baseline="0" dirty="0" smtClean="0"/>
              <a:t>Jobs, Olympics, Human Rights Watch, Water, Organized crime, </a:t>
            </a:r>
            <a:r>
              <a:rPr lang="en-US" baseline="0" dirty="0" err="1" smtClean="0"/>
              <a:t>DiseaseEuros</a:t>
            </a:r>
            <a:endParaRPr lang="en-US" baseline="0" dirty="0" smtClean="0"/>
          </a:p>
          <a:p>
            <a:pPr marL="171450" indent="-171450">
              <a:buFont typeface="Arial" pitchFamily="34" charset="0"/>
              <a:buChar char="•"/>
            </a:pPr>
            <a:r>
              <a:rPr lang="en-US" baseline="0" dirty="0" smtClean="0"/>
              <a:t>Political ideas (democratization)</a:t>
            </a:r>
            <a:endParaRPr lang="en-US" dirty="0" smtClean="0"/>
          </a:p>
        </p:txBody>
      </p:sp>
      <p:sp>
        <p:nvSpPr>
          <p:cNvPr id="4" name="Slide Number Placeholder 3"/>
          <p:cNvSpPr>
            <a:spLocks noGrp="1"/>
          </p:cNvSpPr>
          <p:nvPr>
            <p:ph type="sldNum" sz="quarter" idx="10"/>
          </p:nvPr>
        </p:nvSpPr>
        <p:spPr/>
        <p:txBody>
          <a:bodyPr/>
          <a:lstStyle/>
          <a:p>
            <a:fld id="{1FAFA51A-7CC1-4824-AFF8-798AC9F4C08F}" type="slidenum">
              <a:rPr lang="en-US" smtClean="0"/>
              <a:pPr/>
              <a:t>4</a:t>
            </a:fld>
            <a:endParaRPr lang="en-US"/>
          </a:p>
        </p:txBody>
      </p:sp>
    </p:spTree>
    <p:extLst>
      <p:ext uri="{BB962C8B-B14F-4D97-AF65-F5344CB8AC3E}">
        <p14:creationId xmlns:p14="http://schemas.microsoft.com/office/powerpoint/2010/main" val="963113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Examples</a:t>
            </a:r>
            <a:r>
              <a:rPr lang="en-US" b="1" baseline="0" dirty="0" smtClean="0"/>
              <a:t> of things that get through borders:</a:t>
            </a:r>
            <a:endParaRPr lang="en-US" b="1" dirty="0" smtClean="0"/>
          </a:p>
          <a:p>
            <a:pPr marL="171450" indent="-171450">
              <a:buFont typeface="Arial" pitchFamily="34" charset="0"/>
              <a:buChar char="•"/>
            </a:pPr>
            <a:r>
              <a:rPr lang="en-US" dirty="0" smtClean="0"/>
              <a:t>Refugees, Pollution, Heroin, Petroleum,</a:t>
            </a:r>
            <a:r>
              <a:rPr lang="en-US" baseline="0" dirty="0" smtClean="0"/>
              <a:t> </a:t>
            </a:r>
            <a:r>
              <a:rPr lang="en-US" dirty="0" smtClean="0"/>
              <a:t>Invasive</a:t>
            </a:r>
            <a:r>
              <a:rPr lang="en-US" baseline="0" dirty="0" smtClean="0"/>
              <a:t> species, Wars, NGO’s, Technology</a:t>
            </a:r>
          </a:p>
          <a:p>
            <a:pPr marL="171450" indent="-171450">
              <a:buFont typeface="Arial" pitchFamily="34" charset="0"/>
              <a:buChar char="•"/>
            </a:pPr>
            <a:r>
              <a:rPr lang="en-US" baseline="0" dirty="0" smtClean="0"/>
              <a:t>Jobs, Olympics, Human Rights Watch, Water, Organized crime, </a:t>
            </a:r>
            <a:r>
              <a:rPr lang="en-US" baseline="0" dirty="0" err="1" smtClean="0"/>
              <a:t>DiseaseEuros</a:t>
            </a:r>
            <a:endParaRPr lang="en-US" baseline="0" dirty="0" smtClean="0"/>
          </a:p>
          <a:p>
            <a:pPr marL="171450" indent="-171450">
              <a:buFont typeface="Arial" pitchFamily="34" charset="0"/>
              <a:buChar char="•"/>
            </a:pPr>
            <a:r>
              <a:rPr lang="en-US" baseline="0" dirty="0" smtClean="0"/>
              <a:t>Political ideas (democratization)</a:t>
            </a:r>
            <a:endParaRPr lang="en-US" dirty="0" smtClean="0"/>
          </a:p>
        </p:txBody>
      </p:sp>
      <p:sp>
        <p:nvSpPr>
          <p:cNvPr id="4" name="Slide Number Placeholder 3"/>
          <p:cNvSpPr>
            <a:spLocks noGrp="1"/>
          </p:cNvSpPr>
          <p:nvPr>
            <p:ph type="sldNum" sz="quarter" idx="10"/>
          </p:nvPr>
        </p:nvSpPr>
        <p:spPr/>
        <p:txBody>
          <a:bodyPr/>
          <a:lstStyle/>
          <a:p>
            <a:fld id="{1FAFA51A-7CC1-4824-AFF8-798AC9F4C08F}" type="slidenum">
              <a:rPr lang="en-US" smtClean="0"/>
              <a:pPr/>
              <a:t>5</a:t>
            </a:fld>
            <a:endParaRPr lang="en-US"/>
          </a:p>
        </p:txBody>
      </p:sp>
    </p:spTree>
    <p:extLst>
      <p:ext uri="{BB962C8B-B14F-4D97-AF65-F5344CB8AC3E}">
        <p14:creationId xmlns:p14="http://schemas.microsoft.com/office/powerpoint/2010/main" val="2365252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US" b="1" dirty="0" smtClean="0"/>
              <a:t>Legitimate Governments</a:t>
            </a:r>
          </a:p>
          <a:p>
            <a:pPr marL="171450" indent="-171450">
              <a:buFont typeface="Arial" pitchFamily="34" charset="0"/>
              <a:buChar char="•"/>
            </a:pPr>
            <a:r>
              <a:rPr lang="en-US" dirty="0" smtClean="0"/>
              <a:t>In political science, legitimacy is the popular acceptance of an authority, usually a governing law or a régime.</a:t>
            </a:r>
          </a:p>
          <a:p>
            <a:pPr marL="171450" indent="-171450">
              <a:buFont typeface="Arial" pitchFamily="34" charset="0"/>
              <a:buChar char="•"/>
            </a:pPr>
            <a:r>
              <a:rPr lang="en-US" dirty="0" smtClean="0"/>
              <a:t>Basically, people </a:t>
            </a:r>
            <a:r>
              <a:rPr lang="en-US" dirty="0"/>
              <a:t>accept the authority of leaders</a:t>
            </a:r>
          </a:p>
          <a:p>
            <a:pPr marL="171450" indent="-171450">
              <a:buFont typeface="Arial" pitchFamily="34" charset="0"/>
              <a:buChar char="•"/>
            </a:pPr>
            <a:r>
              <a:rPr lang="en-US" dirty="0"/>
              <a:t>Other countries recognize the regime’s right to rule</a:t>
            </a:r>
          </a:p>
          <a:p>
            <a:pPr marL="171450" indent="-171450">
              <a:buFont typeface="Arial" pitchFamily="34" charset="0"/>
              <a:buChar char="•"/>
            </a:pPr>
            <a:r>
              <a:rPr lang="en-US" dirty="0"/>
              <a:t>Authoritarian Governments generally ARE legitimate</a:t>
            </a:r>
          </a:p>
          <a:p>
            <a:pPr marL="171450" indent="-171450">
              <a:buFont typeface="Arial" pitchFamily="34" charset="0"/>
              <a:buChar char="•"/>
            </a:pPr>
            <a:r>
              <a:rPr lang="en-US" dirty="0"/>
              <a:t>Essentially, it confers authority and power based not on coercion, but on consent.  </a:t>
            </a:r>
          </a:p>
          <a:p>
            <a:r>
              <a:rPr lang="en-US" b="1" dirty="0"/>
              <a:t>Traditional </a:t>
            </a:r>
            <a:r>
              <a:rPr lang="en-US" b="1" dirty="0" smtClean="0"/>
              <a:t>Legitimacy </a:t>
            </a:r>
          </a:p>
          <a:p>
            <a:pPr marL="171450" indent="-171450">
              <a:buFont typeface="Arial" pitchFamily="34" charset="0"/>
              <a:buChar char="•"/>
            </a:pPr>
            <a:r>
              <a:rPr lang="en-US" dirty="0" smtClean="0"/>
              <a:t>Rests </a:t>
            </a:r>
            <a:r>
              <a:rPr lang="en-US" dirty="0"/>
              <a:t>on the idea that someone or something is valid because “it has always been that way.” </a:t>
            </a:r>
            <a:endParaRPr lang="en-US" dirty="0" smtClean="0"/>
          </a:p>
          <a:p>
            <a:pPr marL="171450" indent="-171450">
              <a:buFont typeface="Arial" pitchFamily="34" charset="0"/>
              <a:buChar char="•"/>
            </a:pPr>
            <a:r>
              <a:rPr lang="en-US" dirty="0" smtClean="0"/>
              <a:t>The </a:t>
            </a:r>
            <a:r>
              <a:rPr lang="en-US" dirty="0"/>
              <a:t>longer a traditional legitimacy has been in place, the more institutionalized it becomes and, thus, carries the weight of history on its </a:t>
            </a:r>
            <a:r>
              <a:rPr lang="en-US" dirty="0" smtClean="0"/>
              <a:t>side</a:t>
            </a:r>
          </a:p>
          <a:p>
            <a:pPr marL="171450" indent="-171450">
              <a:buFont typeface="Arial" pitchFamily="34" charset="0"/>
              <a:buChar char="•"/>
            </a:pPr>
            <a:r>
              <a:rPr lang="en-US" dirty="0" smtClean="0"/>
              <a:t>A specific family for example</a:t>
            </a:r>
          </a:p>
          <a:p>
            <a:pPr marL="171450" indent="-171450">
              <a:buFont typeface="Arial" pitchFamily="34" charset="0"/>
              <a:buChar char="•"/>
            </a:pPr>
            <a:r>
              <a:rPr lang="en-US" dirty="0" smtClean="0"/>
              <a:t>Most monarchies based on this concept</a:t>
            </a:r>
          </a:p>
          <a:p>
            <a:r>
              <a:rPr lang="en-US" b="1" dirty="0" smtClean="0"/>
              <a:t>Charismatic Legitimacy</a:t>
            </a:r>
          </a:p>
          <a:p>
            <a:pPr marL="171450" indent="-171450">
              <a:buFont typeface="Arial" pitchFamily="34" charset="0"/>
              <a:buChar char="•"/>
            </a:pPr>
            <a:r>
              <a:rPr lang="en-US" dirty="0" smtClean="0"/>
              <a:t>Is </a:t>
            </a:r>
            <a:r>
              <a:rPr lang="en-US" dirty="0"/>
              <a:t>based on the power of ideas and is typically embodied by one </a:t>
            </a:r>
            <a:r>
              <a:rPr lang="en-US" dirty="0" smtClean="0"/>
              <a:t>individual</a:t>
            </a:r>
            <a:endParaRPr lang="en-US" dirty="0"/>
          </a:p>
          <a:p>
            <a:r>
              <a:rPr lang="en-US" b="1" dirty="0" smtClean="0"/>
              <a:t>Rational-Legal Legitimacy </a:t>
            </a:r>
          </a:p>
          <a:p>
            <a:pPr marL="171450" indent="-171450">
              <a:buFont typeface="Arial" pitchFamily="34" charset="0"/>
              <a:buChar char="•"/>
            </a:pPr>
            <a:r>
              <a:rPr lang="en-US" dirty="0" smtClean="0"/>
              <a:t>Is </a:t>
            </a:r>
            <a:r>
              <a:rPr lang="en-US" dirty="0"/>
              <a:t>based on a system of laws and procedures that are highly </a:t>
            </a:r>
            <a:r>
              <a:rPr lang="en-US" dirty="0" smtClean="0"/>
              <a:t>institutionalized</a:t>
            </a:r>
          </a:p>
          <a:p>
            <a:pPr marL="171450" indent="-171450">
              <a:buFont typeface="Arial" pitchFamily="34" charset="0"/>
              <a:buChar char="•"/>
            </a:pPr>
            <a:r>
              <a:rPr lang="en-US" dirty="0" smtClean="0"/>
              <a:t>People abide </a:t>
            </a:r>
            <a:r>
              <a:rPr lang="en-US" dirty="0"/>
              <a:t>by the decisions in this system because they believe rulers serve the public’s best </a:t>
            </a:r>
            <a:r>
              <a:rPr lang="en-US" dirty="0" smtClean="0"/>
              <a:t>interest</a:t>
            </a:r>
          </a:p>
          <a:p>
            <a:pPr marL="171450" indent="-171450">
              <a:buFont typeface="Arial" pitchFamily="34" charset="0"/>
              <a:buChar char="•"/>
            </a:pPr>
            <a:r>
              <a:rPr lang="en-US" dirty="0" smtClean="0"/>
              <a:t>Modern </a:t>
            </a:r>
            <a:r>
              <a:rPr lang="en-US" dirty="0"/>
              <a:t>western nations are built on the rational legal foundation</a:t>
            </a:r>
          </a:p>
          <a:p>
            <a:pPr marL="171450" indent="-171450">
              <a:buFont typeface="Arial" pitchFamily="34" charset="0"/>
              <a:buChar char="•"/>
            </a:pPr>
            <a:r>
              <a:rPr lang="en-US" dirty="0"/>
              <a:t>Common Law: based on tradition, past practices, and legal precedents (Britain)</a:t>
            </a:r>
          </a:p>
          <a:p>
            <a:pPr marL="171450" indent="-171450">
              <a:buFont typeface="Arial" pitchFamily="34" charset="0"/>
              <a:buChar char="•"/>
            </a:pPr>
            <a:r>
              <a:rPr lang="en-US" dirty="0"/>
              <a:t>Code Law: based on written rules/codes of law (China, Mexico, Russia)</a:t>
            </a:r>
          </a:p>
          <a:p>
            <a:endParaRPr lang="en-US" dirty="0"/>
          </a:p>
          <a:p>
            <a:endParaRPr lang="en-US" dirty="0"/>
          </a:p>
          <a:p>
            <a:endParaRPr lang="en-US" dirty="0"/>
          </a:p>
          <a:p>
            <a:pPr marL="0" indent="0">
              <a:buNone/>
            </a:pPr>
            <a:endParaRPr lang="en-US" dirty="0" smtClean="0"/>
          </a:p>
        </p:txBody>
      </p:sp>
      <p:sp>
        <p:nvSpPr>
          <p:cNvPr id="4" name="Slide Number Placeholder 3"/>
          <p:cNvSpPr>
            <a:spLocks noGrp="1"/>
          </p:cNvSpPr>
          <p:nvPr>
            <p:ph type="sldNum" sz="quarter" idx="10"/>
          </p:nvPr>
        </p:nvSpPr>
        <p:spPr/>
        <p:txBody>
          <a:bodyPr/>
          <a:lstStyle/>
          <a:p>
            <a:fld id="{1FAFA51A-7CC1-4824-AFF8-798AC9F4C08F}" type="slidenum">
              <a:rPr lang="en-US" smtClean="0"/>
              <a:pPr/>
              <a:t>6</a:t>
            </a:fld>
            <a:endParaRPr lang="en-US"/>
          </a:p>
        </p:txBody>
      </p:sp>
    </p:spTree>
    <p:extLst>
      <p:ext uri="{BB962C8B-B14F-4D97-AF65-F5344CB8AC3E}">
        <p14:creationId xmlns:p14="http://schemas.microsoft.com/office/powerpoint/2010/main" val="115689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7</a:t>
            </a:fld>
            <a:endParaRPr lang="en-US"/>
          </a:p>
        </p:txBody>
      </p:sp>
    </p:spTree>
    <p:extLst>
      <p:ext uri="{BB962C8B-B14F-4D97-AF65-F5344CB8AC3E}">
        <p14:creationId xmlns:p14="http://schemas.microsoft.com/office/powerpoint/2010/main" val="115689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Legitimate Governments</a:t>
            </a:r>
          </a:p>
          <a:p>
            <a:pPr marL="171450" indent="-171450">
              <a:buFont typeface="Arial" pitchFamily="34" charset="0"/>
              <a:buChar char="•"/>
            </a:pPr>
            <a:r>
              <a:rPr lang="en-US" dirty="0"/>
              <a:t>People accept the authority of leaders</a:t>
            </a:r>
          </a:p>
          <a:p>
            <a:pPr marL="171450" indent="-171450">
              <a:buFont typeface="Arial" pitchFamily="34" charset="0"/>
              <a:buChar char="•"/>
            </a:pPr>
            <a:r>
              <a:rPr lang="en-US" dirty="0"/>
              <a:t>Other countries recognize the regime’s right to rule</a:t>
            </a:r>
          </a:p>
          <a:p>
            <a:pPr marL="171450" indent="-171450">
              <a:buFont typeface="Arial" pitchFamily="34" charset="0"/>
              <a:buChar char="•"/>
            </a:pPr>
            <a:r>
              <a:rPr lang="en-US" dirty="0"/>
              <a:t>Authoritarian Governments generally ARE legitimate</a:t>
            </a:r>
          </a:p>
          <a:p>
            <a:pPr marL="171450" indent="-171450">
              <a:buFont typeface="Arial" pitchFamily="34" charset="0"/>
              <a:buChar char="•"/>
            </a:pPr>
            <a:r>
              <a:rPr lang="en-US" dirty="0"/>
              <a:t>Essentially, it confers authority and power based not on coercion, but on consent.  </a:t>
            </a:r>
          </a:p>
          <a:p>
            <a:r>
              <a:rPr lang="en-US" b="1" dirty="0"/>
              <a:t>Traditional </a:t>
            </a:r>
            <a:r>
              <a:rPr lang="en-US" b="1" dirty="0" smtClean="0"/>
              <a:t>Legitimacy </a:t>
            </a:r>
          </a:p>
          <a:p>
            <a:pPr marL="171450" indent="-171450">
              <a:buFont typeface="Arial" pitchFamily="34" charset="0"/>
              <a:buChar char="•"/>
            </a:pPr>
            <a:r>
              <a:rPr lang="en-US" dirty="0" smtClean="0"/>
              <a:t>Rests </a:t>
            </a:r>
            <a:r>
              <a:rPr lang="en-US" dirty="0"/>
              <a:t>on the idea that someone or something is valid because “it has always been that way.” </a:t>
            </a:r>
            <a:endParaRPr lang="en-US" dirty="0" smtClean="0"/>
          </a:p>
          <a:p>
            <a:pPr marL="171450" indent="-171450">
              <a:buFont typeface="Arial" pitchFamily="34" charset="0"/>
              <a:buChar char="•"/>
            </a:pPr>
            <a:r>
              <a:rPr lang="en-US" dirty="0" smtClean="0"/>
              <a:t>The </a:t>
            </a:r>
            <a:r>
              <a:rPr lang="en-US" dirty="0"/>
              <a:t>longer a traditional legitimacy has been in place, the more institutionalized it becomes and, thus, carries the weight of history on its </a:t>
            </a:r>
            <a:r>
              <a:rPr lang="en-US" dirty="0" smtClean="0"/>
              <a:t>side</a:t>
            </a:r>
          </a:p>
          <a:p>
            <a:pPr marL="171450" indent="-171450">
              <a:buFont typeface="Arial" pitchFamily="34" charset="0"/>
              <a:buChar char="•"/>
            </a:pPr>
            <a:r>
              <a:rPr lang="en-US" dirty="0" smtClean="0"/>
              <a:t>A specific family for example</a:t>
            </a:r>
          </a:p>
          <a:p>
            <a:pPr marL="171450" indent="-171450">
              <a:buFont typeface="Arial" pitchFamily="34" charset="0"/>
              <a:buChar char="•"/>
            </a:pPr>
            <a:r>
              <a:rPr lang="en-US" dirty="0" smtClean="0"/>
              <a:t>Most monarchies based on this concept</a:t>
            </a:r>
          </a:p>
          <a:p>
            <a:r>
              <a:rPr lang="en-US" b="1" dirty="0" smtClean="0"/>
              <a:t>Charismatic Legitimacy</a:t>
            </a:r>
          </a:p>
          <a:p>
            <a:pPr marL="171450" indent="-171450">
              <a:buFont typeface="Arial" pitchFamily="34" charset="0"/>
              <a:buChar char="•"/>
            </a:pPr>
            <a:r>
              <a:rPr lang="en-US" dirty="0" smtClean="0"/>
              <a:t>Is </a:t>
            </a:r>
            <a:r>
              <a:rPr lang="en-US" dirty="0"/>
              <a:t>based on the power of ideas and is typically embodied by one </a:t>
            </a:r>
            <a:r>
              <a:rPr lang="en-US" dirty="0" smtClean="0"/>
              <a:t>individual</a:t>
            </a:r>
            <a:endParaRPr lang="en-US" dirty="0"/>
          </a:p>
          <a:p>
            <a:r>
              <a:rPr lang="en-US" b="1" dirty="0" smtClean="0"/>
              <a:t>Rational-Legal Legitimacy </a:t>
            </a:r>
          </a:p>
          <a:p>
            <a:pPr marL="171450" indent="-171450">
              <a:buFont typeface="Arial" pitchFamily="34" charset="0"/>
              <a:buChar char="•"/>
            </a:pPr>
            <a:r>
              <a:rPr lang="en-US" dirty="0" smtClean="0"/>
              <a:t>Is </a:t>
            </a:r>
            <a:r>
              <a:rPr lang="en-US" dirty="0"/>
              <a:t>based on a system of laws and procedures that are highly </a:t>
            </a:r>
            <a:r>
              <a:rPr lang="en-US" dirty="0" smtClean="0"/>
              <a:t>institutionalized</a:t>
            </a:r>
          </a:p>
          <a:p>
            <a:pPr marL="171450" indent="-171450">
              <a:buFont typeface="Arial" pitchFamily="34" charset="0"/>
              <a:buChar char="•"/>
            </a:pPr>
            <a:r>
              <a:rPr lang="en-US" dirty="0" smtClean="0"/>
              <a:t>People abide </a:t>
            </a:r>
            <a:r>
              <a:rPr lang="en-US" dirty="0"/>
              <a:t>by the decisions in this system because they believe rulers serve the public’s best </a:t>
            </a:r>
            <a:r>
              <a:rPr lang="en-US" dirty="0" smtClean="0"/>
              <a:t>interest</a:t>
            </a:r>
          </a:p>
          <a:p>
            <a:pPr marL="171450" indent="-171450">
              <a:buFont typeface="Arial" pitchFamily="34" charset="0"/>
              <a:buChar char="•"/>
            </a:pPr>
            <a:r>
              <a:rPr lang="en-US" dirty="0" smtClean="0"/>
              <a:t>Modern </a:t>
            </a:r>
            <a:r>
              <a:rPr lang="en-US" dirty="0"/>
              <a:t>western nations are built on the rational legal foundation</a:t>
            </a:r>
          </a:p>
          <a:p>
            <a:pPr marL="171450" indent="-171450">
              <a:buFont typeface="Arial" pitchFamily="34" charset="0"/>
              <a:buChar char="•"/>
            </a:pPr>
            <a:r>
              <a:rPr lang="en-US" dirty="0"/>
              <a:t>Common Law: based on tradition, past practices, and legal precedents (Britain)</a:t>
            </a:r>
          </a:p>
          <a:p>
            <a:pPr marL="171450" indent="-171450">
              <a:buFont typeface="Arial" pitchFamily="34" charset="0"/>
              <a:buChar char="•"/>
            </a:pPr>
            <a:r>
              <a:rPr lang="en-US" dirty="0"/>
              <a:t>Code Law: based on written rules/codes of law (China, Mexico, Russia)</a:t>
            </a:r>
          </a:p>
          <a:p>
            <a:endParaRPr lang="en-US" dirty="0"/>
          </a:p>
          <a:p>
            <a:endParaRPr lang="en-US" dirty="0"/>
          </a:p>
          <a:p>
            <a:endParaRPr lang="en-US" dirty="0"/>
          </a:p>
          <a:p>
            <a:pPr marL="0" indent="0">
              <a:buNone/>
            </a:pPr>
            <a:endParaRPr lang="en-US" dirty="0" smtClean="0"/>
          </a:p>
        </p:txBody>
      </p:sp>
      <p:sp>
        <p:nvSpPr>
          <p:cNvPr id="4" name="Slide Number Placeholder 3"/>
          <p:cNvSpPr>
            <a:spLocks noGrp="1"/>
          </p:cNvSpPr>
          <p:nvPr>
            <p:ph type="sldNum" sz="quarter" idx="10"/>
          </p:nvPr>
        </p:nvSpPr>
        <p:spPr/>
        <p:txBody>
          <a:bodyPr/>
          <a:lstStyle/>
          <a:p>
            <a:fld id="{1FAFA51A-7CC1-4824-AFF8-798AC9F4C08F}" type="slidenum">
              <a:rPr lang="en-US" smtClean="0"/>
              <a:pPr/>
              <a:t>8</a:t>
            </a:fld>
            <a:endParaRPr lang="en-US"/>
          </a:p>
        </p:txBody>
      </p:sp>
    </p:spTree>
    <p:extLst>
      <p:ext uri="{BB962C8B-B14F-4D97-AF65-F5344CB8AC3E}">
        <p14:creationId xmlns:p14="http://schemas.microsoft.com/office/powerpoint/2010/main" val="115689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State</a:t>
            </a:r>
            <a:r>
              <a:rPr lang="en-US" dirty="0"/>
              <a:t> </a:t>
            </a:r>
            <a:endParaRPr lang="en-US" dirty="0" smtClean="0"/>
          </a:p>
          <a:p>
            <a:pPr marL="171450" indent="-171450">
              <a:buFont typeface="Arial" pitchFamily="34" charset="0"/>
              <a:buChar char="•"/>
            </a:pPr>
            <a:r>
              <a:rPr lang="en-US" dirty="0" smtClean="0"/>
              <a:t>= </a:t>
            </a:r>
            <a:r>
              <a:rPr lang="en-US" dirty="0"/>
              <a:t>population + defined territory + governing institutions + sovereignty + international </a:t>
            </a:r>
            <a:r>
              <a:rPr lang="en-US" dirty="0" smtClean="0"/>
              <a:t>recognition</a:t>
            </a:r>
          </a:p>
          <a:p>
            <a:pPr marL="171450" indent="-171450">
              <a:buFont typeface="Arial" pitchFamily="34" charset="0"/>
              <a:buChar char="•"/>
            </a:pPr>
            <a:r>
              <a:rPr lang="en-US" dirty="0" smtClean="0"/>
              <a:t>Can maintain armed forces – use violence if necessary</a:t>
            </a:r>
            <a:endParaRPr lang="en-US" dirty="0"/>
          </a:p>
          <a:p>
            <a:r>
              <a:rPr lang="en-US" b="1" dirty="0" smtClean="0"/>
              <a:t>Political institution: </a:t>
            </a:r>
          </a:p>
          <a:p>
            <a:pPr marL="171450" indent="-171450">
              <a:buFont typeface="Arial" pitchFamily="34" charset="0"/>
              <a:buChar char="•"/>
            </a:pPr>
            <a:r>
              <a:rPr lang="en-US" dirty="0" smtClean="0"/>
              <a:t>set of</a:t>
            </a:r>
            <a:r>
              <a:rPr lang="en-US" baseline="0" dirty="0" smtClean="0"/>
              <a:t> rules, norms, or standard operating procedures that is widely recognized  and accepted by the society and that structures and constrains political actions</a:t>
            </a:r>
          </a:p>
          <a:p>
            <a:pPr marL="171450" indent="-171450">
              <a:buFont typeface="Arial" pitchFamily="34" charset="0"/>
              <a:buChar char="•"/>
            </a:pPr>
            <a:r>
              <a:rPr lang="en-US" dirty="0"/>
              <a:t>In order to carry out public policies, government structures such as parliaments, bureaucracies, and administrative agencies perform functions, which in turn enable the government to formulate, implement, and enforce policies</a:t>
            </a:r>
            <a:endParaRPr lang="en-US" baseline="0" dirty="0" smtClean="0"/>
          </a:p>
          <a:p>
            <a:pPr marL="171450" indent="-171450">
              <a:buFont typeface="Arial" pitchFamily="34" charset="0"/>
              <a:buChar char="•"/>
            </a:pPr>
            <a:r>
              <a:rPr lang="en-US" baseline="0" dirty="0" smtClean="0"/>
              <a:t>formal and informal rules that structure the relationship among individuals</a:t>
            </a:r>
          </a:p>
          <a:p>
            <a:pPr marL="171450" indent="-171450">
              <a:buFont typeface="Arial" pitchFamily="34" charset="0"/>
              <a:buChar char="•"/>
            </a:pPr>
            <a:r>
              <a:rPr lang="en-US" dirty="0" smtClean="0"/>
              <a:t>Institutions are stable and long-lasting (even when leaders change)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9</a:t>
            </a:fld>
            <a:endParaRPr lang="en-US"/>
          </a:p>
        </p:txBody>
      </p:sp>
    </p:spTree>
    <p:extLst>
      <p:ext uri="{BB962C8B-B14F-4D97-AF65-F5344CB8AC3E}">
        <p14:creationId xmlns:p14="http://schemas.microsoft.com/office/powerpoint/2010/main" val="2505502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A97DC6F-2BE7-4316-ACF5-CA91EF7788FD}" type="datetimeFigureOut">
              <a:rPr lang="en-US" smtClean="0"/>
              <a:pPr/>
              <a:t>9/9/2015</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436CE08-A0DD-4A52-9EB2-B654E26D2086}"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97DC6F-2BE7-4316-ACF5-CA91EF7788FD}" type="datetimeFigureOut">
              <a:rPr lang="en-US" smtClean="0"/>
              <a:pPr/>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CE08-A0DD-4A52-9EB2-B654E26D20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97DC6F-2BE7-4316-ACF5-CA91EF7788FD}" type="datetimeFigureOut">
              <a:rPr lang="en-US" smtClean="0"/>
              <a:pPr/>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CE08-A0DD-4A52-9EB2-B654E26D2086}"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A97DC6F-2BE7-4316-ACF5-CA91EF7788FD}" type="datetimeFigureOut">
              <a:rPr lang="en-US" smtClean="0"/>
              <a:pPr/>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CE08-A0DD-4A52-9EB2-B654E26D2086}"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A97DC6F-2BE7-4316-ACF5-CA91EF7788FD}" type="datetimeFigureOut">
              <a:rPr lang="en-US" smtClean="0"/>
              <a:pPr/>
              <a:t>9/9/2015</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436CE08-A0DD-4A52-9EB2-B654E26D2086}"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A97DC6F-2BE7-4316-ACF5-CA91EF7788FD}" type="datetimeFigureOut">
              <a:rPr lang="en-US" smtClean="0"/>
              <a:pPr/>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6CE08-A0DD-4A52-9EB2-B654E26D2086}"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A97DC6F-2BE7-4316-ACF5-CA91EF7788FD}" type="datetimeFigureOut">
              <a:rPr lang="en-US" smtClean="0"/>
              <a:pPr/>
              <a:t>9/9/2015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36CE08-A0DD-4A52-9EB2-B654E26D2086}"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97DC6F-2BE7-4316-ACF5-CA91EF7788FD}" type="datetimeFigureOut">
              <a:rPr lang="en-US" smtClean="0"/>
              <a:pPr/>
              <a:t>9/9/2015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36CE08-A0DD-4A52-9EB2-B654E26D2086}"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7DC6F-2BE7-4316-ACF5-CA91EF7788FD}" type="datetimeFigureOut">
              <a:rPr lang="en-US" smtClean="0"/>
              <a:pPr/>
              <a:t>9/9/2015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36CE08-A0DD-4A52-9EB2-B654E26D2086}"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97DC6F-2BE7-4316-ACF5-CA91EF7788FD}" type="datetimeFigureOut">
              <a:rPr lang="en-US" smtClean="0"/>
              <a:pPr/>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6CE08-A0DD-4A52-9EB2-B654E26D208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97DC6F-2BE7-4316-ACF5-CA91EF7788FD}" type="datetimeFigureOut">
              <a:rPr lang="en-US" smtClean="0"/>
              <a:pPr/>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6CE08-A0DD-4A52-9EB2-B654E26D208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A97DC6F-2BE7-4316-ACF5-CA91EF7788FD}" type="datetimeFigureOut">
              <a:rPr lang="en-US" smtClean="0"/>
              <a:pPr/>
              <a:t>9/9/2015</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436CE08-A0DD-4A52-9EB2-B654E26D2086}"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keywords.fordhamitac.org/wiki2/index.php?title=Image:Nationalism.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ZtYU87QNjP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Part Two:                               Sovereignty, Authority &amp; Power</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1295400" y="4267200"/>
            <a:ext cx="6781800" cy="1295400"/>
          </a:xfrm>
        </p:spPr>
        <p:txBody>
          <a:bodyPr>
            <a:noAutofit/>
          </a:bodyPr>
          <a:lstStyle/>
          <a:p>
            <a:r>
              <a:rPr lang="en-US" sz="1700" i="1" dirty="0" smtClean="0"/>
              <a:t>“Sovereignty is not given, it is taken.” </a:t>
            </a:r>
            <a:r>
              <a:rPr lang="en-US" sz="1700" dirty="0" smtClean="0"/>
              <a:t>-- </a:t>
            </a:r>
            <a:r>
              <a:rPr lang="en-US" sz="1700" dirty="0" err="1" smtClean="0"/>
              <a:t>Kemal</a:t>
            </a:r>
            <a:r>
              <a:rPr lang="en-US" sz="1700" dirty="0" smtClean="0"/>
              <a:t> Ataturk (Turkish soldier)</a:t>
            </a:r>
          </a:p>
          <a:p>
            <a:endParaRPr lang="en-US" sz="1700" dirty="0" smtClean="0"/>
          </a:p>
          <a:p>
            <a:r>
              <a:rPr lang="en-US" sz="1700" i="1" dirty="0" smtClean="0"/>
              <a:t>“I have as much authority as the Pope, I just don't have as many people who believe it.” </a:t>
            </a:r>
            <a:r>
              <a:rPr lang="en-US" sz="1700" dirty="0" smtClean="0"/>
              <a:t>-- George Carlin (comedian)</a:t>
            </a:r>
            <a:br>
              <a:rPr lang="en-US" sz="1700" dirty="0" smtClean="0"/>
            </a:br>
            <a:r>
              <a:rPr lang="en-US" sz="1600" dirty="0" smtClean="0"/>
              <a:t/>
            </a:r>
            <a:br>
              <a:rPr lang="en-US" sz="1600" dirty="0" smtClean="0"/>
            </a:br>
            <a:endParaRPr lang="en-US" sz="1600" dirty="0"/>
          </a:p>
        </p:txBody>
      </p:sp>
      <p:pic>
        <p:nvPicPr>
          <p:cNvPr id="6" name="Picture 5" descr="ap-tests-comparative-government-and-politics.png"/>
          <p:cNvPicPr>
            <a:picLocks noChangeAspect="1"/>
          </p:cNvPicPr>
          <p:nvPr/>
        </p:nvPicPr>
        <p:blipFill>
          <a:blip r:embed="rId3" cstate="print"/>
          <a:stretch>
            <a:fillRect/>
          </a:stretch>
        </p:blipFill>
        <p:spPr>
          <a:xfrm>
            <a:off x="2286000" y="228600"/>
            <a:ext cx="3810000" cy="35718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Nations, and Regimes</a:t>
            </a:r>
            <a:endParaRPr lang="en-US" dirty="0"/>
          </a:p>
        </p:txBody>
      </p:sp>
      <p:sp>
        <p:nvSpPr>
          <p:cNvPr id="3" name="Content Placeholder 2"/>
          <p:cNvSpPr>
            <a:spLocks noGrp="1"/>
          </p:cNvSpPr>
          <p:nvPr>
            <p:ph sz="quarter" idx="1"/>
          </p:nvPr>
        </p:nvSpPr>
        <p:spPr/>
        <p:txBody>
          <a:bodyPr/>
          <a:lstStyle/>
          <a:p>
            <a:r>
              <a:rPr lang="en-US" dirty="0" smtClean="0"/>
              <a:t>Nations</a:t>
            </a:r>
          </a:p>
          <a:p>
            <a:pPr lvl="1"/>
            <a:r>
              <a:rPr lang="en-US" dirty="0" smtClean="0"/>
              <a:t>Human community with shared history, culture and/or political identity</a:t>
            </a:r>
          </a:p>
          <a:p>
            <a:pPr lvl="1"/>
            <a:r>
              <a:rPr lang="en-US" dirty="0" smtClean="0"/>
              <a:t>Nationalism = common political identity</a:t>
            </a:r>
          </a:p>
          <a:p>
            <a:pPr lvl="1"/>
            <a:r>
              <a:rPr lang="en-US" dirty="0" smtClean="0"/>
              <a:t>Often share common ethnic identity</a:t>
            </a:r>
            <a:endParaRPr lang="en-US" dirty="0"/>
          </a:p>
        </p:txBody>
      </p:sp>
      <p:pic>
        <p:nvPicPr>
          <p:cNvPr id="76802" name="Picture 2" descr="Image:Nationalism.jpg">
            <a:hlinkClick r:id="rId3" tooltip="Image:Nationalism.jpg"/>
          </p:cNvPr>
          <p:cNvPicPr>
            <a:picLocks noChangeAspect="1" noChangeArrowheads="1"/>
          </p:cNvPicPr>
          <p:nvPr/>
        </p:nvPicPr>
        <p:blipFill>
          <a:blip r:embed="rId4" cstate="print"/>
          <a:srcRect/>
          <a:stretch>
            <a:fillRect/>
          </a:stretch>
        </p:blipFill>
        <p:spPr bwMode="auto">
          <a:xfrm>
            <a:off x="4114800" y="3352800"/>
            <a:ext cx="4762500" cy="3105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smtClean="0"/>
              <a:t>States, Nations, and Regimes</a:t>
            </a:r>
            <a:endParaRPr lang="en-US" dirty="0"/>
          </a:p>
        </p:txBody>
      </p:sp>
      <p:sp>
        <p:nvSpPr>
          <p:cNvPr id="3" name="Content Placeholder 2"/>
          <p:cNvSpPr>
            <a:spLocks noGrp="1"/>
          </p:cNvSpPr>
          <p:nvPr>
            <p:ph sz="quarter" idx="1"/>
          </p:nvPr>
        </p:nvSpPr>
        <p:spPr>
          <a:xfrm>
            <a:off x="457200" y="1143000"/>
            <a:ext cx="8229600" cy="4937760"/>
          </a:xfrm>
        </p:spPr>
        <p:txBody>
          <a:bodyPr>
            <a:normAutofit/>
          </a:bodyPr>
          <a:lstStyle/>
          <a:p>
            <a:r>
              <a:rPr lang="en-US" dirty="0" smtClean="0"/>
              <a:t>Regimes</a:t>
            </a:r>
          </a:p>
          <a:p>
            <a:pPr lvl="1"/>
            <a:r>
              <a:rPr lang="en-US" dirty="0" smtClean="0"/>
              <a:t>Political system of a state</a:t>
            </a:r>
          </a:p>
          <a:p>
            <a:pPr lvl="1"/>
            <a:r>
              <a:rPr lang="en-US" dirty="0" smtClean="0"/>
              <a:t>Rules that states set and follows in exerting power over time</a:t>
            </a:r>
          </a:p>
          <a:p>
            <a:pPr lvl="1"/>
            <a:r>
              <a:rPr lang="en-US" dirty="0" smtClean="0"/>
              <a:t>Endure beyond individual governments or leaders</a:t>
            </a:r>
          </a:p>
          <a:p>
            <a:r>
              <a:rPr lang="en-US" dirty="0" smtClean="0"/>
              <a:t>Government</a:t>
            </a:r>
          </a:p>
          <a:p>
            <a:pPr lvl="1"/>
            <a:r>
              <a:rPr lang="en-US" dirty="0"/>
              <a:t>The group of people and organizations that hold political authority in a state at any one time</a:t>
            </a:r>
          </a:p>
          <a:p>
            <a:r>
              <a:rPr lang="en-US" dirty="0" smtClean="0"/>
              <a:t>Metaphor</a:t>
            </a:r>
          </a:p>
          <a:p>
            <a:pPr lvl="1"/>
            <a:r>
              <a:rPr lang="en-US" dirty="0" smtClean="0"/>
              <a:t>“The state is the </a:t>
            </a:r>
            <a:r>
              <a:rPr lang="en-US" u="sng" dirty="0" smtClean="0"/>
              <a:t>machinery</a:t>
            </a:r>
            <a:r>
              <a:rPr lang="en-US" dirty="0" smtClean="0"/>
              <a:t> of politics and the regime is its </a:t>
            </a:r>
            <a:r>
              <a:rPr lang="en-US" u="sng" dirty="0" smtClean="0"/>
              <a:t>programming</a:t>
            </a:r>
            <a:r>
              <a:rPr lang="en-US" dirty="0" smtClean="0"/>
              <a:t>, the government is the </a:t>
            </a:r>
            <a:r>
              <a:rPr lang="en-US" u="sng" dirty="0" smtClean="0"/>
              <a:t>operator</a:t>
            </a: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7" name="Diagram 16"/>
          <p:cNvGraphicFramePr/>
          <p:nvPr/>
        </p:nvGraphicFramePr>
        <p:xfrm>
          <a:off x="2667000" y="685800"/>
          <a:ext cx="4475162" cy="447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3" name="Oval 2"/>
          <p:cNvSpPr>
            <a:spLocks noChangeArrowheads="1"/>
          </p:cNvSpPr>
          <p:nvPr/>
        </p:nvSpPr>
        <p:spPr bwMode="auto">
          <a:xfrm>
            <a:off x="609600" y="457200"/>
            <a:ext cx="8123238" cy="5287963"/>
          </a:xfrm>
          <a:prstGeom prst="ellipse">
            <a:avLst/>
          </a:prstGeom>
          <a:solidFill>
            <a:srgbClr val="FFFFFF">
              <a:alpha val="0"/>
            </a:srgbClr>
          </a:solidFill>
          <a:ln w="9525">
            <a:solidFill>
              <a:srgbClr val="000000"/>
            </a:solidFill>
            <a:prstDash val="lgDash"/>
            <a:round/>
            <a:headEnd/>
            <a:tailEnd/>
          </a:ln>
        </p:spPr>
        <p:txBody>
          <a:bodyPr/>
          <a:lstStyle/>
          <a:p>
            <a:endParaRPr lang="en-US"/>
          </a:p>
        </p:txBody>
      </p:sp>
      <p:sp>
        <p:nvSpPr>
          <p:cNvPr id="1034" name="Text Box 9"/>
          <p:cNvSpPr txBox="1">
            <a:spLocks noChangeArrowheads="1"/>
          </p:cNvSpPr>
          <p:nvPr/>
        </p:nvSpPr>
        <p:spPr bwMode="auto">
          <a:xfrm>
            <a:off x="6705600" y="5867400"/>
            <a:ext cx="2209800"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r>
              <a:rPr lang="en-US" sz="1600" dirty="0" smtClean="0">
                <a:latin typeface="Arial" charset="0"/>
              </a:rPr>
              <a:t>COUNTRY</a:t>
            </a:r>
            <a:endParaRPr lang="en-US" sz="1600" dirty="0">
              <a:latin typeface="Arial" charset="0"/>
            </a:endParaRPr>
          </a:p>
        </p:txBody>
      </p:sp>
      <p:pic>
        <p:nvPicPr>
          <p:cNvPr id="1035" name="Picture 10" descr="MCj0439805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09800" y="1447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1"/>
          <p:cNvSpPr txBox="1">
            <a:spLocks noChangeArrowheads="1"/>
          </p:cNvSpPr>
          <p:nvPr/>
        </p:nvSpPr>
        <p:spPr bwMode="auto">
          <a:xfrm>
            <a:off x="1447800" y="4267200"/>
            <a:ext cx="1600200" cy="4572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r>
              <a:rPr lang="en-US" sz="1000">
                <a:latin typeface="Arial" charset="0"/>
              </a:rPr>
              <a:t>MORE INSTITUTIONALIZED</a:t>
            </a:r>
            <a:endParaRPr lang="en-US">
              <a:latin typeface="Arial" charset="0"/>
            </a:endParaRPr>
          </a:p>
        </p:txBody>
      </p:sp>
      <p:sp>
        <p:nvSpPr>
          <p:cNvPr id="1037" name="Text Box 12"/>
          <p:cNvSpPr txBox="1">
            <a:spLocks noChangeArrowheads="1"/>
          </p:cNvSpPr>
          <p:nvPr/>
        </p:nvSpPr>
        <p:spPr bwMode="auto">
          <a:xfrm>
            <a:off x="1524000" y="1600200"/>
            <a:ext cx="1600200" cy="4572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r>
              <a:rPr lang="en-US" sz="1000">
                <a:latin typeface="Arial" charset="0"/>
              </a:rPr>
              <a:t>LESS INSTITUTIONALIZED</a:t>
            </a:r>
            <a:endParaRPr lang="en-US">
              <a:latin typeface="Arial" charset="0"/>
            </a:endParaRPr>
          </a:p>
        </p:txBody>
      </p:sp>
      <p:sp>
        <p:nvSpPr>
          <p:cNvPr id="1038" name="Line 13"/>
          <p:cNvSpPr>
            <a:spLocks noChangeShapeType="1"/>
          </p:cNvSpPr>
          <p:nvPr/>
        </p:nvSpPr>
        <p:spPr bwMode="auto">
          <a:xfrm flipH="1" flipV="1">
            <a:off x="6781800" y="5334000"/>
            <a:ext cx="685800" cy="533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12"/>
          <p:cNvSpPr txBox="1">
            <a:spLocks noChangeArrowheads="1"/>
          </p:cNvSpPr>
          <p:nvPr/>
        </p:nvSpPr>
        <p:spPr bwMode="auto">
          <a:xfrm>
            <a:off x="4114800" y="1752600"/>
            <a:ext cx="1600200" cy="4572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r>
              <a:rPr lang="en-US" sz="1000" dirty="0" smtClean="0">
                <a:latin typeface="Arial" charset="0"/>
              </a:rPr>
              <a:t>GOVERNMENTS</a:t>
            </a:r>
            <a:endParaRPr lang="en-US" dirty="0">
              <a:latin typeface="Arial" charset="0"/>
            </a:endParaRPr>
          </a:p>
        </p:txBody>
      </p:sp>
    </p:spTree>
    <p:extLst>
      <p:ext uri="{BB962C8B-B14F-4D97-AF65-F5344CB8AC3E}">
        <p14:creationId xmlns:p14="http://schemas.microsoft.com/office/powerpoint/2010/main" val="319354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381000"/>
            <a:ext cx="8229600" cy="762000"/>
          </a:xfrm>
        </p:spPr>
        <p:txBody>
          <a:bodyPr/>
          <a:lstStyle/>
          <a:p>
            <a:r>
              <a:rPr lang="en-US" b="1" dirty="0" smtClean="0">
                <a:latin typeface="Segoe Print" panose="02000600000000000000" pitchFamily="2" charset="0"/>
              </a:rPr>
              <a:t>Discussion Questions…</a:t>
            </a:r>
            <a:endParaRPr lang="en-US" b="1" dirty="0">
              <a:latin typeface="Segoe Print" panose="02000600000000000000" pitchFamily="2" charset="0"/>
            </a:endParaRPr>
          </a:p>
        </p:txBody>
      </p:sp>
      <p:sp>
        <p:nvSpPr>
          <p:cNvPr id="24579" name="Rectangle 3"/>
          <p:cNvSpPr>
            <a:spLocks noGrp="1" noChangeArrowheads="1"/>
          </p:cNvSpPr>
          <p:nvPr>
            <p:ph idx="1"/>
          </p:nvPr>
        </p:nvSpPr>
        <p:spPr>
          <a:xfrm>
            <a:off x="381000" y="1219200"/>
            <a:ext cx="8305800" cy="5334000"/>
          </a:xfrm>
        </p:spPr>
        <p:txBody>
          <a:bodyPr>
            <a:normAutofit/>
          </a:bodyPr>
          <a:lstStyle/>
          <a:p>
            <a:pPr marL="609600" indent="-609600">
              <a:buFont typeface="+mj-lt"/>
              <a:buAutoNum type="arabicPeriod"/>
            </a:pPr>
            <a:r>
              <a:rPr lang="en-US" b="1" i="1" dirty="0" smtClean="0"/>
              <a:t>Can a legitimate regime be sovereign?</a:t>
            </a:r>
          </a:p>
          <a:p>
            <a:pPr marL="609600" indent="-609600">
              <a:buFont typeface="+mj-lt"/>
              <a:buAutoNum type="arabicPeriod"/>
            </a:pPr>
            <a:endParaRPr lang="en-US" b="1" i="1" dirty="0" smtClean="0"/>
          </a:p>
          <a:p>
            <a:pPr marL="609600" indent="-609600">
              <a:buFont typeface="+mj-lt"/>
              <a:buAutoNum type="arabicPeriod"/>
            </a:pPr>
            <a:r>
              <a:rPr lang="en-US" b="1" i="1" dirty="0" smtClean="0"/>
              <a:t>Can a nation be a nation-state?</a:t>
            </a:r>
          </a:p>
          <a:p>
            <a:pPr marL="609600" indent="-609600">
              <a:buFont typeface="+mj-lt"/>
              <a:buAutoNum type="arabicPeriod"/>
            </a:pPr>
            <a:endParaRPr lang="en-US" b="1" i="1" dirty="0" smtClean="0"/>
          </a:p>
          <a:p>
            <a:pPr marL="609600" indent="-609600">
              <a:buFont typeface="+mj-lt"/>
              <a:buAutoNum type="arabicPeriod"/>
            </a:pPr>
            <a:r>
              <a:rPr lang="en-US" b="1" i="1" dirty="0" smtClean="0"/>
              <a:t>Can a gov’t have power without authority?</a:t>
            </a:r>
          </a:p>
          <a:p>
            <a:pPr marL="609600" indent="-609600">
              <a:buFont typeface="+mj-lt"/>
              <a:buAutoNum type="arabicPeriod"/>
            </a:pPr>
            <a:endParaRPr lang="en-US" b="1" i="1" dirty="0" smtClean="0"/>
          </a:p>
          <a:p>
            <a:pPr marL="609600" indent="-609600">
              <a:buFont typeface="+mj-lt"/>
              <a:buAutoNum type="arabicPeriod"/>
            </a:pPr>
            <a:r>
              <a:rPr lang="en-US" b="1" i="1" dirty="0" smtClean="0"/>
              <a:t>Does </a:t>
            </a:r>
            <a:r>
              <a:rPr lang="en-US" b="1" i="1" dirty="0" err="1" smtClean="0"/>
              <a:t>efective</a:t>
            </a:r>
            <a:r>
              <a:rPr lang="en-US" b="1" i="1" dirty="0" smtClean="0"/>
              <a:t> rule of law make legitimacy harder to achieve?</a:t>
            </a:r>
          </a:p>
          <a:p>
            <a:pPr marL="609600" indent="-609600">
              <a:buFont typeface="+mj-lt"/>
              <a:buAutoNum type="arabicPeriod"/>
            </a:pPr>
            <a:endParaRPr lang="en-US" b="1" i="1" dirty="0" smtClean="0"/>
          </a:p>
          <a:p>
            <a:pPr marL="609600" indent="-609600">
              <a:buFont typeface="+mj-lt"/>
              <a:buAutoNum type="arabicPeriod"/>
            </a:pPr>
            <a:r>
              <a:rPr lang="en-US" b="1" i="1" dirty="0" smtClean="0"/>
              <a:t>Can a sovereign nation-state have permeable borders?</a:t>
            </a:r>
          </a:p>
          <a:p>
            <a:pPr marL="609600" indent="-609600"/>
            <a:endParaRPr lang="en-US" b="0" i="1" dirty="0" smtClean="0"/>
          </a:p>
        </p:txBody>
      </p:sp>
    </p:spTree>
    <p:extLst>
      <p:ext uri="{BB962C8B-B14F-4D97-AF65-F5344CB8AC3E}">
        <p14:creationId xmlns:p14="http://schemas.microsoft.com/office/powerpoint/2010/main" val="373191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 calcmode="lin" valueType="num">
                                      <p:cBhvr additive="base">
                                        <p:cTn id="13"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anim calcmode="lin" valueType="num">
                                      <p:cBhvr additive="base">
                                        <p:cTn id="19"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79">
                                            <p:txEl>
                                              <p:pRg st="6" end="6"/>
                                            </p:txEl>
                                          </p:spTgt>
                                        </p:tgtEl>
                                        <p:attrNameLst>
                                          <p:attrName>style.visibility</p:attrName>
                                        </p:attrNameLst>
                                      </p:cBhvr>
                                      <p:to>
                                        <p:strVal val="visible"/>
                                      </p:to>
                                    </p:set>
                                    <p:anim calcmode="lin" valueType="num">
                                      <p:cBhvr additive="base">
                                        <p:cTn id="25"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579">
                                            <p:txEl>
                                              <p:pRg st="8" end="8"/>
                                            </p:txEl>
                                          </p:spTgt>
                                        </p:tgtEl>
                                        <p:attrNameLst>
                                          <p:attrName>style.visibility</p:attrName>
                                        </p:attrNameLst>
                                      </p:cBhvr>
                                      <p:to>
                                        <p:strVal val="visible"/>
                                      </p:to>
                                    </p:set>
                                    <p:anim calcmode="lin" valueType="num">
                                      <p:cBhvr additive="base">
                                        <p:cTn id="31" dur="500" fill="hold"/>
                                        <p:tgtEl>
                                          <p:spTgt spid="2457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381000"/>
            <a:ext cx="8229600" cy="762000"/>
          </a:xfrm>
        </p:spPr>
        <p:txBody>
          <a:bodyPr/>
          <a:lstStyle/>
          <a:p>
            <a:r>
              <a:rPr lang="en-US" b="1" dirty="0" smtClean="0">
                <a:latin typeface="Segoe Print" panose="02000600000000000000" pitchFamily="2" charset="0"/>
              </a:rPr>
              <a:t>Review/Discussion Questions…</a:t>
            </a:r>
            <a:endParaRPr lang="en-US" b="1" dirty="0">
              <a:latin typeface="Segoe Print" panose="02000600000000000000" pitchFamily="2" charset="0"/>
            </a:endParaRPr>
          </a:p>
        </p:txBody>
      </p:sp>
      <p:sp>
        <p:nvSpPr>
          <p:cNvPr id="24579" name="Rectangle 3"/>
          <p:cNvSpPr>
            <a:spLocks noGrp="1" noChangeArrowheads="1"/>
          </p:cNvSpPr>
          <p:nvPr>
            <p:ph idx="1"/>
          </p:nvPr>
        </p:nvSpPr>
        <p:spPr>
          <a:xfrm>
            <a:off x="381000" y="1219200"/>
            <a:ext cx="8305800" cy="5334000"/>
          </a:xfrm>
        </p:spPr>
        <p:txBody>
          <a:bodyPr>
            <a:normAutofit fontScale="92500" lnSpcReduction="10000"/>
          </a:bodyPr>
          <a:lstStyle/>
          <a:p>
            <a:r>
              <a:rPr lang="en-US" b="1" i="1" dirty="0" smtClean="0"/>
              <a:t>Can a legitimate regime be sovereign?</a:t>
            </a:r>
          </a:p>
          <a:p>
            <a:r>
              <a:rPr lang="en-US" dirty="0" smtClean="0"/>
              <a:t>Yes, and legitimacy aids sovereignty</a:t>
            </a:r>
            <a:endParaRPr lang="en-US" b="0" dirty="0" smtClean="0"/>
          </a:p>
          <a:p>
            <a:r>
              <a:rPr lang="en-US" b="1" i="1" dirty="0" smtClean="0"/>
              <a:t>Can a nation be a nation-state?</a:t>
            </a:r>
          </a:p>
          <a:p>
            <a:r>
              <a:rPr lang="en-US" i="1" dirty="0" smtClean="0"/>
              <a:t>Yes, if the borders of the group coincide with the borders of the nation-state</a:t>
            </a:r>
          </a:p>
          <a:p>
            <a:r>
              <a:rPr lang="en-US" b="1" dirty="0" smtClean="0"/>
              <a:t>Can a gov’t have power without authority?</a:t>
            </a:r>
          </a:p>
          <a:p>
            <a:r>
              <a:rPr lang="en-US" b="0" i="1" dirty="0" smtClean="0"/>
              <a:t>Yes, powerful forces (the military) can impose gov’t on a nation-state without authority or legitimacy</a:t>
            </a:r>
          </a:p>
          <a:p>
            <a:r>
              <a:rPr lang="en-US" b="1" dirty="0" smtClean="0"/>
              <a:t>Does effective rule of law make legitimacy harder to achieve?</a:t>
            </a:r>
          </a:p>
          <a:p>
            <a:r>
              <a:rPr lang="en-US" i="1" dirty="0" smtClean="0"/>
              <a:t>No, it makes legitimacy easier to earn</a:t>
            </a:r>
          </a:p>
          <a:p>
            <a:r>
              <a:rPr lang="en-US" b="1" dirty="0" smtClean="0"/>
              <a:t>Can a sovereign nation-state have permeable borders?</a:t>
            </a:r>
          </a:p>
          <a:p>
            <a:r>
              <a:rPr lang="en-US" i="1" dirty="0" smtClean="0"/>
              <a:t>Yes, nearly all do</a:t>
            </a:r>
          </a:p>
          <a:p>
            <a:pPr marL="609600" indent="-609600"/>
            <a:endParaRPr lang="en-US" b="0" i="1" dirty="0" smtClean="0"/>
          </a:p>
        </p:txBody>
      </p:sp>
    </p:spTree>
    <p:extLst>
      <p:ext uri="{BB962C8B-B14F-4D97-AF65-F5344CB8AC3E}">
        <p14:creationId xmlns:p14="http://schemas.microsoft.com/office/powerpoint/2010/main" val="117542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579">
                                            <p:txEl>
                                              <p:pRg st="6" end="6"/>
                                            </p:txEl>
                                          </p:spTgt>
                                        </p:tgtEl>
                                        <p:attrNameLst>
                                          <p:attrName>style.visibility</p:attrName>
                                        </p:attrNameLst>
                                      </p:cBhvr>
                                      <p:to>
                                        <p:strVal val="visible"/>
                                      </p:to>
                                    </p:set>
                                    <p:anim calcmode="lin" valueType="num">
                                      <p:cBhvr additive="base">
                                        <p:cTn id="43"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579">
                                            <p:txEl>
                                              <p:pRg st="7" end="7"/>
                                            </p:txEl>
                                          </p:spTgt>
                                        </p:tgtEl>
                                        <p:attrNameLst>
                                          <p:attrName>style.visibility</p:attrName>
                                        </p:attrNameLst>
                                      </p:cBhvr>
                                      <p:to>
                                        <p:strVal val="visible"/>
                                      </p:to>
                                    </p:set>
                                    <p:anim calcmode="lin" valueType="num">
                                      <p:cBhvr additive="base">
                                        <p:cTn id="49"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57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579">
                                            <p:txEl>
                                              <p:pRg st="8" end="8"/>
                                            </p:txEl>
                                          </p:spTgt>
                                        </p:tgtEl>
                                        <p:attrNameLst>
                                          <p:attrName>style.visibility</p:attrName>
                                        </p:attrNameLst>
                                      </p:cBhvr>
                                      <p:to>
                                        <p:strVal val="visible"/>
                                      </p:to>
                                    </p:set>
                                    <p:anim calcmode="lin" valueType="num">
                                      <p:cBhvr additive="base">
                                        <p:cTn id="55" dur="500" fill="hold"/>
                                        <p:tgtEl>
                                          <p:spTgt spid="2457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5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4579">
                                            <p:txEl>
                                              <p:pRg st="9" end="9"/>
                                            </p:txEl>
                                          </p:spTgt>
                                        </p:tgtEl>
                                        <p:attrNameLst>
                                          <p:attrName>style.visibility</p:attrName>
                                        </p:attrNameLst>
                                      </p:cBhvr>
                                      <p:to>
                                        <p:strVal val="visible"/>
                                      </p:to>
                                    </p:set>
                                    <p:anim calcmode="lin" valueType="num">
                                      <p:cBhvr additive="base">
                                        <p:cTn id="61" dur="500" fill="hold"/>
                                        <p:tgtEl>
                                          <p:spTgt spid="2457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457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dirty="0" smtClean="0">
                <a:latin typeface="Segoe Print" panose="02000600000000000000" pitchFamily="2" charset="0"/>
              </a:rPr>
              <a:t>Discussion Questions</a:t>
            </a:r>
          </a:p>
        </p:txBody>
      </p:sp>
      <p:sp>
        <p:nvSpPr>
          <p:cNvPr id="28675" name="Rectangle 3"/>
          <p:cNvSpPr>
            <a:spLocks noGrp="1" noChangeArrowheads="1"/>
          </p:cNvSpPr>
          <p:nvPr>
            <p:ph sz="quarter" idx="4294967295"/>
          </p:nvPr>
        </p:nvSpPr>
        <p:spPr>
          <a:xfrm>
            <a:off x="685800" y="1219200"/>
            <a:ext cx="7848600" cy="5257800"/>
          </a:xfrm>
          <a:prstGeom prst="rect">
            <a:avLst/>
          </a:prstGeom>
        </p:spPr>
        <p:txBody>
          <a:bodyPr>
            <a:normAutofit/>
          </a:bodyPr>
          <a:lstStyle/>
          <a:p>
            <a:pPr eaLnBrk="1" hangingPunct="1">
              <a:lnSpc>
                <a:spcPct val="90000"/>
              </a:lnSpc>
              <a:buFont typeface="Wingdings" pitchFamily="2" charset="2"/>
              <a:buNone/>
            </a:pPr>
            <a:r>
              <a:rPr lang="en-US" sz="2200" dirty="0" smtClean="0"/>
              <a:t>1. Can you think of any historical examples where the government of the United States has had high legitimacy?  Low legitimacy?</a:t>
            </a:r>
          </a:p>
          <a:p>
            <a:pPr eaLnBrk="1" hangingPunct="1">
              <a:lnSpc>
                <a:spcPct val="90000"/>
              </a:lnSpc>
              <a:buFont typeface="Wingdings" pitchFamily="2" charset="2"/>
              <a:buNone/>
            </a:pPr>
            <a:endParaRPr lang="en-US" sz="2200" dirty="0" smtClean="0"/>
          </a:p>
          <a:p>
            <a:pPr eaLnBrk="1" hangingPunct="1">
              <a:lnSpc>
                <a:spcPct val="90000"/>
              </a:lnSpc>
              <a:buFont typeface="Wingdings" pitchFamily="2" charset="2"/>
              <a:buNone/>
            </a:pPr>
            <a:endParaRPr lang="en-US" sz="2200" dirty="0" smtClean="0"/>
          </a:p>
        </p:txBody>
      </p:sp>
    </p:spTree>
    <p:extLst>
      <p:ext uri="{BB962C8B-B14F-4D97-AF65-F5344CB8AC3E}">
        <p14:creationId xmlns:p14="http://schemas.microsoft.com/office/powerpoint/2010/main" val="2897688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381000"/>
            <a:ext cx="8229600" cy="762000"/>
          </a:xfrm>
        </p:spPr>
        <p:txBody>
          <a:bodyPr/>
          <a:lstStyle/>
          <a:p>
            <a:r>
              <a:rPr lang="en-US" dirty="0" smtClean="0"/>
              <a:t>Types of Regimes - Democracy</a:t>
            </a:r>
            <a:endParaRPr lang="en-US" dirty="0"/>
          </a:p>
        </p:txBody>
      </p:sp>
      <p:sp>
        <p:nvSpPr>
          <p:cNvPr id="24579" name="Rectangle 3"/>
          <p:cNvSpPr>
            <a:spLocks noGrp="1" noChangeArrowheads="1"/>
          </p:cNvSpPr>
          <p:nvPr>
            <p:ph idx="1"/>
          </p:nvPr>
        </p:nvSpPr>
        <p:spPr>
          <a:xfrm>
            <a:off x="381000" y="1219200"/>
            <a:ext cx="8305800" cy="5334000"/>
          </a:xfrm>
        </p:spPr>
        <p:txBody>
          <a:bodyPr/>
          <a:lstStyle/>
          <a:p>
            <a:pPr marL="609600" indent="-609600"/>
            <a:r>
              <a:rPr lang="en-US" b="0" dirty="0" smtClean="0"/>
              <a:t>What is Democracy?</a:t>
            </a:r>
          </a:p>
          <a:p>
            <a:pPr marL="609600" indent="-609600"/>
            <a:r>
              <a:rPr lang="en-US" b="0" dirty="0" smtClean="0"/>
              <a:t>The </a:t>
            </a:r>
            <a:r>
              <a:rPr lang="en-US" b="0" dirty="0"/>
              <a:t>word democracy means many different things to many different people.  For many, “democratic” means good things and “nondemocratic” means bad</a:t>
            </a:r>
            <a:r>
              <a:rPr lang="en-US" b="0" dirty="0" smtClean="0"/>
              <a:t>.</a:t>
            </a:r>
          </a:p>
          <a:p>
            <a:pPr marL="609600" indent="-609600"/>
            <a:endParaRPr lang="en-US" b="0" dirty="0"/>
          </a:p>
          <a:p>
            <a:pPr marL="609600" indent="-609600"/>
            <a:r>
              <a:rPr lang="en-US" b="0" u="sng" dirty="0" smtClean="0"/>
              <a:t>Basic Definition</a:t>
            </a:r>
            <a:r>
              <a:rPr lang="en-US" b="0" dirty="0" smtClean="0"/>
              <a:t>:  political </a:t>
            </a:r>
            <a:r>
              <a:rPr lang="en-US" b="0" dirty="0"/>
              <a:t>power exercised either directly or indirectly through participation, competition, and liberty</a:t>
            </a:r>
            <a:r>
              <a:rPr lang="en-US" b="0" dirty="0" smtClean="0"/>
              <a:t>.</a:t>
            </a:r>
          </a:p>
          <a:p>
            <a:pPr marL="609600" indent="-609600"/>
            <a:endParaRPr lang="en-US" b="0" dirty="0" smtClean="0"/>
          </a:p>
          <a:p>
            <a:pPr marL="609600" indent="-609600"/>
            <a:r>
              <a:rPr lang="en-US" dirty="0" smtClean="0"/>
              <a:t>BUT even political theorists can’t agree on exact definition…more of a spectrum.</a:t>
            </a:r>
            <a:endParaRPr lang="en-US" b="0" dirty="0"/>
          </a:p>
        </p:txBody>
      </p:sp>
    </p:spTree>
    <p:extLst>
      <p:ext uri="{BB962C8B-B14F-4D97-AF65-F5344CB8AC3E}">
        <p14:creationId xmlns:p14="http://schemas.microsoft.com/office/powerpoint/2010/main" val="19009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 calcmode="lin" valueType="num">
                                      <p:cBhvr additive="base">
                                        <p:cTn id="19"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79">
                                            <p:txEl>
                                              <p:pRg st="5" end="5"/>
                                            </p:txEl>
                                          </p:spTgt>
                                        </p:tgtEl>
                                        <p:attrNameLst>
                                          <p:attrName>style.visibility</p:attrName>
                                        </p:attrNameLst>
                                      </p:cBhvr>
                                      <p:to>
                                        <p:strVal val="visible"/>
                                      </p:to>
                                    </p:set>
                                    <p:anim calcmode="lin" valueType="num">
                                      <p:cBhvr additive="base">
                                        <p:cTn id="25"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Types of Regimes - Democracy</a:t>
            </a:r>
            <a:endParaRPr lang="en-US" dirty="0"/>
          </a:p>
        </p:txBody>
      </p:sp>
      <p:sp>
        <p:nvSpPr>
          <p:cNvPr id="25603" name="Rectangle 3"/>
          <p:cNvSpPr>
            <a:spLocks noGrp="1" noChangeArrowheads="1"/>
          </p:cNvSpPr>
          <p:nvPr>
            <p:ph idx="1"/>
          </p:nvPr>
        </p:nvSpPr>
        <p:spPr>
          <a:xfrm>
            <a:off x="533400" y="1371600"/>
            <a:ext cx="8442325" cy="5105400"/>
          </a:xfrm>
        </p:spPr>
        <p:txBody>
          <a:bodyPr/>
          <a:lstStyle/>
          <a:p>
            <a:pPr marL="609600" indent="-609600"/>
            <a:r>
              <a:rPr lang="en-US" sz="2400" b="0" u="sng" dirty="0" smtClean="0"/>
              <a:t>Various Textbook Definitions:</a:t>
            </a:r>
          </a:p>
          <a:p>
            <a:pPr marL="609600" indent="-609600"/>
            <a:r>
              <a:rPr lang="en-US" sz="2400" b="0" dirty="0" smtClean="0"/>
              <a:t>(Almond) - </a:t>
            </a:r>
            <a:r>
              <a:rPr lang="en-US" sz="2400" b="0" i="1" dirty="0" smtClean="0"/>
              <a:t>a </a:t>
            </a:r>
            <a:r>
              <a:rPr lang="en-US" sz="2400" b="0" i="1" dirty="0"/>
              <a:t>political system in which citizens enjoy a number of basic civil and political rights, and in which their most important political leaders are elected in free and fair elections and accountable under a rule of law</a:t>
            </a:r>
            <a:r>
              <a:rPr lang="en-US" sz="2400" b="0" i="1" dirty="0" smtClean="0"/>
              <a:t>.</a:t>
            </a:r>
          </a:p>
          <a:p>
            <a:pPr marL="609600" indent="-609600"/>
            <a:endParaRPr lang="en-US" sz="2400" b="0" i="1" dirty="0" smtClean="0"/>
          </a:p>
          <a:p>
            <a:pPr marL="609600" indent="-609600"/>
            <a:r>
              <a:rPr lang="en-US" sz="2400" b="0" dirty="0" smtClean="0"/>
              <a:t>(Barrington) </a:t>
            </a:r>
            <a:r>
              <a:rPr lang="en-US" sz="2400" i="1" dirty="0"/>
              <a:t>A regime type that involves the selection of government officials through free and fair elections, a balance between the principle of majority rule and the protection of minority interests, and constitutional limitations on government actions</a:t>
            </a:r>
            <a:r>
              <a:rPr lang="en-US" sz="2400" dirty="0"/>
              <a:t>.</a:t>
            </a:r>
          </a:p>
          <a:p>
            <a:pPr marL="609600" indent="-609600"/>
            <a:endParaRPr lang="en-US" sz="2400" b="0" dirty="0"/>
          </a:p>
        </p:txBody>
      </p:sp>
    </p:spTree>
    <p:extLst>
      <p:ext uri="{BB962C8B-B14F-4D97-AF65-F5344CB8AC3E}">
        <p14:creationId xmlns:p14="http://schemas.microsoft.com/office/powerpoint/2010/main" val="212207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 calcmode="lin" valueType="num">
                                      <p:cBhvr additive="base">
                                        <p:cTn id="12"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603">
                                            <p:txEl>
                                              <p:pRg st="3" end="3"/>
                                            </p:txEl>
                                          </p:spTgt>
                                        </p:tgtEl>
                                        <p:attrNameLst>
                                          <p:attrName>style.visibility</p:attrName>
                                        </p:attrNameLst>
                                      </p:cBhvr>
                                      <p:to>
                                        <p:strVal val="visible"/>
                                      </p:to>
                                    </p:set>
                                    <p:anim calcmode="lin" valueType="num">
                                      <p:cBhvr additive="base">
                                        <p:cTn id="18"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dirty="0" smtClean="0"/>
              <a:t>Types of Regimes – Democracy (Liberal </a:t>
            </a:r>
            <a:r>
              <a:rPr lang="en-US" dirty="0" err="1" smtClean="0"/>
              <a:t>vs</a:t>
            </a:r>
            <a:r>
              <a:rPr lang="en-US" dirty="0" smtClean="0"/>
              <a:t> Illiberal) </a:t>
            </a:r>
            <a:endParaRPr lang="en-US" dirty="0"/>
          </a:p>
        </p:txBody>
      </p:sp>
      <p:sp>
        <p:nvSpPr>
          <p:cNvPr id="25603" name="Rectangle 3"/>
          <p:cNvSpPr>
            <a:spLocks noGrp="1" noChangeArrowheads="1"/>
          </p:cNvSpPr>
          <p:nvPr>
            <p:ph idx="1"/>
          </p:nvPr>
        </p:nvSpPr>
        <p:spPr>
          <a:xfrm>
            <a:off x="-381000" y="1371600"/>
            <a:ext cx="8382000" cy="5105400"/>
          </a:xfrm>
        </p:spPr>
        <p:txBody>
          <a:bodyPr>
            <a:normAutofit lnSpcReduction="10000"/>
          </a:bodyPr>
          <a:lstStyle/>
          <a:p>
            <a:pPr lvl="2"/>
            <a:r>
              <a:rPr lang="en-US" sz="2600" b="1" u="sng" dirty="0"/>
              <a:t>Liberal (substantive) </a:t>
            </a:r>
            <a:r>
              <a:rPr lang="en-US" sz="2600" b="1" u="sng" dirty="0" smtClean="0"/>
              <a:t>Democracies </a:t>
            </a:r>
            <a:r>
              <a:rPr lang="en-US" sz="2600" b="1" dirty="0" smtClean="0"/>
              <a:t> </a:t>
            </a:r>
            <a:r>
              <a:rPr lang="en-US" sz="2600" dirty="0" smtClean="0"/>
              <a:t>typically include: </a:t>
            </a:r>
          </a:p>
          <a:p>
            <a:pPr lvl="3">
              <a:buFont typeface="Wingdings" pitchFamily="2" charset="2"/>
              <a:buChar char="Ø"/>
            </a:pPr>
            <a:r>
              <a:rPr lang="en-US" sz="2600" dirty="0" smtClean="0"/>
              <a:t>Competitive Elections</a:t>
            </a:r>
          </a:p>
          <a:p>
            <a:pPr lvl="3">
              <a:buFont typeface="Wingdings" pitchFamily="2" charset="2"/>
              <a:buChar char="Ø"/>
            </a:pPr>
            <a:r>
              <a:rPr lang="en-US" sz="2600" dirty="0" smtClean="0"/>
              <a:t>Civil </a:t>
            </a:r>
            <a:r>
              <a:rPr lang="en-US" sz="2600" dirty="0"/>
              <a:t>liberties</a:t>
            </a:r>
          </a:p>
          <a:p>
            <a:pPr lvl="3">
              <a:buFont typeface="Wingdings" pitchFamily="2" charset="2"/>
              <a:buChar char="Ø"/>
            </a:pPr>
            <a:r>
              <a:rPr lang="en-US" sz="2600" dirty="0"/>
              <a:t>Rule of law</a:t>
            </a:r>
          </a:p>
          <a:p>
            <a:pPr lvl="3">
              <a:buFont typeface="Wingdings" pitchFamily="2" charset="2"/>
              <a:buChar char="Ø"/>
            </a:pPr>
            <a:r>
              <a:rPr lang="en-US" sz="2600" dirty="0"/>
              <a:t>Neutrality of the judiciary</a:t>
            </a:r>
          </a:p>
          <a:p>
            <a:pPr lvl="3">
              <a:buFont typeface="Wingdings" pitchFamily="2" charset="2"/>
              <a:buChar char="Ø"/>
            </a:pPr>
            <a:r>
              <a:rPr lang="en-US" sz="2600" dirty="0"/>
              <a:t>Open civil society</a:t>
            </a:r>
          </a:p>
          <a:p>
            <a:pPr lvl="3">
              <a:buFont typeface="Wingdings" pitchFamily="2" charset="2"/>
              <a:buChar char="Ø"/>
            </a:pPr>
            <a:r>
              <a:rPr lang="en-US" sz="2600" dirty="0"/>
              <a:t>Civilian control of the military</a:t>
            </a:r>
          </a:p>
          <a:p>
            <a:pPr lvl="2"/>
            <a:r>
              <a:rPr lang="en-US" sz="2600" b="1" u="sng" dirty="0"/>
              <a:t>Illiberal or </a:t>
            </a:r>
            <a:r>
              <a:rPr lang="en-US" sz="2600" b="1" u="sng" dirty="0" smtClean="0"/>
              <a:t>Procedural Democracies</a:t>
            </a:r>
            <a:endParaRPr lang="en-US" sz="2600" b="1" u="sng" dirty="0"/>
          </a:p>
          <a:p>
            <a:pPr lvl="3">
              <a:buFont typeface="Wingdings" pitchFamily="2" charset="2"/>
              <a:buChar char="Ø"/>
            </a:pPr>
            <a:r>
              <a:rPr lang="en-US" sz="2600" dirty="0" smtClean="0"/>
              <a:t>Appear like other established                       democracies (elections) but do </a:t>
            </a:r>
            <a:r>
              <a:rPr lang="en-US" sz="2600" dirty="0"/>
              <a:t>not </a:t>
            </a:r>
            <a:r>
              <a:rPr lang="en-US" sz="2600" dirty="0" smtClean="0"/>
              <a:t>                       have many of </a:t>
            </a:r>
            <a:r>
              <a:rPr lang="en-US" sz="2600" dirty="0"/>
              <a:t>the features </a:t>
            </a:r>
            <a:r>
              <a:rPr lang="en-US" sz="2600" dirty="0" smtClean="0"/>
              <a:t>listed </a:t>
            </a:r>
            <a:r>
              <a:rPr lang="en-US" sz="2600" dirty="0"/>
              <a:t>above</a:t>
            </a:r>
          </a:p>
          <a:p>
            <a:pPr marL="609600" indent="-609600"/>
            <a:endParaRPr lang="en-US" sz="2400" b="0" dirty="0" smtClean="0"/>
          </a:p>
        </p:txBody>
      </p:sp>
      <p:pic>
        <p:nvPicPr>
          <p:cNvPr id="4" name="Picture 2" descr="http://t0.gstatic.com/images?q=tbn:ANd9GcTVFH9cdb_e489EuCGA617jgosdk96nYq2yh0iC8FWeP5GvHiUqqQ:www.russiablog.org/PutinRussianRoulette.gif"/>
          <p:cNvPicPr>
            <a:picLocks noChangeAspect="1" noChangeArrowheads="1"/>
          </p:cNvPicPr>
          <p:nvPr/>
        </p:nvPicPr>
        <p:blipFill>
          <a:blip r:embed="rId3" cstate="print"/>
          <a:srcRect/>
          <a:stretch>
            <a:fillRect/>
          </a:stretch>
        </p:blipFill>
        <p:spPr bwMode="auto">
          <a:xfrm>
            <a:off x="6248400" y="3883412"/>
            <a:ext cx="2769557" cy="2732795"/>
          </a:xfrm>
          <a:prstGeom prst="rect">
            <a:avLst/>
          </a:prstGeom>
          <a:noFill/>
          <a:ln w="57150">
            <a:solidFill>
              <a:srgbClr val="00B0F0"/>
            </a:solidFill>
          </a:ln>
        </p:spPr>
      </p:pic>
      <p:pic>
        <p:nvPicPr>
          <p:cNvPr id="5" name="Picture 2" descr="http://i.obozrevatel.com/10/1048816/330x220_7605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828800"/>
            <a:ext cx="2769557" cy="1846372"/>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4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 calcmode="lin" valueType="num">
                                      <p:cBhvr additive="base">
                                        <p:cTn id="3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603">
                                            <p:txEl>
                                              <p:pRg st="6" end="6"/>
                                            </p:txEl>
                                          </p:spTgt>
                                        </p:tgtEl>
                                        <p:attrNameLst>
                                          <p:attrName>style.visibility</p:attrName>
                                        </p:attrNameLst>
                                      </p:cBhvr>
                                      <p:to>
                                        <p:strVal val="visible"/>
                                      </p:to>
                                    </p:set>
                                    <p:anim calcmode="lin" valueType="num">
                                      <p:cBhvr additive="base">
                                        <p:cTn id="43"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5603">
                                            <p:txEl>
                                              <p:pRg st="7" end="7"/>
                                            </p:txEl>
                                          </p:spTgt>
                                        </p:tgtEl>
                                        <p:attrNameLst>
                                          <p:attrName>style.visibility</p:attrName>
                                        </p:attrNameLst>
                                      </p:cBhvr>
                                      <p:to>
                                        <p:strVal val="visible"/>
                                      </p:to>
                                    </p:set>
                                    <p:anim calcmode="lin" valueType="num">
                                      <p:cBhvr additive="base">
                                        <p:cTn id="49" dur="5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60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5603">
                                            <p:txEl>
                                              <p:pRg st="8" end="8"/>
                                            </p:txEl>
                                          </p:spTgt>
                                        </p:tgtEl>
                                        <p:attrNameLst>
                                          <p:attrName>style.visibility</p:attrName>
                                        </p:attrNameLst>
                                      </p:cBhvr>
                                      <p:to>
                                        <p:strVal val="visible"/>
                                      </p:to>
                                    </p:set>
                                    <p:anim calcmode="lin" valueType="num">
                                      <p:cBhvr additive="base">
                                        <p:cTn id="55" dur="500" fill="hold"/>
                                        <p:tgtEl>
                                          <p:spTgt spid="2560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560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38200"/>
          </a:xfrm>
        </p:spPr>
        <p:txBody>
          <a:bodyPr>
            <a:normAutofit/>
          </a:bodyPr>
          <a:lstStyle/>
          <a:p>
            <a:r>
              <a:rPr lang="en-US" dirty="0" smtClean="0"/>
              <a:t>Types of Regimes - Authoritarian </a:t>
            </a:r>
            <a:endParaRPr lang="en-US" dirty="0"/>
          </a:p>
        </p:txBody>
      </p:sp>
      <p:sp>
        <p:nvSpPr>
          <p:cNvPr id="3" name="Content Placeholder 2"/>
          <p:cNvSpPr>
            <a:spLocks noGrp="1"/>
          </p:cNvSpPr>
          <p:nvPr>
            <p:ph sz="quarter" idx="1"/>
          </p:nvPr>
        </p:nvSpPr>
        <p:spPr>
          <a:xfrm>
            <a:off x="-10510" y="1295400"/>
            <a:ext cx="5115910" cy="4937760"/>
          </a:xfrm>
        </p:spPr>
        <p:txBody>
          <a:bodyPr/>
          <a:lstStyle/>
          <a:p>
            <a:pPr marL="533400" indent="-533400">
              <a:lnSpc>
                <a:spcPct val="90000"/>
              </a:lnSpc>
            </a:pPr>
            <a:r>
              <a:rPr lang="en-US" sz="2800" b="1" u="sng" dirty="0"/>
              <a:t>Authoritarianism</a:t>
            </a:r>
            <a:r>
              <a:rPr lang="en-US" sz="2800" dirty="0"/>
              <a:t> is a political regime where a small group of individuals exercises power over the state without being constitutionally responsible to the public. </a:t>
            </a:r>
            <a:endParaRPr lang="en-US" sz="2800" dirty="0" smtClean="0"/>
          </a:p>
          <a:p>
            <a:pPr marL="533400" indent="-533400">
              <a:lnSpc>
                <a:spcPct val="90000"/>
              </a:lnSpc>
            </a:pPr>
            <a:r>
              <a:rPr lang="en-US" sz="2800" dirty="0" smtClean="0"/>
              <a:t>Examples? </a:t>
            </a:r>
            <a:endParaRPr lang="en-US" sz="2800" dirty="0"/>
          </a:p>
          <a:p>
            <a:pP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524000"/>
            <a:ext cx="3640864" cy="3895725"/>
          </a:xfrm>
          <a:prstGeom prst="rect">
            <a:avLst/>
          </a:prstGeom>
          <a:ln w="57150">
            <a:solidFill>
              <a:srgbClr val="00B0F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85800"/>
          </a:xfrm>
        </p:spPr>
        <p:txBody>
          <a:bodyPr/>
          <a:lstStyle/>
          <a:p>
            <a:r>
              <a:rPr lang="en-US" dirty="0" smtClean="0"/>
              <a:t>Sovereignty, Authority &amp; Power</a:t>
            </a:r>
            <a:endParaRPr lang="en-US" dirty="0"/>
          </a:p>
        </p:txBody>
      </p:sp>
      <p:sp>
        <p:nvSpPr>
          <p:cNvPr id="3" name="Content Placeholder 2"/>
          <p:cNvSpPr>
            <a:spLocks noGrp="1"/>
          </p:cNvSpPr>
          <p:nvPr>
            <p:ph sz="quarter" idx="1"/>
          </p:nvPr>
        </p:nvSpPr>
        <p:spPr>
          <a:xfrm>
            <a:off x="381000" y="1143000"/>
            <a:ext cx="8229600" cy="4937760"/>
          </a:xfrm>
        </p:spPr>
        <p:txBody>
          <a:bodyPr/>
          <a:lstStyle/>
          <a:p>
            <a:r>
              <a:rPr lang="en-US" dirty="0" smtClean="0"/>
              <a:t>Power</a:t>
            </a:r>
          </a:p>
          <a:p>
            <a:pPr lvl="1"/>
            <a:r>
              <a:rPr lang="en-US" dirty="0" smtClean="0"/>
              <a:t>The ability to direct the behavior of others through coercion, persuasion, or leadership</a:t>
            </a:r>
          </a:p>
          <a:p>
            <a:r>
              <a:rPr lang="en-US" dirty="0" smtClean="0"/>
              <a:t>Authority</a:t>
            </a:r>
          </a:p>
          <a:p>
            <a:pPr lvl="1"/>
            <a:r>
              <a:rPr lang="en-US" dirty="0" smtClean="0"/>
              <a:t>Legal right exercise power on behalf of society and/or gov’t</a:t>
            </a:r>
          </a:p>
          <a:p>
            <a:r>
              <a:rPr lang="en-US" dirty="0" smtClean="0"/>
              <a:t>Sovereignty</a:t>
            </a:r>
          </a:p>
          <a:p>
            <a:pPr lvl="1"/>
            <a:r>
              <a:rPr lang="en-US" dirty="0" smtClean="0"/>
              <a:t>Legal right and ability (power)                                                        of a state to carry out actions                                                                    &amp; policies within its territory</a:t>
            </a:r>
          </a:p>
        </p:txBody>
      </p:sp>
      <p:pic>
        <p:nvPicPr>
          <p:cNvPr id="61442" name="Picture 2" descr="http://t2.gstatic.com/images?q=tbn:ANd9GcT7slYmyoNRAjjUCYCy7Tnh7f8McGAuWPN3Aj4eGbLziYSQyBY2:grandioseparlor.com/wp-content/uploads/2011/04/election-2011-vanguard-inec-cartoon.jpg"/>
          <p:cNvPicPr>
            <a:picLocks noChangeAspect="1" noChangeArrowheads="1"/>
          </p:cNvPicPr>
          <p:nvPr/>
        </p:nvPicPr>
        <p:blipFill>
          <a:blip r:embed="rId3" cstate="print"/>
          <a:srcRect/>
          <a:stretch>
            <a:fillRect/>
          </a:stretch>
        </p:blipFill>
        <p:spPr bwMode="auto">
          <a:xfrm>
            <a:off x="4734754" y="3657600"/>
            <a:ext cx="4409246" cy="2971800"/>
          </a:xfrm>
          <a:prstGeom prst="rect">
            <a:avLst/>
          </a:prstGeom>
          <a:noFill/>
          <a:ln w="38100">
            <a:solidFill>
              <a:schemeClr val="accent1"/>
            </a:solidFill>
          </a:ln>
        </p:spPr>
      </p:pic>
    </p:spTree>
    <p:extLst>
      <p:ext uri="{BB962C8B-B14F-4D97-AF65-F5344CB8AC3E}">
        <p14:creationId xmlns:p14="http://schemas.microsoft.com/office/powerpoint/2010/main" val="275369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38200"/>
          </a:xfrm>
        </p:spPr>
        <p:txBody>
          <a:bodyPr>
            <a:normAutofit fontScale="90000"/>
          </a:bodyPr>
          <a:lstStyle/>
          <a:p>
            <a:r>
              <a:rPr lang="en-US" dirty="0" smtClean="0"/>
              <a:t>Types of Regimes:</a:t>
            </a:r>
            <a:br>
              <a:rPr lang="en-US" dirty="0" smtClean="0"/>
            </a:br>
            <a:r>
              <a:rPr lang="en-US" dirty="0" smtClean="0"/>
              <a:t> Authoritarian </a:t>
            </a:r>
            <a:endParaRPr lang="en-US" dirty="0"/>
          </a:p>
        </p:txBody>
      </p:sp>
      <p:sp>
        <p:nvSpPr>
          <p:cNvPr id="3" name="Content Placeholder 2"/>
          <p:cNvSpPr>
            <a:spLocks noGrp="1"/>
          </p:cNvSpPr>
          <p:nvPr>
            <p:ph sz="quarter" idx="1"/>
          </p:nvPr>
        </p:nvSpPr>
        <p:spPr>
          <a:xfrm>
            <a:off x="228600" y="1219200"/>
            <a:ext cx="8229600" cy="5257800"/>
          </a:xfrm>
        </p:spPr>
        <p:txBody>
          <a:bodyPr>
            <a:normAutofit lnSpcReduction="10000"/>
          </a:bodyPr>
          <a:lstStyle/>
          <a:p>
            <a:r>
              <a:rPr lang="en-US" b="1" u="sng" dirty="0" smtClean="0"/>
              <a:t>Authoritarian Characteristics:</a:t>
            </a:r>
          </a:p>
          <a:p>
            <a:r>
              <a:rPr lang="en-US" dirty="0" smtClean="0"/>
              <a:t>Elites who hold political power                                        make decisions</a:t>
            </a:r>
          </a:p>
          <a:p>
            <a:r>
              <a:rPr lang="en-US" dirty="0"/>
              <a:t>Some based on </a:t>
            </a:r>
            <a:r>
              <a:rPr lang="en-US" dirty="0" smtClean="0"/>
              <a:t>Communism</a:t>
            </a:r>
          </a:p>
          <a:p>
            <a:r>
              <a:rPr lang="en-US" dirty="0" smtClean="0"/>
              <a:t>Some </a:t>
            </a:r>
            <a:r>
              <a:rPr lang="en-US" dirty="0"/>
              <a:t>based on </a:t>
            </a:r>
            <a:r>
              <a:rPr lang="en-US" dirty="0" smtClean="0"/>
              <a:t>Corporatism</a:t>
            </a:r>
          </a:p>
          <a:p>
            <a:pPr lvl="1"/>
            <a:r>
              <a:rPr lang="en-US" dirty="0" smtClean="0"/>
              <a:t>Gov’t officials interact with                                         people/groups outside gov’t before                                          they set policy</a:t>
            </a:r>
          </a:p>
          <a:p>
            <a:pPr lvl="1"/>
            <a:r>
              <a:rPr lang="en-US" dirty="0" smtClean="0"/>
              <a:t>Patron-Client Systems – Favors and services to their supporters</a:t>
            </a:r>
            <a:endParaRPr lang="en-US" dirty="0"/>
          </a:p>
          <a:p>
            <a:r>
              <a:rPr lang="en-US" dirty="0" smtClean="0"/>
              <a:t>Economy is tightly controlled by the political elite</a:t>
            </a:r>
          </a:p>
          <a:p>
            <a:r>
              <a:rPr lang="en-US" dirty="0" smtClean="0"/>
              <a:t>Citizens have little to no input on selection of leaders</a:t>
            </a:r>
          </a:p>
          <a:p>
            <a:r>
              <a:rPr lang="en-US" dirty="0" smtClean="0"/>
              <a:t>Restriction of civil liberties very common</a:t>
            </a:r>
          </a:p>
          <a:p>
            <a:pP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81000"/>
            <a:ext cx="3581400" cy="3581400"/>
          </a:xfrm>
          <a:prstGeom prst="rect">
            <a:avLst/>
          </a:prstGeom>
          <a:ln w="57150">
            <a:solidFill>
              <a:srgbClr val="00B0F0"/>
            </a:solidFill>
          </a:ln>
        </p:spPr>
      </p:pic>
    </p:spTree>
    <p:extLst>
      <p:ext uri="{BB962C8B-B14F-4D97-AF65-F5344CB8AC3E}">
        <p14:creationId xmlns:p14="http://schemas.microsoft.com/office/powerpoint/2010/main" val="324910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Totalitarian Regimes</a:t>
            </a:r>
            <a:endParaRPr lang="en-US" dirty="0"/>
          </a:p>
        </p:txBody>
      </p:sp>
      <p:sp>
        <p:nvSpPr>
          <p:cNvPr id="3" name="Content Placeholder 2"/>
          <p:cNvSpPr>
            <a:spLocks noGrp="1"/>
          </p:cNvSpPr>
          <p:nvPr>
            <p:ph sz="quarter" idx="1"/>
          </p:nvPr>
        </p:nvSpPr>
        <p:spPr/>
        <p:txBody>
          <a:bodyPr>
            <a:normAutofit/>
          </a:bodyPr>
          <a:lstStyle/>
          <a:p>
            <a:pPr marL="381000" indent="-381000">
              <a:lnSpc>
                <a:spcPct val="90000"/>
              </a:lnSpc>
            </a:pPr>
            <a:r>
              <a:rPr lang="en-US" sz="2800" b="1" u="sng" dirty="0"/>
              <a:t>Totalitarianism</a:t>
            </a:r>
            <a:r>
              <a:rPr lang="en-US" sz="2800" dirty="0"/>
              <a:t> is a highly centralized regime that possesses some form of </a:t>
            </a:r>
            <a:r>
              <a:rPr lang="en-US" sz="2800" u="sng" dirty="0"/>
              <a:t>strong</a:t>
            </a:r>
            <a:r>
              <a:rPr lang="en-US" sz="2800" dirty="0"/>
              <a:t> </a:t>
            </a:r>
            <a:r>
              <a:rPr lang="en-US" sz="2800" u="sng" dirty="0"/>
              <a:t>ideology</a:t>
            </a:r>
            <a:r>
              <a:rPr lang="en-US" sz="2800" dirty="0"/>
              <a:t> that seeks to transform and absorb aspects of the state, society, and the economy.  </a:t>
            </a:r>
          </a:p>
          <a:p>
            <a:r>
              <a:rPr lang="en-US" dirty="0" smtClean="0"/>
              <a:t>Much more negative connotation than authoritarian</a:t>
            </a:r>
          </a:p>
          <a:p>
            <a:r>
              <a:rPr lang="en-US" dirty="0" smtClean="0"/>
              <a:t>Very repressive</a:t>
            </a:r>
          </a:p>
          <a:p>
            <a:r>
              <a:rPr lang="en-US" dirty="0" smtClean="0"/>
              <a:t>Use violence/terror </a:t>
            </a:r>
          </a:p>
          <a:p>
            <a:r>
              <a:rPr lang="en-US" dirty="0" smtClean="0"/>
              <a:t>Examples?</a:t>
            </a:r>
          </a:p>
        </p:txBody>
      </p:sp>
      <p:pic>
        <p:nvPicPr>
          <p:cNvPr id="1026" name="Picture 2" descr="https://static.prtst.net/asset-proxy/f788bfb228b689d815126b49fc6122e944e0d758/687474703a2f2f696d6736332e696d616765736861636b2e75732f696d6736332f313330352f7479706538386368696e65736561726d793030312e6a7067/http:/img63.imageshack.us/img63/1305/type88chinesearmy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428998"/>
            <a:ext cx="4933950" cy="3289301"/>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Regimes</a:t>
            </a:r>
            <a:endParaRPr lang="en-US" dirty="0"/>
          </a:p>
        </p:txBody>
      </p:sp>
      <p:sp>
        <p:nvSpPr>
          <p:cNvPr id="3" name="Content Placeholder 2"/>
          <p:cNvSpPr>
            <a:spLocks noGrp="1"/>
          </p:cNvSpPr>
          <p:nvPr>
            <p:ph sz="quarter" idx="1"/>
          </p:nvPr>
        </p:nvSpPr>
        <p:spPr/>
        <p:txBody>
          <a:bodyPr/>
          <a:lstStyle/>
          <a:p>
            <a:r>
              <a:rPr lang="en-US" dirty="0" smtClean="0"/>
              <a:t>Military rule</a:t>
            </a:r>
          </a:p>
          <a:p>
            <a:pPr lvl="1"/>
            <a:r>
              <a:rPr lang="en-US" dirty="0" smtClean="0"/>
              <a:t>Nondemocratic</a:t>
            </a:r>
          </a:p>
          <a:p>
            <a:pPr lvl="1"/>
            <a:r>
              <a:rPr lang="en-US" dirty="0" smtClean="0"/>
              <a:t>Prevalent in Latin America,  Africa                                       and parts of Asia</a:t>
            </a:r>
          </a:p>
          <a:p>
            <a:pPr lvl="1"/>
            <a:r>
              <a:rPr lang="en-US" dirty="0" smtClean="0"/>
              <a:t>Usually begins with a coup </a:t>
            </a:r>
            <a:r>
              <a:rPr lang="en-US" dirty="0" err="1" smtClean="0"/>
              <a:t>d’etat</a:t>
            </a:r>
            <a:endParaRPr lang="en-US" dirty="0" smtClean="0"/>
          </a:p>
          <a:p>
            <a:pPr lvl="1"/>
            <a:r>
              <a:rPr lang="en-US" dirty="0" smtClean="0"/>
              <a:t>Examples?</a:t>
            </a:r>
            <a:endParaRPr lang="en-US" dirty="0"/>
          </a:p>
        </p:txBody>
      </p:sp>
      <p:pic>
        <p:nvPicPr>
          <p:cNvPr id="66562" name="Picture 2" descr="http://t3.gstatic.com/images?q=tbn:ANd9GcSzx2OItGRjdpx2B82to85sp_oYmSqKdYoMMQy1oRrDyBAPALJ4:www.afribd.com/miniature.php%3Fpic%3Dhttp://www.sudplanete.net/_uploads/images/livres/african_book/9781562781.jpg%26h_max%3D700%26w_max%3D500"/>
          <p:cNvPicPr>
            <a:picLocks noChangeAspect="1" noChangeArrowheads="1"/>
          </p:cNvPicPr>
          <p:nvPr/>
        </p:nvPicPr>
        <p:blipFill>
          <a:blip r:embed="rId3" cstate="print"/>
          <a:srcRect/>
          <a:stretch>
            <a:fillRect/>
          </a:stretch>
        </p:blipFill>
        <p:spPr bwMode="auto">
          <a:xfrm>
            <a:off x="5715000" y="1828800"/>
            <a:ext cx="3048000" cy="47244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Theocracy</a:t>
            </a:r>
            <a:endParaRPr lang="en-US" dirty="0"/>
          </a:p>
        </p:txBody>
      </p:sp>
      <p:sp>
        <p:nvSpPr>
          <p:cNvPr id="3" name="Content Placeholder 2"/>
          <p:cNvSpPr>
            <a:spLocks noGrp="1"/>
          </p:cNvSpPr>
          <p:nvPr>
            <p:ph sz="quarter" idx="1"/>
          </p:nvPr>
        </p:nvSpPr>
        <p:spPr/>
        <p:txBody>
          <a:bodyPr/>
          <a:lstStyle/>
          <a:p>
            <a:r>
              <a:rPr lang="en-US" sz="2400" b="1" u="sng" dirty="0" smtClean="0"/>
              <a:t>Theocracy:</a:t>
            </a:r>
            <a:r>
              <a:rPr lang="en-US" sz="2400" dirty="0" smtClean="0"/>
              <a:t> a political system in which religious leaders control political decisions and religious law provides the basis for policy decisions.</a:t>
            </a:r>
          </a:p>
          <a:p>
            <a:r>
              <a:rPr lang="en-US" sz="2400" dirty="0" smtClean="0"/>
              <a:t>Examples?</a:t>
            </a:r>
            <a:endParaRPr lang="en-US" sz="2400" dirty="0"/>
          </a:p>
          <a:p>
            <a:endParaRPr lang="en-US" dirty="0"/>
          </a:p>
        </p:txBody>
      </p:sp>
      <p:pic>
        <p:nvPicPr>
          <p:cNvPr id="2050" name="Picture 2" descr="http://lefteyeonthemedia.files.wordpress.com/2008/10/theocracy-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667000"/>
            <a:ext cx="5588109" cy="3762661"/>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62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p:txBody>
          <a:bodyPr/>
          <a:lstStyle/>
          <a:p>
            <a:r>
              <a:rPr lang="en-US" i="1" dirty="0" smtClean="0"/>
              <a:t>Which of the following is NOT an essential ingredient for a liberal democracy?</a:t>
            </a:r>
          </a:p>
          <a:p>
            <a:r>
              <a:rPr lang="en-US" dirty="0" smtClean="0"/>
              <a:t>A.  Open civil society</a:t>
            </a:r>
          </a:p>
          <a:p>
            <a:r>
              <a:rPr lang="en-US" dirty="0" smtClean="0"/>
              <a:t>B.  Proportional Representation</a:t>
            </a:r>
          </a:p>
          <a:p>
            <a:r>
              <a:rPr lang="en-US" dirty="0" smtClean="0"/>
              <a:t>C.  Neutrality of the judiciary</a:t>
            </a:r>
          </a:p>
          <a:p>
            <a:r>
              <a:rPr lang="en-US" dirty="0" smtClean="0"/>
              <a:t>D.  Rule of Law</a:t>
            </a:r>
          </a:p>
          <a:p>
            <a:r>
              <a:rPr lang="en-US" dirty="0" smtClean="0"/>
              <a:t>E.  Civil Liberties</a:t>
            </a:r>
            <a:endParaRPr lang="en-US" dirty="0"/>
          </a:p>
        </p:txBody>
      </p:sp>
    </p:spTree>
    <p:extLst>
      <p:ext uri="{BB962C8B-B14F-4D97-AF65-F5344CB8AC3E}">
        <p14:creationId xmlns:p14="http://schemas.microsoft.com/office/powerpoint/2010/main" val="1891377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p:txBody>
          <a:bodyPr/>
          <a:lstStyle/>
          <a:p>
            <a:r>
              <a:rPr lang="en-US" i="1" dirty="0" smtClean="0"/>
              <a:t>Frequent coups </a:t>
            </a:r>
            <a:r>
              <a:rPr lang="en-US" i="1" dirty="0" err="1" smtClean="0"/>
              <a:t>d’etat</a:t>
            </a:r>
            <a:r>
              <a:rPr lang="en-US" i="1" dirty="0" smtClean="0"/>
              <a:t> are most often associated with regimes that are</a:t>
            </a:r>
          </a:p>
          <a:p>
            <a:r>
              <a:rPr lang="en-US" dirty="0" smtClean="0"/>
              <a:t>A.  Totalitarian</a:t>
            </a:r>
          </a:p>
          <a:p>
            <a:r>
              <a:rPr lang="en-US" dirty="0" smtClean="0"/>
              <a:t>B.  Parliamentarian</a:t>
            </a:r>
          </a:p>
          <a:p>
            <a:r>
              <a:rPr lang="en-US" dirty="0" smtClean="0"/>
              <a:t>C.  Presidential</a:t>
            </a:r>
          </a:p>
          <a:p>
            <a:r>
              <a:rPr lang="en-US" dirty="0" smtClean="0"/>
              <a:t>D.  Corporatist</a:t>
            </a:r>
          </a:p>
          <a:p>
            <a:r>
              <a:rPr lang="en-US" dirty="0" smtClean="0"/>
              <a:t>E.  Under military rule</a:t>
            </a:r>
            <a:endParaRPr lang="en-US" dirty="0"/>
          </a:p>
        </p:txBody>
      </p:sp>
    </p:spTree>
    <p:extLst>
      <p:ext uri="{BB962C8B-B14F-4D97-AF65-F5344CB8AC3E}">
        <p14:creationId xmlns:p14="http://schemas.microsoft.com/office/powerpoint/2010/main" val="88770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p:txBody>
          <a:bodyPr/>
          <a:lstStyle/>
          <a:p>
            <a:r>
              <a:rPr lang="en-US" i="1" dirty="0" smtClean="0"/>
              <a:t>Countries that have democratic procedures in place but have significant restrictions on them are referred to as</a:t>
            </a:r>
          </a:p>
          <a:p>
            <a:r>
              <a:rPr lang="en-US" dirty="0" smtClean="0"/>
              <a:t>A.  Totalitarian regimes</a:t>
            </a:r>
          </a:p>
          <a:p>
            <a:r>
              <a:rPr lang="en-US" dirty="0" smtClean="0"/>
              <a:t>B.  Authoritarian regimes</a:t>
            </a:r>
          </a:p>
          <a:p>
            <a:r>
              <a:rPr lang="en-US" dirty="0" smtClean="0"/>
              <a:t>C. Substantive democracies</a:t>
            </a:r>
          </a:p>
          <a:p>
            <a:r>
              <a:rPr lang="en-US" dirty="0" smtClean="0"/>
              <a:t>D.  Illiberal democracies</a:t>
            </a:r>
          </a:p>
          <a:p>
            <a:r>
              <a:rPr lang="en-US" dirty="0" smtClean="0"/>
              <a:t>E.  Liberal democracies</a:t>
            </a:r>
            <a:endParaRPr lang="en-US" dirty="0"/>
          </a:p>
        </p:txBody>
      </p:sp>
    </p:spTree>
    <p:extLst>
      <p:ext uri="{BB962C8B-B14F-4D97-AF65-F5344CB8AC3E}">
        <p14:creationId xmlns:p14="http://schemas.microsoft.com/office/powerpoint/2010/main" val="702943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85800"/>
          </a:xfrm>
        </p:spPr>
        <p:txBody>
          <a:bodyPr/>
          <a:lstStyle/>
          <a:p>
            <a:r>
              <a:rPr lang="en-US" dirty="0" smtClean="0"/>
              <a:t>Sovereignty</a:t>
            </a:r>
            <a:r>
              <a:rPr lang="en-US" dirty="0"/>
              <a:t> </a:t>
            </a:r>
            <a:r>
              <a:rPr lang="en-US" dirty="0" smtClean="0"/>
              <a:t>&amp; Capacity</a:t>
            </a:r>
            <a:endParaRPr lang="en-US" dirty="0"/>
          </a:p>
        </p:txBody>
      </p:sp>
      <p:sp>
        <p:nvSpPr>
          <p:cNvPr id="3" name="Content Placeholder 2"/>
          <p:cNvSpPr>
            <a:spLocks noGrp="1"/>
          </p:cNvSpPr>
          <p:nvPr>
            <p:ph sz="quarter" idx="1"/>
          </p:nvPr>
        </p:nvSpPr>
        <p:spPr>
          <a:xfrm>
            <a:off x="381000" y="1143000"/>
            <a:ext cx="8229600" cy="4937760"/>
          </a:xfrm>
        </p:spPr>
        <p:txBody>
          <a:bodyPr>
            <a:normAutofit/>
          </a:bodyPr>
          <a:lstStyle/>
          <a:p>
            <a:r>
              <a:rPr lang="en-US" dirty="0" smtClean="0"/>
              <a:t>Capacity</a:t>
            </a:r>
          </a:p>
          <a:p>
            <a:pPr lvl="1"/>
            <a:r>
              <a:rPr lang="en-US" dirty="0" smtClean="0"/>
              <a:t>The degree to which a state or gov’t is able to implement its policies (i.e., able to exercise its sovereignty)</a:t>
            </a:r>
          </a:p>
          <a:p>
            <a:pPr lvl="1"/>
            <a:r>
              <a:rPr lang="en-US" dirty="0" smtClean="0"/>
              <a:t>Some nation-states have greater capacity than others &amp; therefore greater sovereignty</a:t>
            </a:r>
          </a:p>
          <a:p>
            <a:pPr lvl="1"/>
            <a:endParaRPr lang="en-US" dirty="0" smtClean="0"/>
          </a:p>
          <a:p>
            <a:r>
              <a:rPr lang="en-US" dirty="0" smtClean="0"/>
              <a:t>What might limit a state’s sovereignty &amp; capacity?</a:t>
            </a:r>
          </a:p>
          <a:p>
            <a:pPr lvl="1"/>
            <a:r>
              <a:rPr lang="en-US" dirty="0" smtClean="0"/>
              <a:t>Permeable borders – anything that crosses a nation-state’s borders without official sanction demonstrates a limit to that nation-state’s capacity and sovereignty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85800"/>
          </a:xfrm>
        </p:spPr>
        <p:txBody>
          <a:bodyPr/>
          <a:lstStyle/>
          <a:p>
            <a:r>
              <a:rPr lang="en-US" b="1" dirty="0" smtClean="0">
                <a:latin typeface="Segoe Print" panose="02000600000000000000" pitchFamily="2" charset="0"/>
              </a:rPr>
              <a:t>Discussion Question:</a:t>
            </a:r>
            <a:endParaRPr lang="en-US" b="1" dirty="0">
              <a:latin typeface="Segoe Print" panose="02000600000000000000" pitchFamily="2" charset="0"/>
            </a:endParaRPr>
          </a:p>
        </p:txBody>
      </p:sp>
      <p:sp>
        <p:nvSpPr>
          <p:cNvPr id="3" name="Content Placeholder 2"/>
          <p:cNvSpPr>
            <a:spLocks noGrp="1"/>
          </p:cNvSpPr>
          <p:nvPr>
            <p:ph sz="quarter" idx="1"/>
          </p:nvPr>
        </p:nvSpPr>
        <p:spPr>
          <a:xfrm>
            <a:off x="381000" y="1143000"/>
            <a:ext cx="8229600" cy="4937760"/>
          </a:xfrm>
        </p:spPr>
        <p:txBody>
          <a:bodyPr>
            <a:normAutofit/>
          </a:bodyPr>
          <a:lstStyle/>
          <a:p>
            <a:r>
              <a:rPr lang="en-US" dirty="0" smtClean="0"/>
              <a:t>What are some examples of things that can pass through permeable borders?</a:t>
            </a:r>
          </a:p>
          <a:p>
            <a:pPr marL="171450" indent="-171450">
              <a:buFont typeface="Arial" pitchFamily="34" charset="0"/>
              <a:buChar char="•"/>
            </a:pPr>
            <a:endParaRPr lang="en-US" sz="2000" b="1" dirty="0" smtClean="0">
              <a:latin typeface="Segoe Print" panose="02000600000000000000" pitchFamily="2" charset="0"/>
            </a:endParaRPr>
          </a:p>
          <a:p>
            <a:endParaRPr lang="en-US" dirty="0" smtClean="0"/>
          </a:p>
        </p:txBody>
      </p:sp>
    </p:spTree>
    <p:extLst>
      <p:ext uri="{BB962C8B-B14F-4D97-AF65-F5344CB8AC3E}">
        <p14:creationId xmlns:p14="http://schemas.microsoft.com/office/powerpoint/2010/main" val="107660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85800"/>
          </a:xfrm>
        </p:spPr>
        <p:txBody>
          <a:bodyPr/>
          <a:lstStyle/>
          <a:p>
            <a:r>
              <a:rPr lang="en-US" b="1" dirty="0" smtClean="0">
                <a:latin typeface="Segoe Print" panose="02000600000000000000" pitchFamily="2" charset="0"/>
              </a:rPr>
              <a:t>Discussion Question:</a:t>
            </a:r>
            <a:endParaRPr lang="en-US" b="1" dirty="0">
              <a:latin typeface="Segoe Print" panose="02000600000000000000" pitchFamily="2" charset="0"/>
            </a:endParaRPr>
          </a:p>
        </p:txBody>
      </p:sp>
      <p:sp>
        <p:nvSpPr>
          <p:cNvPr id="3" name="Content Placeholder 2"/>
          <p:cNvSpPr>
            <a:spLocks noGrp="1"/>
          </p:cNvSpPr>
          <p:nvPr>
            <p:ph sz="quarter" idx="1"/>
          </p:nvPr>
        </p:nvSpPr>
        <p:spPr>
          <a:xfrm>
            <a:off x="381000" y="1143000"/>
            <a:ext cx="8229600" cy="4937760"/>
          </a:xfrm>
        </p:spPr>
        <p:txBody>
          <a:bodyPr>
            <a:normAutofit/>
          </a:bodyPr>
          <a:lstStyle/>
          <a:p>
            <a:r>
              <a:rPr lang="en-US" dirty="0" smtClean="0"/>
              <a:t>What are some examples of things that can pass through permeable borders?</a:t>
            </a:r>
          </a:p>
          <a:p>
            <a:pPr marL="171450" indent="-171450">
              <a:buFont typeface="Arial" pitchFamily="34" charset="0"/>
              <a:buChar char="•"/>
            </a:pPr>
            <a:endParaRPr lang="en-US" sz="2000" b="1" dirty="0" smtClean="0">
              <a:latin typeface="Segoe Print" panose="02000600000000000000" pitchFamily="2" charset="0"/>
            </a:endParaRPr>
          </a:p>
          <a:p>
            <a:pPr marL="171450" indent="-171450">
              <a:buFont typeface="Arial" pitchFamily="34" charset="0"/>
              <a:buChar char="•"/>
            </a:pPr>
            <a:r>
              <a:rPr lang="en-US" sz="2000" b="1" dirty="0" smtClean="0">
                <a:latin typeface="Segoe Print" panose="02000600000000000000" pitchFamily="2" charset="0"/>
              </a:rPr>
              <a:t>Refugees</a:t>
            </a:r>
            <a:r>
              <a:rPr lang="en-US" sz="2000" b="1" dirty="0">
                <a:latin typeface="Segoe Print" panose="02000600000000000000" pitchFamily="2" charset="0"/>
              </a:rPr>
              <a:t>, Pollution, Heroin, Petroleum, Invasive species, Wars, NGO’s, Technology</a:t>
            </a:r>
          </a:p>
          <a:p>
            <a:pPr marL="171450" indent="-171450">
              <a:buFont typeface="Arial" pitchFamily="34" charset="0"/>
              <a:buChar char="•"/>
            </a:pPr>
            <a:r>
              <a:rPr lang="en-US" sz="2000" b="1" dirty="0">
                <a:latin typeface="Segoe Print" panose="02000600000000000000" pitchFamily="2" charset="0"/>
              </a:rPr>
              <a:t>Jobs, Olympics, Human Rights Watch, Water, Organized crime, </a:t>
            </a:r>
            <a:r>
              <a:rPr lang="en-US" sz="2000" b="1" dirty="0" smtClean="0">
                <a:latin typeface="Segoe Print" panose="02000600000000000000" pitchFamily="2" charset="0"/>
              </a:rPr>
              <a:t>Disease, Euros</a:t>
            </a:r>
            <a:endParaRPr lang="en-US" sz="2000" b="1" dirty="0">
              <a:latin typeface="Segoe Print" panose="02000600000000000000" pitchFamily="2" charset="0"/>
            </a:endParaRPr>
          </a:p>
          <a:p>
            <a:pPr marL="171450" indent="-171450">
              <a:buFont typeface="Arial" pitchFamily="34" charset="0"/>
              <a:buChar char="•"/>
            </a:pPr>
            <a:r>
              <a:rPr lang="en-US" sz="2000" b="1" dirty="0">
                <a:latin typeface="Segoe Print" panose="02000600000000000000" pitchFamily="2" charset="0"/>
              </a:rPr>
              <a:t>Political ideas (democratization)</a:t>
            </a:r>
          </a:p>
          <a:p>
            <a:endParaRPr lang="en-US" dirty="0" smtClean="0"/>
          </a:p>
        </p:txBody>
      </p:sp>
    </p:spTree>
    <p:extLst>
      <p:ext uri="{BB962C8B-B14F-4D97-AF65-F5344CB8AC3E}">
        <p14:creationId xmlns:p14="http://schemas.microsoft.com/office/powerpoint/2010/main" val="134755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Legitimacy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General belief that the gov’t has the right to rule and exercise authority (popular acceptance of authority)</a:t>
            </a:r>
            <a:endParaRPr lang="en-US" u="sng" dirty="0" smtClean="0"/>
          </a:p>
          <a:p>
            <a:r>
              <a:rPr lang="en-US" dirty="0" smtClean="0"/>
              <a:t>Traditional </a:t>
            </a:r>
          </a:p>
          <a:p>
            <a:pPr lvl="1"/>
            <a:r>
              <a:rPr lang="en-US" dirty="0" smtClean="0"/>
              <a:t>Tradition determines who should rule                                     and how</a:t>
            </a:r>
          </a:p>
          <a:p>
            <a:r>
              <a:rPr lang="en-US" dirty="0" smtClean="0"/>
              <a:t>Charismatic</a:t>
            </a:r>
          </a:p>
          <a:p>
            <a:pPr lvl="1"/>
            <a:r>
              <a:rPr lang="en-US" dirty="0" smtClean="0"/>
              <a:t>Dynamic personality of a leader</a:t>
            </a:r>
          </a:p>
          <a:p>
            <a:r>
              <a:rPr lang="en-US" dirty="0" smtClean="0"/>
              <a:t>Rational-legal</a:t>
            </a:r>
          </a:p>
          <a:p>
            <a:pPr lvl="1"/>
            <a:r>
              <a:rPr lang="en-US" dirty="0" smtClean="0"/>
              <a:t>Based on well-established laws and                                 procedures  (adherence to rule of law)</a:t>
            </a:r>
          </a:p>
          <a:p>
            <a:pPr lvl="2"/>
            <a:r>
              <a:rPr lang="en-US" dirty="0" smtClean="0"/>
              <a:t>Common law</a:t>
            </a:r>
          </a:p>
          <a:p>
            <a:pPr lvl="2"/>
            <a:r>
              <a:rPr lang="en-US" dirty="0" smtClean="0"/>
              <a:t>Code law (Constitutions!)</a:t>
            </a:r>
          </a:p>
        </p:txBody>
      </p:sp>
      <p:pic>
        <p:nvPicPr>
          <p:cNvPr id="1026" name="Picture 2" descr="http://2.bp.blogspot.com/-qjewlzYtpos/TprfdzkJQ0I/AAAAAAAAANY/7s8ubFSOC0M/s1600/consent-of-the-govern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5687" y="2209800"/>
            <a:ext cx="2846388" cy="426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68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Legitimacy</a:t>
            </a:r>
            <a:endParaRPr lang="en-US" dirty="0"/>
          </a:p>
        </p:txBody>
      </p:sp>
      <p:sp>
        <p:nvSpPr>
          <p:cNvPr id="3" name="Content Placeholder 2"/>
          <p:cNvSpPr>
            <a:spLocks noGrp="1"/>
          </p:cNvSpPr>
          <p:nvPr>
            <p:ph sz="quarter" idx="1"/>
          </p:nvPr>
        </p:nvSpPr>
        <p:spPr/>
        <p:txBody>
          <a:bodyPr>
            <a:normAutofit/>
          </a:bodyPr>
          <a:lstStyle/>
          <a:p>
            <a:r>
              <a:rPr lang="en-US" i="1" u="sng" dirty="0" smtClean="0"/>
              <a:t>Other factors that encourage legitimacy:</a:t>
            </a:r>
          </a:p>
          <a:p>
            <a:r>
              <a:rPr lang="en-US" dirty="0" smtClean="0"/>
              <a:t>Nationalism</a:t>
            </a:r>
          </a:p>
          <a:p>
            <a:r>
              <a:rPr lang="en-US" dirty="0" smtClean="0"/>
              <a:t>Shared Political Culture/Ideology </a:t>
            </a:r>
          </a:p>
          <a:p>
            <a:r>
              <a:rPr lang="en-US" dirty="0" smtClean="0"/>
              <a:t>Shared Religion</a:t>
            </a:r>
          </a:p>
          <a:p>
            <a:r>
              <a:rPr lang="en-US" dirty="0" smtClean="0"/>
              <a:t>Satisfaction with government’s performance/responsiveness</a:t>
            </a:r>
          </a:p>
          <a:p>
            <a:r>
              <a:rPr lang="en-US" dirty="0"/>
              <a:t>Success in state-sponsored e</a:t>
            </a:r>
            <a:r>
              <a:rPr lang="en-US" dirty="0" smtClean="0"/>
              <a:t>conomic growth</a:t>
            </a:r>
            <a:endParaRPr lang="en-US" dirty="0"/>
          </a:p>
          <a:p>
            <a:endParaRPr lang="en-US" dirty="0"/>
          </a:p>
        </p:txBody>
      </p:sp>
    </p:spTree>
    <p:extLst>
      <p:ext uri="{BB962C8B-B14F-4D97-AF65-F5344CB8AC3E}">
        <p14:creationId xmlns:p14="http://schemas.microsoft.com/office/powerpoint/2010/main" val="63975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Legitimacy</a:t>
            </a:r>
            <a:endParaRPr lang="en-US" dirty="0"/>
          </a:p>
        </p:txBody>
      </p:sp>
      <p:sp>
        <p:nvSpPr>
          <p:cNvPr id="3" name="Content Placeholder 2"/>
          <p:cNvSpPr>
            <a:spLocks noGrp="1"/>
          </p:cNvSpPr>
          <p:nvPr>
            <p:ph sz="quarter" idx="1"/>
          </p:nvPr>
        </p:nvSpPr>
        <p:spPr>
          <a:xfrm>
            <a:off x="457200" y="1219200"/>
            <a:ext cx="8229600" cy="914400"/>
          </a:xfrm>
        </p:spPr>
        <p:txBody>
          <a:bodyPr>
            <a:normAutofit/>
          </a:bodyPr>
          <a:lstStyle/>
          <a:p>
            <a:r>
              <a:rPr lang="en-US" dirty="0" smtClean="0"/>
              <a:t>How does this clip demonstrate a lack of legitimacy for the king?</a:t>
            </a:r>
            <a:endParaRPr lang="en-US" u="sng" dirty="0" smtClean="0"/>
          </a:p>
        </p:txBody>
      </p:sp>
      <p:pic>
        <p:nvPicPr>
          <p:cNvPr id="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828800"/>
            <a:ext cx="5614988" cy="4242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001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Nations, and Regimes</a:t>
            </a:r>
            <a:endParaRPr lang="en-US" dirty="0"/>
          </a:p>
        </p:txBody>
      </p:sp>
      <p:sp>
        <p:nvSpPr>
          <p:cNvPr id="3" name="Content Placeholder 2"/>
          <p:cNvSpPr>
            <a:spLocks noGrp="1"/>
          </p:cNvSpPr>
          <p:nvPr>
            <p:ph sz="quarter" idx="1"/>
          </p:nvPr>
        </p:nvSpPr>
        <p:spPr/>
        <p:txBody>
          <a:bodyPr/>
          <a:lstStyle/>
          <a:p>
            <a:r>
              <a:rPr lang="en-US" u="sng" dirty="0" smtClean="0"/>
              <a:t>State</a:t>
            </a:r>
            <a:r>
              <a:rPr lang="en-US" dirty="0" smtClean="0"/>
              <a:t> – political system that has </a:t>
            </a:r>
            <a:r>
              <a:rPr lang="en-US" i="1" dirty="0" smtClean="0"/>
              <a:t>sovereignty</a:t>
            </a:r>
            <a:r>
              <a:rPr lang="en-US" dirty="0" smtClean="0"/>
              <a:t> (political power) exercised over a </a:t>
            </a:r>
            <a:r>
              <a:rPr lang="en-US" i="1" dirty="0" smtClean="0"/>
              <a:t>population</a:t>
            </a:r>
            <a:r>
              <a:rPr lang="en-US" dirty="0" smtClean="0"/>
              <a:t> in a defined geographic </a:t>
            </a:r>
            <a:r>
              <a:rPr lang="en-US" i="1" dirty="0" smtClean="0"/>
              <a:t>territory</a:t>
            </a:r>
            <a:r>
              <a:rPr lang="en-US" dirty="0" smtClean="0"/>
              <a:t> through a set of public </a:t>
            </a:r>
            <a:r>
              <a:rPr lang="en-US" i="1" dirty="0" smtClean="0"/>
              <a:t>institutions</a:t>
            </a:r>
          </a:p>
          <a:p>
            <a:pPr lvl="1"/>
            <a:endParaRPr lang="en-US" dirty="0" smtClean="0"/>
          </a:p>
          <a:p>
            <a:pPr lvl="1"/>
            <a:r>
              <a:rPr lang="en-US" dirty="0" smtClean="0"/>
              <a:t>Institutions such as executives, legislatures, judiciaries, bureaucracies</a:t>
            </a:r>
          </a:p>
          <a:p>
            <a:pPr lvl="1"/>
            <a:endParaRPr lang="en-US" dirty="0" smtClean="0"/>
          </a:p>
          <a:p>
            <a:pPr lvl="1"/>
            <a:r>
              <a:rPr lang="en-US" dirty="0" smtClean="0"/>
              <a:t>Establish and maintain                                                                   armed forces</a:t>
            </a:r>
          </a:p>
        </p:txBody>
      </p:sp>
      <p:pic>
        <p:nvPicPr>
          <p:cNvPr id="77826" name="Picture 2" descr="http://www.state.gov/img/12/47182/China_revisedforState_480_1.jpg"/>
          <p:cNvPicPr>
            <a:picLocks noChangeAspect="1" noChangeArrowheads="1"/>
          </p:cNvPicPr>
          <p:nvPr/>
        </p:nvPicPr>
        <p:blipFill>
          <a:blip r:embed="rId3" cstate="print"/>
          <a:srcRect/>
          <a:stretch>
            <a:fillRect/>
          </a:stretch>
        </p:blipFill>
        <p:spPr bwMode="auto">
          <a:xfrm>
            <a:off x="4191000" y="3352800"/>
            <a:ext cx="4419600" cy="2670176"/>
          </a:xfrm>
          <a:prstGeom prst="rect">
            <a:avLst/>
          </a:prstGeom>
          <a:noFill/>
          <a:ln w="285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6619</TotalTime>
  <Words>2444</Words>
  <Application>Microsoft Office PowerPoint</Application>
  <PresentationFormat>On-screen Show (4:3)</PresentationFormat>
  <Paragraphs>297</Paragraphs>
  <Slides>26</Slides>
  <Notes>26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Bookman Old Style</vt:lpstr>
      <vt:lpstr>Calibri</vt:lpstr>
      <vt:lpstr>Gill Sans MT</vt:lpstr>
      <vt:lpstr>Segoe Print</vt:lpstr>
      <vt:lpstr>Wingdings</vt:lpstr>
      <vt:lpstr>Wingdings 3</vt:lpstr>
      <vt:lpstr>Origin</vt:lpstr>
      <vt:lpstr>Part Two:                               Sovereignty, Authority &amp; Power</vt:lpstr>
      <vt:lpstr>Sovereignty, Authority &amp; Power</vt:lpstr>
      <vt:lpstr>Sovereignty &amp; Capacity</vt:lpstr>
      <vt:lpstr>Discussion Question:</vt:lpstr>
      <vt:lpstr>Discussion Question:</vt:lpstr>
      <vt:lpstr>Concept of Legitimacy</vt:lpstr>
      <vt:lpstr>Concept of Legitimacy</vt:lpstr>
      <vt:lpstr>Concept of Legitimacy</vt:lpstr>
      <vt:lpstr>States, Nations, and Regimes</vt:lpstr>
      <vt:lpstr>States, Nations, and Regimes</vt:lpstr>
      <vt:lpstr>States, Nations, and Regimes</vt:lpstr>
      <vt:lpstr>PowerPoint Presentation</vt:lpstr>
      <vt:lpstr>Discussion Questions…</vt:lpstr>
      <vt:lpstr>Review/Discussion Questions…</vt:lpstr>
      <vt:lpstr>Discussion Questions</vt:lpstr>
      <vt:lpstr>Types of Regimes - Democracy</vt:lpstr>
      <vt:lpstr>Types of Regimes - Democracy</vt:lpstr>
      <vt:lpstr>Types of Regimes – Democracy (Liberal vs Illiberal) </vt:lpstr>
      <vt:lpstr>Types of Regimes - Authoritarian </vt:lpstr>
      <vt:lpstr>Types of Regimes:  Authoritarian </vt:lpstr>
      <vt:lpstr>Totalitarian Regimes</vt:lpstr>
      <vt:lpstr>Military Regimes</vt:lpstr>
      <vt:lpstr>Theocracy</vt:lpstr>
      <vt:lpstr>Review!!</vt:lpstr>
      <vt:lpstr>Review!!</vt:lpstr>
      <vt:lpstr>Review!!</vt:lpstr>
    </vt:vector>
  </TitlesOfParts>
  <Company>SCSD7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Comparative Government and Politics 2012-2013</dc:title>
  <dc:creator>SCSD7</dc:creator>
  <cp:lastModifiedBy>James Phelan</cp:lastModifiedBy>
  <cp:revision>481</cp:revision>
  <cp:lastPrinted>2015-01-07T19:02:08Z</cp:lastPrinted>
  <dcterms:created xsi:type="dcterms:W3CDTF">2012-07-25T13:17:38Z</dcterms:created>
  <dcterms:modified xsi:type="dcterms:W3CDTF">2015-09-09T18:28:27Z</dcterms:modified>
</cp:coreProperties>
</file>