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45"/>
  </p:notesMasterIdLst>
  <p:sldIdLst>
    <p:sldId id="256" r:id="rId2"/>
    <p:sldId id="257" r:id="rId3"/>
    <p:sldId id="297" r:id="rId4"/>
    <p:sldId id="258" r:id="rId5"/>
    <p:sldId id="298" r:id="rId6"/>
    <p:sldId id="299" r:id="rId7"/>
    <p:sldId id="300" r:id="rId8"/>
    <p:sldId id="301" r:id="rId9"/>
    <p:sldId id="302" r:id="rId10"/>
    <p:sldId id="264" r:id="rId11"/>
    <p:sldId id="303" r:id="rId12"/>
    <p:sldId id="265" r:id="rId13"/>
    <p:sldId id="304" r:id="rId14"/>
    <p:sldId id="266" r:id="rId15"/>
    <p:sldId id="269" r:id="rId16"/>
    <p:sldId id="307" r:id="rId17"/>
    <p:sldId id="271" r:id="rId18"/>
    <p:sldId id="308" r:id="rId19"/>
    <p:sldId id="270" r:id="rId20"/>
    <p:sldId id="309" r:id="rId21"/>
    <p:sldId id="310" r:id="rId22"/>
    <p:sldId id="272" r:id="rId23"/>
    <p:sldId id="305" r:id="rId24"/>
    <p:sldId id="306" r:id="rId25"/>
    <p:sldId id="279" r:id="rId26"/>
    <p:sldId id="311" r:id="rId27"/>
    <p:sldId id="280" r:id="rId28"/>
    <p:sldId id="312" r:id="rId29"/>
    <p:sldId id="281" r:id="rId30"/>
    <p:sldId id="313" r:id="rId31"/>
    <p:sldId id="282" r:id="rId32"/>
    <p:sldId id="283" r:id="rId33"/>
    <p:sldId id="287" r:id="rId34"/>
    <p:sldId id="315" r:id="rId35"/>
    <p:sldId id="288" r:id="rId36"/>
    <p:sldId id="316" r:id="rId37"/>
    <p:sldId id="289" r:id="rId38"/>
    <p:sldId id="317" r:id="rId39"/>
    <p:sldId id="290" r:id="rId40"/>
    <p:sldId id="318" r:id="rId41"/>
    <p:sldId id="291" r:id="rId42"/>
    <p:sldId id="292" r:id="rId43"/>
    <p:sldId id="31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808" y="5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7F6E3-BE39-CF48-B24D-3A905CEBB479}" type="datetimeFigureOut">
              <a:rPr lang="en-US" smtClean="0"/>
              <a:t>12/31/13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A7BA4-D715-E54F-960D-ABA1F3C5EA51}" type="slidenum">
              <a:rPr lang="en-US" smtClean="0"/>
              <a:t>‹#›</a:t>
            </a:fld>
            <a:endParaRPr lang="en-US"/>
          </a:p>
        </p:txBody>
      </p:sp>
    </p:spTree>
    <p:extLst>
      <p:ext uri="{BB962C8B-B14F-4D97-AF65-F5344CB8AC3E}">
        <p14:creationId xmlns:p14="http://schemas.microsoft.com/office/powerpoint/2010/main" val="26852368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4</a:t>
            </a:fld>
            <a:endParaRPr lang="en-US"/>
          </a:p>
        </p:txBody>
      </p:sp>
    </p:spTree>
    <p:extLst>
      <p:ext uri="{BB962C8B-B14F-4D97-AF65-F5344CB8AC3E}">
        <p14:creationId xmlns:p14="http://schemas.microsoft.com/office/powerpoint/2010/main" val="311044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17</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has</a:t>
            </a:r>
            <a:r>
              <a:rPr lang="en-US" baseline="0" dirty="0" smtClean="0"/>
              <a:t> to play “center field”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18</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the two</a:t>
            </a:r>
            <a:r>
              <a:rPr lang="en-US" baseline="0" dirty="0" smtClean="0"/>
              <a:t> SSs are HOT depending on which way the X </a:t>
            </a:r>
            <a:r>
              <a:rPr lang="en-US" baseline="0" dirty="0" err="1" smtClean="0"/>
              <a:t>attackman</a:t>
            </a:r>
            <a:r>
              <a:rPr lang="en-US" baseline="0" dirty="0" smtClean="0"/>
              <a:t> drives. LS is to support crease b/c he is the farthest way from the ball. When Ball is behind GLE, this is play like 200. </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19</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has to play “center field”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20</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has to play “center field”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21</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22</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23</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24</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25</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is Splitting </a:t>
            </a:r>
            <a:r>
              <a:rPr lang="en-US" baseline="0" dirty="0" smtClean="0"/>
              <a:t> two by playing “center Field.”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26</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has to play</a:t>
            </a:r>
            <a:r>
              <a:rPr lang="en-US" baseline="0" dirty="0" smtClean="0"/>
              <a:t> ‘Center Field” until we can RESET!</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9</a:t>
            </a:fld>
            <a:endParaRPr lang="en-US"/>
          </a:p>
        </p:txBody>
      </p:sp>
    </p:spTree>
    <p:extLst>
      <p:ext uri="{BB962C8B-B14F-4D97-AF65-F5344CB8AC3E}">
        <p14:creationId xmlns:p14="http://schemas.microsoft.com/office/powerpoint/2010/main" val="650606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27</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28</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29</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30</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31</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32</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33</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back side players need</a:t>
            </a:r>
            <a:r>
              <a:rPr lang="en-US" baseline="0" dirty="0" smtClean="0"/>
              <a:t> to have a foot in the “Paint”.</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34</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35</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36</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has to play</a:t>
            </a:r>
            <a:r>
              <a:rPr lang="en-US" baseline="0" dirty="0" smtClean="0"/>
              <a:t> ‘Center Field” until we can RESET!</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10</a:t>
            </a:fld>
            <a:endParaRPr lang="en-US"/>
          </a:p>
        </p:txBody>
      </p:sp>
    </p:spTree>
    <p:extLst>
      <p:ext uri="{BB962C8B-B14F-4D97-AF65-F5344CB8AC3E}">
        <p14:creationId xmlns:p14="http://schemas.microsoft.com/office/powerpoint/2010/main" val="650606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37</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38</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39</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back side players need</a:t>
            </a:r>
            <a:r>
              <a:rPr lang="en-US" baseline="0" dirty="0" smtClean="0"/>
              <a:t> to have a foot in the “Paint”. D1 is playing “center Field.”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40</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41</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 plays “center field’” and splits</a:t>
            </a:r>
            <a:r>
              <a:rPr lang="en-US" baseline="0" dirty="0" smtClean="0"/>
              <a:t> two until we can “reset” and call numbers. </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42</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D1- plays “center field’” and splits</a:t>
            </a:r>
            <a:r>
              <a:rPr lang="en-US" baseline="0" dirty="0" smtClean="0"/>
              <a:t> two until we can “reset” and call numbers. </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43</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D3 needs</a:t>
            </a:r>
            <a:r>
              <a:rPr lang="en-US" baseline="0" dirty="0" smtClean="0"/>
              <a:t> to play “Center Field” until the man beat can “reset”</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11</a:t>
            </a:fld>
            <a:endParaRPr lang="en-US"/>
          </a:p>
        </p:txBody>
      </p:sp>
    </p:spTree>
    <p:extLst>
      <p:ext uri="{BB962C8B-B14F-4D97-AF65-F5344CB8AC3E}">
        <p14:creationId xmlns:p14="http://schemas.microsoft.com/office/powerpoint/2010/main" val="283302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D3 needs</a:t>
            </a:r>
            <a:r>
              <a:rPr lang="en-US" baseline="0" dirty="0" smtClean="0"/>
              <a:t> to play “Center Field” until the man beat can “reset”</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12</a:t>
            </a:fld>
            <a:endParaRPr lang="en-US"/>
          </a:p>
        </p:txBody>
      </p:sp>
    </p:spTree>
    <p:extLst>
      <p:ext uri="{BB962C8B-B14F-4D97-AF65-F5344CB8AC3E}">
        <p14:creationId xmlns:p14="http://schemas.microsoft.com/office/powerpoint/2010/main" val="283302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needs</a:t>
            </a:r>
            <a:r>
              <a:rPr lang="en-US" baseline="0" dirty="0" smtClean="0"/>
              <a:t> to play “Center Field” until the man beat can “reset.” This is played the same as 200 from behind GLE.</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13</a:t>
            </a:fld>
            <a:endParaRPr lang="en-US"/>
          </a:p>
        </p:txBody>
      </p:sp>
    </p:spTree>
    <p:extLst>
      <p:ext uri="{BB962C8B-B14F-4D97-AF65-F5344CB8AC3E}">
        <p14:creationId xmlns:p14="http://schemas.microsoft.com/office/powerpoint/2010/main" val="283302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needs</a:t>
            </a:r>
            <a:r>
              <a:rPr lang="en-US" baseline="0" dirty="0" smtClean="0"/>
              <a:t> to play “Center Field” until the man beat can “reset.” This is played the same as 200 from behind GLE.</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14</a:t>
            </a:fld>
            <a:endParaRPr lang="en-US"/>
          </a:p>
        </p:txBody>
      </p:sp>
    </p:spTree>
    <p:extLst>
      <p:ext uri="{BB962C8B-B14F-4D97-AF65-F5344CB8AC3E}">
        <p14:creationId xmlns:p14="http://schemas.microsoft.com/office/powerpoint/2010/main" val="283302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15</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has</a:t>
            </a:r>
            <a:r>
              <a:rPr lang="en-US" baseline="0" dirty="0" smtClean="0"/>
              <a:t> to play “center field”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16</a:t>
            </a:fld>
            <a:endParaRPr lang="en-US"/>
          </a:p>
        </p:txBody>
      </p:sp>
    </p:spTree>
    <p:extLst>
      <p:ext uri="{BB962C8B-B14F-4D97-AF65-F5344CB8AC3E}">
        <p14:creationId xmlns:p14="http://schemas.microsoft.com/office/powerpoint/2010/main" val="191489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12/30/13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12/30/13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12/30/13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12/30/13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12/30/13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12/30/13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12/30/13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12/30/13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DAF7A-9ACD-8645-8BE0-D996122AC05A}" type="datetimeFigureOut">
              <a:rPr lang="en-US" smtClean="0"/>
              <a:t>12/30/13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73DAF7A-9ACD-8645-8BE0-D996122AC05A}" type="datetimeFigureOut">
              <a:rPr lang="en-US" smtClean="0"/>
              <a:t>12/30/13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73DAF7A-9ACD-8645-8BE0-D996122AC05A}" type="datetimeFigureOut">
              <a:rPr lang="en-US" smtClean="0"/>
              <a:t>12/30/13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66C07-2D47-5F4A-AB10-997E57535CB0}"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73DAF7A-9ACD-8645-8BE0-D996122AC05A}" type="datetimeFigureOut">
              <a:rPr lang="en-US" smtClean="0"/>
              <a:t>12/30/13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DAF7A-9ACD-8645-8BE0-D996122AC05A}" type="datetimeFigureOut">
              <a:rPr lang="en-US" smtClean="0"/>
              <a:t>12/30/13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12/30/13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073DAF7A-9ACD-8645-8BE0-D996122AC05A}" type="datetimeFigureOut">
              <a:rPr lang="en-US" smtClean="0"/>
              <a:t>12/30/13</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D3A66C07-2D47-5F4A-AB10-997E57535CB0}" type="slidenum">
              <a:rPr lang="en-US" smtClean="0"/>
              <a:t>‹#›</a:t>
            </a:fld>
            <a:endParaRPr lang="en-US"/>
          </a:p>
        </p:txBody>
      </p:sp>
      <p:pic>
        <p:nvPicPr>
          <p:cNvPr id="7" name="Picture 6"/>
          <p:cNvPicPr>
            <a:picLocks noChangeAspect="1"/>
          </p:cNvPicPr>
          <p:nvPr userDrawn="1"/>
        </p:nvPicPr>
        <p:blipFill>
          <a:blip r:embed="rId16"/>
          <a:stretch>
            <a:fillRect/>
          </a:stretch>
        </p:blipFill>
        <p:spPr>
          <a:xfrm>
            <a:off x="0" y="0"/>
            <a:ext cx="9144000" cy="6858000"/>
          </a:xfrm>
          <a:prstGeom prst="rect">
            <a:avLst/>
          </a:prstGeom>
        </p:spPr>
      </p:pic>
      <p:cxnSp>
        <p:nvCxnSpPr>
          <p:cNvPr id="9" name="Straight Connector 8"/>
          <p:cNvCxnSpPr/>
          <p:nvPr userDrawn="1"/>
        </p:nvCxnSpPr>
        <p:spPr>
          <a:xfrm flipV="1">
            <a:off x="0" y="1371600"/>
            <a:ext cx="9144000" cy="254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905000" y="1397000"/>
            <a:ext cx="0" cy="55626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7340600" y="1397000"/>
            <a:ext cx="12700" cy="54610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a:off x="4127500" y="4191000"/>
            <a:ext cx="1155700" cy="1179576"/>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0800000">
            <a:off x="4229100" y="4610100"/>
            <a:ext cx="939800" cy="620776"/>
          </a:xfrm>
          <a:prstGeom prst="triangl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7"/>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7"/>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7"/>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4</a:t>
            </a:r>
            <a:r>
              <a:rPr lang="en-US" dirty="0" smtClean="0"/>
              <a:t>00</a:t>
            </a:r>
            <a:r>
              <a:rPr lang="en-US" dirty="0" smtClean="0"/>
              <a:t/>
            </a:r>
            <a:br>
              <a:rPr lang="en-US" dirty="0" smtClean="0"/>
            </a:br>
            <a:r>
              <a:rPr lang="en-US" dirty="0" smtClean="0"/>
              <a:t>The Base </a:t>
            </a:r>
            <a:r>
              <a:rPr lang="en-US" dirty="0" smtClean="0"/>
              <a:t>Defense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646194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673600" y="248027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2794000" y="1735098"/>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628900" y="3557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759200" y="404649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91100" y="348666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025900" y="296973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168525" y="151919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902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00023 C 0.00451 3.33333E-6 0.0092 -0.00047 0.01371 0.00092 C 0.01458 0.00092 0.01423 0.00301 0.01458 0.00416 C 0.01545 0.00995 0.01614 0.01481 0.0184 0.01967 C 0.01909 0.02847 0.01927 0.03564 0.02448 0.04097 C 0.02691 0.04606 0.02986 0.05069 0.03298 0.05532 C 0.03541 0.05879 0.03906 0.06157 0.04149 0.06527 C 0.04791 0.07592 0.04149 0.06921 0.04687 0.0743 C 0.04739 0.07546 0.04774 0.07662 0.04843 0.07754 C 0.04896 0.07847 0.05 0.0787 0.05069 0.07986 C 0.05121 0.08078 0.05104 0.08217 0.05139 0.0831 C 0.05277 0.0868 0.05295 0.08657 0.05538 0.08865 C 0.05607 0.09352 0.05538 0.09213 0.05694 0.09444 " pathEditMode="relative" rAng="0" ptsTypes="ffffffffffffA">
                                      <p:cBhvr>
                                        <p:cTn id="6" dur="2000" fill="hold"/>
                                        <p:tgtEl>
                                          <p:spTgt spid="4"/>
                                        </p:tgtEl>
                                        <p:attrNameLst>
                                          <p:attrName>ppt_x</p:attrName>
                                          <p:attrName>ppt_y</p:attrName>
                                        </p:attrNameLst>
                                      </p:cBhvr>
                                      <p:rCtr x="2847" y="4722"/>
                                    </p:animMotion>
                                  </p:childTnLst>
                                </p:cTn>
                              </p:par>
                              <p:par>
                                <p:cTn id="7" presetID="0" presetClass="path" presetSubtype="0" accel="50000" decel="50000" fill="hold" grpId="0" nodeType="withEffect">
                                  <p:stCondLst>
                                    <p:cond delay="0"/>
                                  </p:stCondLst>
                                  <p:childTnLst>
                                    <p:animMotion origin="layout" path="M -6.66667E-6 7.40741E-7 L -0.10556 -0.06852 " pathEditMode="relative" ptsTypes="AA">
                                      <p:cBhvr>
                                        <p:cTn id="8" dur="2000" fill="hold"/>
                                        <p:tgtEl>
                                          <p:spTgt spid="1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302 -0.00278 L -0.11389 -0.08449 " pathEditMode="relative" rAng="0" ptsTypes="AA">
                                      <p:cBhvr>
                                        <p:cTn id="10" dur="2000" fill="hold"/>
                                        <p:tgtEl>
                                          <p:spTgt spid="14"/>
                                        </p:tgtEl>
                                        <p:attrNameLst>
                                          <p:attrName>ppt_x</p:attrName>
                                          <p:attrName>ppt_y</p:attrName>
                                        </p:attrNameLst>
                                      </p:cBhvr>
                                      <p:rCtr x="-5052" y="-4097"/>
                                    </p:animMotion>
                                  </p:childTnLst>
                                </p:cTn>
                              </p:par>
                              <p:par>
                                <p:cTn id="11" presetID="0" presetClass="path" presetSubtype="0" accel="50000" decel="50000" fill="hold" grpId="0" nodeType="withEffect">
                                  <p:stCondLst>
                                    <p:cond delay="0"/>
                                  </p:stCondLst>
                                  <p:childTnLst>
                                    <p:animMotion origin="layout" path="M 0.0132 0.0007 L 0.0441 0.10394 " pathEditMode="relative" rAng="0" ptsTypes="AA">
                                      <p:cBhvr>
                                        <p:cTn id="12" dur="2000" fill="hold"/>
                                        <p:tgtEl>
                                          <p:spTgt spid="10"/>
                                        </p:tgtEl>
                                        <p:attrNameLst>
                                          <p:attrName>ppt_x</p:attrName>
                                          <p:attrName>ppt_y</p:attrName>
                                        </p:attrNameLst>
                                      </p:cBhvr>
                                      <p:rCtr x="1545" y="5162"/>
                                    </p:animMotion>
                                  </p:childTnLst>
                                </p:cTn>
                              </p:par>
                              <p:par>
                                <p:cTn id="13" presetID="0" presetClass="path" presetSubtype="0" accel="50000" decel="50000" fill="hold" grpId="0" nodeType="withEffect">
                                  <p:stCondLst>
                                    <p:cond delay="0"/>
                                  </p:stCondLst>
                                  <p:childTnLst>
                                    <p:animMotion origin="layout" path="M -5.55556E-6 4.07407E-6 C -0.00452 0.01782 -0.0033 0.04583 0.00972 0.0574 C 0.01128 0.06065 0.01163 0.06551 0.01388 0.06852 C 0.02048 0.07731 0.0276 0.075 0.03472 0.08148 C 0.03906 0.08518 0.03802 0.08518 0.04305 0.08703 C 0.04808 0.08889 0.05347 0.08935 0.05833 0.09259 C 0.05972 0.09352 0.06093 0.09537 0.06249 0.09629 C 0.0651 0.09768 0.06822 0.09768 0.07083 0.1 C 0.07673 0.10532 0.08159 0.11134 0.08749 0.11666 C 0.09166 0.125 0.0967 0.12615 0.10277 0.13148 C 0.10815 0.14583 0.10208 0.1324 0.11111 0.14444 C 0.1151 0.14977 0.11805 0.1574 0.12222 0.16296 C 0.1243 0.16574 0.12708 0.16736 0.12916 0.17037 C 0.13368 0.17685 0.13732 0.1868 0.14166 0.19444 C 0.14461 0.20625 0.14878 0.21852 0.15694 0.22592 C 0.16024 0.2324 0.16458 0.23657 0.16666 0.24444 C 0.17413 0.24097 0.16857 0.24467 0.17638 0.23333 C 0.18784 0.21643 0.19496 0.20902 0.19722 0.18518 C 0.1993 0.16111 0.19861 0.14444 0.20555 0.12407 C 0.21058 0.10856 0.20538 0.11666 0.21111 0.10926 " pathEditMode="relative" ptsTypes="fffffffffffffffffffA">
                                      <p:cBhvr>
                                        <p:cTn id="14"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89500" y="26649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454400" y="2517338"/>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1958975" y="3353832"/>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454400" y="45296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041900" y="37135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3987800" y="328346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933450" y="353849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rot="19562827">
            <a:off x="5918200" y="2286000"/>
            <a:ext cx="990600" cy="155146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3527092">
            <a:off x="5803899" y="2846509"/>
            <a:ext cx="1270000" cy="369332"/>
          </a:xfrm>
          <a:prstGeom prst="rect">
            <a:avLst/>
          </a:prstGeom>
          <a:noFill/>
        </p:spPr>
        <p:txBody>
          <a:bodyPr wrap="square" rtlCol="0">
            <a:spAutoFit/>
          </a:bodyPr>
          <a:lstStyle/>
          <a:p>
            <a:r>
              <a:rPr lang="en-US" dirty="0" smtClean="0"/>
              <a:t>Cover two</a:t>
            </a:r>
            <a:endParaRPr lang="en-US" dirty="0"/>
          </a:p>
        </p:txBody>
      </p:sp>
    </p:spTree>
    <p:extLst>
      <p:ext uri="{BB962C8B-B14F-4D97-AF65-F5344CB8AC3E}">
        <p14:creationId xmlns:p14="http://schemas.microsoft.com/office/powerpoint/2010/main" val="1827246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1.48148E-6 C 0.00313 -0.00069 0.0066 -0.00046 0.00973 -0.00185 C 0.01493 -0.00463 0.02084 -0.0118 0.02639 -0.01481 C 0.03455 -0.01967 0.03646 -0.01921 0.04306 -0.02778 C 0.05261 -0.02361 0.05608 -0.01111 0.06667 -0.0074 C 0.06806 -0.00555 0.0691 -0.00347 0.07084 -0.00185 C 0.07205 -0.00092 0.07379 -0.00139 0.075 -1.48148E-6 C 0.07622 0.00139 0.07622 0.00417 0.07778 0.00556 C 0.08021 0.00741 0.08611 0.00926 0.08611 0.00926 C 0.08785 0.01111 0.08959 0.01343 0.09167 0.01482 C 0.09427 0.01644 0.1 0.01852 0.1 0.01852 C 0.10643 0.02709 0.11077 0.02431 0.11667 0.02963 C 0.12153 0.03403 0.12639 0.03889 0.13195 0.0426 " pathEditMode="relative" ptsTypes="ffffffffffffA">
                                      <p:cBhvr>
                                        <p:cTn id="6" dur="2000" fill="hold"/>
                                        <p:tgtEl>
                                          <p:spTgt spid="9"/>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1.11111E-6 4.44444E-6 L -0.15417 0.07338 " pathEditMode="relative" rAng="0" ptsTypes="AA">
                                      <p:cBhvr>
                                        <p:cTn id="9" dur="2000" fill="hold"/>
                                        <p:tgtEl>
                                          <p:spTgt spid="15"/>
                                        </p:tgtEl>
                                        <p:attrNameLst>
                                          <p:attrName>ppt_x</p:attrName>
                                          <p:attrName>ppt_y</p:attrName>
                                        </p:attrNameLst>
                                      </p:cBhvr>
                                      <p:rCtr x="-7708" y="3657"/>
                                    </p:animMotion>
                                  </p:childTnLst>
                                </p:cTn>
                              </p:par>
                            </p:childTnLst>
                          </p:cTn>
                        </p:par>
                        <p:par>
                          <p:cTn id="10" fill="hold">
                            <p:stCondLst>
                              <p:cond delay="4000"/>
                            </p:stCondLst>
                            <p:childTnLst>
                              <p:par>
                                <p:cTn id="11" presetID="0" presetClass="path" presetSubtype="0" accel="50000" decel="50000" fill="hold" grpId="0" nodeType="afterEffect">
                                  <p:stCondLst>
                                    <p:cond delay="0"/>
                                  </p:stCondLst>
                                  <p:childTnLst>
                                    <p:animMotion origin="layout" path="M -6.66667E-6 -4.81481E-6 L -0.09081 0.08149 " pathEditMode="relative" ptsTypes="AA">
                                      <p:cBhvr>
                                        <p:cTn id="12" dur="2000" fill="hold"/>
                                        <p:tgtEl>
                                          <p:spTgt spid="10"/>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grpId="0" nodeType="afterEffect">
                                  <p:stCondLst>
                                    <p:cond delay="0"/>
                                  </p:stCondLst>
                                  <p:childTnLst>
                                    <p:animMotion origin="layout" path="M 3.33333E-6 1.85185E-6 L 0.00278 -0.12246 " pathEditMode="relative" ptsTypes="AA">
                                      <p:cBhvr>
                                        <p:cTn id="15" dur="2000" fill="hold"/>
                                        <p:tgtEl>
                                          <p:spTgt spid="14"/>
                                        </p:tgtEl>
                                        <p:attrNameLst>
                                          <p:attrName>ppt_x</p:attrName>
                                          <p:attrName>ppt_y</p:attrName>
                                        </p:attrNameLst>
                                      </p:cBhvr>
                                    </p:animMotion>
                                  </p:childTnLst>
                                </p:cTn>
                              </p:par>
                            </p:childTnLst>
                          </p:cTn>
                        </p:par>
                        <p:par>
                          <p:cTn id="16" fill="hold">
                            <p:stCondLst>
                              <p:cond delay="8000"/>
                            </p:stCondLst>
                            <p:childTnLst>
                              <p:par>
                                <p:cTn id="17" presetID="0" presetClass="path" presetSubtype="0" accel="50000" decel="50000" fill="hold" grpId="0" nodeType="afterEffect">
                                  <p:stCondLst>
                                    <p:cond delay="0"/>
                                  </p:stCondLst>
                                  <p:childTnLst>
                                    <p:animMotion origin="layout" path="M 3.33333E-6 3.7037E-6 C 0.01302 0.00579 0.00538 0.00393 0.02361 0.00185 C 0.04184 -0.0044 0.03698 -0.00185 0.06805 3.7037E-6 C 0.12257 -0.00324 0.17778 0.00324 0.23194 -0.00556 C 0.24861 -0.0132 0.23125 -0.01042 0.2625 -0.01296 C 0.26528 -0.01435 0.27153 -0.01296 0.27083 -0.01667 C 0.27031 -0.01921 0.27066 -0.02222 0.26944 -0.02408 C 0.26719 -0.02755 0.26111 -0.03148 0.26111 -0.03148 C 0.25191 -0.03009 0.24687 -0.03033 0.24305 -0.01852 C 0.24184 -0.01505 0.24114 -0.01111 0.24028 -0.00741 C 0.23976 -0.00556 0.23889 -0.00185 0.23889 -0.00185 C 0.23889 -0.00185 0.24097 0.01018 0.24167 0.01111 C 0.24253 0.01227 0.24444 0.01204 0.24583 0.01296 C 0.26319 0.02292 0.25469 0.02176 0.28055 0.02407 C 0.28333 0.02454 0.28628 0.02407 0.28889 0.02592 C 0.29028 0.02685 0.29028 0.03009 0.29167 0.03148 C 0.29323 0.03287 0.29531 0.03264 0.29722 0.03333 C 0.30364 0.0419 0.30885 0.05046 0.31667 0.05741 C 0.32014 0.07129 0.33368 0.06667 0.34305 0.06667 " pathEditMode="relative" ptsTypes="ffffffffffffffffffA">
                                      <p:cBhvr>
                                        <p:cTn id="18" dur="2000" fill="hold"/>
                                        <p:tgtEl>
                                          <p:spTgt spid="12"/>
                                        </p:tgtEl>
                                        <p:attrNameLst>
                                          <p:attrName>ppt_x</p:attrName>
                                          <p:attrName>ppt_y</p:attrName>
                                        </p:attrNameLst>
                                      </p:cBhvr>
                                    </p:animMotion>
                                  </p:childTnLst>
                                </p:cTn>
                              </p:par>
                              <p:par>
                                <p:cTn id="19" presetID="5"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5" grpId="0"/>
      <p:bldP spid="17"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89500" y="26649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454400" y="2517338"/>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1958975" y="3353832"/>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454400" y="45296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041900" y="37135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3987800" y="328346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933450" y="353849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5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1.48148E-6 C 0.00313 -0.00069 0.0066 -0.00046 0.00973 -0.00185 C 0.01493 -0.00463 0.02084 -0.0118 0.02639 -0.01481 C 0.03455 -0.01967 0.03646 -0.01921 0.04306 -0.02778 C 0.05261 -0.02361 0.05608 -0.01111 0.06667 -0.0074 C 0.06806 -0.00555 0.0691 -0.00347 0.07084 -0.00185 C 0.07205 -0.00092 0.07379 -0.00139 0.075 -1.48148E-6 C 0.07622 0.00139 0.07622 0.00417 0.07778 0.00556 C 0.08021 0.00741 0.08611 0.00926 0.08611 0.00926 C 0.08785 0.01111 0.08959 0.01343 0.09167 0.01482 C 0.09427 0.01644 0.1 0.01852 0.1 0.01852 C 0.10643 0.02709 0.11077 0.02431 0.11667 0.02963 C 0.12153 0.03403 0.12639 0.03889 0.13195 0.0426 " pathEditMode="relative" ptsTypes="ffffffffffffA">
                                      <p:cBhvr>
                                        <p:cTn id="6" dur="2000" fill="hold"/>
                                        <p:tgtEl>
                                          <p:spTgt spid="9"/>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4.44444E-6 L -0.15417 0.07338 " pathEditMode="relative" rAng="0" ptsTypes="AA">
                                      <p:cBhvr>
                                        <p:cTn id="8" dur="2000" fill="hold"/>
                                        <p:tgtEl>
                                          <p:spTgt spid="15"/>
                                        </p:tgtEl>
                                        <p:attrNameLst>
                                          <p:attrName>ppt_x</p:attrName>
                                          <p:attrName>ppt_y</p:attrName>
                                        </p:attrNameLst>
                                      </p:cBhvr>
                                      <p:rCtr x="-7708" y="3657"/>
                                    </p:animMotion>
                                  </p:childTnLst>
                                </p:cTn>
                              </p:par>
                              <p:par>
                                <p:cTn id="9" presetID="0" presetClass="path" presetSubtype="0" accel="50000" decel="50000" fill="hold" grpId="0" nodeType="withEffect">
                                  <p:stCondLst>
                                    <p:cond delay="0"/>
                                  </p:stCondLst>
                                  <p:childTnLst>
                                    <p:animMotion origin="layout" path="M -6.66667E-6 -4.81481E-6 L -0.09081 0.08149 " pathEditMode="relative" ptsTypes="AA">
                                      <p:cBhvr>
                                        <p:cTn id="10" dur="2000" fill="hold"/>
                                        <p:tgtEl>
                                          <p:spTgt spid="10"/>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33333E-6 1.85185E-6 L 0.00278 -0.12246 " pathEditMode="relative" ptsTypes="AA">
                                      <p:cBhvr>
                                        <p:cTn id="12" dur="2000" fill="hold"/>
                                        <p:tgtEl>
                                          <p:spTgt spid="1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3.7037E-6 C 0.01302 0.00579 0.00538 0.00393 0.02361 0.00185 C 0.04184 -0.0044 0.03698 -0.00185 0.06805 3.7037E-6 C 0.12257 -0.00324 0.17778 0.00324 0.23194 -0.00556 C 0.24861 -0.0132 0.23125 -0.01042 0.2625 -0.01296 C 0.26528 -0.01435 0.27153 -0.01296 0.27083 -0.01667 C 0.27031 -0.01921 0.27066 -0.02222 0.26944 -0.02408 C 0.26719 -0.02755 0.26111 -0.03148 0.26111 -0.03148 C 0.25191 -0.03009 0.24687 -0.03033 0.24305 -0.01852 C 0.24184 -0.01505 0.24114 -0.01111 0.24028 -0.00741 C 0.23976 -0.00556 0.23889 -0.00185 0.23889 -0.00185 C 0.23889 -0.00185 0.24097 0.01018 0.24167 0.01111 C 0.24253 0.01227 0.24444 0.01204 0.24583 0.01296 C 0.26319 0.02292 0.25469 0.02176 0.28055 0.02407 C 0.28333 0.02454 0.28628 0.02407 0.28889 0.02592 C 0.29028 0.02685 0.29028 0.03009 0.29167 0.03148 C 0.29323 0.03287 0.29531 0.03264 0.29722 0.03333 C 0.30364 0.0419 0.30885 0.05046 0.31667 0.05741 C 0.32014 0.07129 0.33368 0.06667 0.34305 0.06667 " pathEditMode="relative" ptsTypes="ffffffffffffffffffA">
                                      <p:cBhvr>
                                        <p:cTn id="14"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89500" y="26649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873500" y="270200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52850" y="381825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178300" y="569698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956300" y="363359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286250" y="3307834"/>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3600"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rot="16200000">
            <a:off x="4222236" y="1022864"/>
            <a:ext cx="712233" cy="234949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981450" y="2037834"/>
            <a:ext cx="1282700" cy="369332"/>
          </a:xfrm>
          <a:prstGeom prst="rect">
            <a:avLst/>
          </a:prstGeom>
          <a:noFill/>
        </p:spPr>
        <p:txBody>
          <a:bodyPr wrap="square" rtlCol="0">
            <a:spAutoFit/>
          </a:bodyPr>
          <a:lstStyle/>
          <a:p>
            <a:r>
              <a:rPr lang="en-US" dirty="0" smtClean="0"/>
              <a:t>Cover two</a:t>
            </a:r>
            <a:endParaRPr lang="en-US" dirty="0"/>
          </a:p>
        </p:txBody>
      </p:sp>
    </p:spTree>
    <p:extLst>
      <p:ext uri="{BB962C8B-B14F-4D97-AF65-F5344CB8AC3E}">
        <p14:creationId xmlns:p14="http://schemas.microsoft.com/office/powerpoint/2010/main" val="887853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2.22222E-6 C -0.0059 -0.00278 -0.01545 -0.00995 -0.02083 -0.01481 C -0.02309 -0.02338 -0.02326 -0.01852 -0.01806 -0.02407 C -0.01667 -0.02592 -0.01545 -0.02824 -0.01389 -0.02963 C -0.00052 -0.04375 0.01441 -0.05417 0.03056 -0.06111 C 0.04167 -0.07292 0.05208 -0.08518 0.06111 -0.1 C 0.06632 -0.10903 0.06372 -0.10926 0.06944 -0.11667 C 0.08021 -0.13125 0.06632 -0.10787 0.07778 -0.12592 C 0.08316 -0.13472 0.08698 -0.14398 0.09306 -0.15185 C 0.0967 -0.16458 0.10226 -0.17639 0.10556 -0.18889 C 0.10712 -0.22592 0.10694 -0.20995 0.10694 -0.23704 " pathEditMode="relative" ptsTypes="ffffffffffA">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3.88889E-6 6.2963E-6 L 0.18368 0.06112 " pathEditMode="relative" ptsTypes="AA">
                                      <p:cBhvr>
                                        <p:cTn id="9" dur="2000" fill="hold"/>
                                        <p:tgtEl>
                                          <p:spTgt spid="12"/>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grpId="0" nodeType="afterEffect">
                                  <p:stCondLst>
                                    <p:cond delay="0"/>
                                  </p:stCondLst>
                                  <p:childTnLst>
                                    <p:animMotion origin="layout" path="M 1.66667E-6 2.96296E-6 L 1.66667E-6 0.16319 " pathEditMode="relative" ptsTypes="AA">
                                      <p:cBhvr>
                                        <p:cTn id="12" dur="2000" fill="hold"/>
                                        <p:tgtEl>
                                          <p:spTgt spid="11"/>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grpId="0" nodeType="afterEffect">
                                  <p:stCondLst>
                                    <p:cond delay="0"/>
                                  </p:stCondLst>
                                  <p:childTnLst>
                                    <p:animMotion origin="layout" path="M -5E-6 -4.07407E-6 L -0.1139 -4.07407E-6 " pathEditMode="relative" ptsTypes="AA">
                                      <p:cBhvr>
                                        <p:cTn id="15" dur="3500" fill="hold"/>
                                        <p:tgtEl>
                                          <p:spTgt spid="10"/>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par>
                          <p:cTn id="24" fill="hold">
                            <p:stCondLst>
                              <p:cond delay="500"/>
                            </p:stCondLst>
                            <p:childTnLst>
                              <p:par>
                                <p:cTn id="25" presetID="0" presetClass="path" presetSubtype="0" accel="50000" decel="50000" fill="hold" grpId="0" nodeType="afterEffect">
                                  <p:stCondLst>
                                    <p:cond delay="0"/>
                                  </p:stCondLst>
                                  <p:childTnLst>
                                    <p:animMotion origin="layout" path="M 5.55556E-6 1.48148E-6 C -0.00086 -0.03102 0.00365 -0.08148 -0.01111 -0.11111 C -0.01267 -0.11875 -0.01545 -0.12385 -0.01666 -0.13148 C -0.01874 -0.14398 -0.01944 -0.15533 -0.02361 -0.16667 C -0.02621 -0.19422 -0.02673 -0.22084 -0.01944 -0.2463 C -0.01631 -0.25764 -0.01631 -0.26968 -0.01111 -0.27963 C -0.0092 -0.29885 -0.00503 -0.32014 -0.00138 -0.33889 C -0.00034 -0.34537 0.00122 -0.35139 0.00278 -0.35741 C 0.00348 -0.36135 0.00556 -0.36852 0.00556 -0.36852 C 0.00383 -0.37986 0.00539 -0.38472 -0.00833 -0.37593 C -0.01197 -0.37385 -0.01666 -0.36482 -0.01666 -0.36482 C -0.01614 -0.35047 -0.02117 -0.32084 -0.00695 -0.33334 C -0.00486 -0.33797 -0.0019 -0.34167 5.55556E-6 -0.3463 C 0.00383 -0.35672 0.00296 -0.36991 0.01251 -0.37408 C 0.01806 -0.38542 0.02518 -0.39537 0.03195 -0.40556 C 0.03785 -0.41505 0.04063 -0.42639 0.04862 -0.43334 C 0.05018 -0.43658 0.05383 -0.44422 0.05556 -0.4463 C 0.06633 -0.46088 0.05244 -0.4375 0.06389 -0.45556 C 0.06615 -0.45926 0.06789 -0.46667 0.07223 -0.46667 " pathEditMode="relative" ptsTypes="ffffffffffffffffffA">
                                      <p:cBhvr>
                                        <p:cTn id="26"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7"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89500" y="26649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873500" y="270200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52850" y="381825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178300" y="569698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041900" y="37135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286250" y="3307834"/>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3600"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540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2.22222E-6 C -0.0059 -0.00278 -0.01545 -0.00995 -0.02083 -0.01481 C -0.02309 -0.02338 -0.02326 -0.01852 -0.01806 -0.02407 C -0.01667 -0.02592 -0.01545 -0.02824 -0.01389 -0.02963 C -0.00052 -0.04375 0.01441 -0.05417 0.03056 -0.06111 C 0.04167 -0.07292 0.05208 -0.08518 0.06111 -0.1 C 0.06632 -0.10903 0.06372 -0.10926 0.06944 -0.11667 C 0.08021 -0.13125 0.06632 -0.10787 0.07778 -0.12592 C 0.08316 -0.13472 0.08698 -0.14398 0.09306 -0.15185 C 0.0967 -0.16458 0.10226 -0.17639 0.10556 -0.18889 C 0.10712 -0.22592 0.10694 -0.20995 0.10694 -0.23704 " pathEditMode="relative" ptsTypes="fffff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4.44444E-6 -1.48148E-6 L 0.10139 -0.02037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88889E-6 6.2963E-6 L 0.18368 0.06112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1.66667E-6 2.96296E-6 L 1.66667E-6 0.16319 " pathEditMode="relative" ptsTypes="AA">
                                      <p:cBhvr>
                                        <p:cTn id="12" dur="20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5E-6 -4.07407E-6 L -0.1139 -4.07407E-6 " pathEditMode="relative" ptsTypes="AA">
                                      <p:cBhvr>
                                        <p:cTn id="14" dur="3500" fill="hold"/>
                                        <p:tgtEl>
                                          <p:spTgt spid="1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5.55556E-6 1.48148E-6 C -0.00086 -0.03102 0.00365 -0.08148 -0.01111 -0.11111 C -0.01267 -0.11875 -0.01545 -0.12385 -0.01666 -0.13148 C -0.01874 -0.14398 -0.01944 -0.15533 -0.02361 -0.16667 C -0.02621 -0.19422 -0.02673 -0.22084 -0.01944 -0.2463 C -0.01631 -0.25764 -0.01631 -0.26968 -0.01111 -0.27963 C -0.0092 -0.29885 -0.00503 -0.32014 -0.00138 -0.33889 C -0.00034 -0.34537 0.00122 -0.35139 0.00278 -0.35741 C 0.00348 -0.36135 0.00556 -0.36852 0.00556 -0.36852 C 0.00383 -0.37986 0.00539 -0.38472 -0.00833 -0.37593 C -0.01197 -0.37385 -0.01666 -0.36482 -0.01666 -0.36482 C -0.01614 -0.35047 -0.02117 -0.32084 -0.00695 -0.33334 C -0.00486 -0.33797 -0.0019 -0.34167 5.55556E-6 -0.3463 C 0.00383 -0.35672 0.00296 -0.36991 0.01251 -0.37408 C 0.01806 -0.38542 0.02518 -0.39537 0.03195 -0.40556 C 0.03785 -0.41505 0.04063 -0.42639 0.04862 -0.43334 C 0.05018 -0.43658 0.05383 -0.44422 0.05556 -0.4463 C 0.06633 -0.46088 0.05244 -0.4375 0.06389 -0.45556 C 0.06615 -0.45926 0.06789 -0.46667 0.07223 -0.46667 " pathEditMode="relative" ptsTypes="ffffffffffffffffffA">
                                      <p:cBhvr>
                                        <p:cTn id="16"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476750" y="168910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584575" y="3468132"/>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028952" y="34849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159250" y="10541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Callout 16"/>
          <p:cNvSpPr/>
          <p:nvPr/>
        </p:nvSpPr>
        <p:spPr>
          <a:xfrm>
            <a:off x="2184156" y="2916524"/>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2184156" y="2916525"/>
            <a:ext cx="635244" cy="276999"/>
          </a:xfrm>
          <a:prstGeom prst="rect">
            <a:avLst/>
          </a:prstGeom>
          <a:noFill/>
        </p:spPr>
        <p:txBody>
          <a:bodyPr wrap="square" rtlCol="0">
            <a:spAutoFit/>
          </a:bodyPr>
          <a:lstStyle/>
          <a:p>
            <a:r>
              <a:rPr lang="en-US" sz="1200" dirty="0" smtClean="0"/>
              <a:t>Ball</a:t>
            </a:r>
            <a:endParaRPr lang="en-US" sz="1200" dirty="0"/>
          </a:p>
        </p:txBody>
      </p:sp>
      <p:sp>
        <p:nvSpPr>
          <p:cNvPr id="18" name="Oval Callout 17"/>
          <p:cNvSpPr/>
          <p:nvPr/>
        </p:nvSpPr>
        <p:spPr>
          <a:xfrm>
            <a:off x="5286377" y="3233687"/>
            <a:ext cx="473073" cy="26121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Callout 18"/>
          <p:cNvSpPr/>
          <p:nvPr/>
        </p:nvSpPr>
        <p:spPr>
          <a:xfrm>
            <a:off x="4792415" y="2808406"/>
            <a:ext cx="473073" cy="26121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4555879" y="3564582"/>
            <a:ext cx="473073" cy="26121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4473577" y="2397846"/>
            <a:ext cx="473073" cy="26121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3584575" y="2513373"/>
            <a:ext cx="473073" cy="26121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p:cNvSpPr/>
          <p:nvPr/>
        </p:nvSpPr>
        <p:spPr>
          <a:xfrm>
            <a:off x="4546600" y="3548797"/>
            <a:ext cx="453970" cy="276999"/>
          </a:xfrm>
          <a:prstGeom prst="rect">
            <a:avLst/>
          </a:prstGeom>
        </p:spPr>
        <p:txBody>
          <a:bodyPr wrap="none">
            <a:spAutoFit/>
          </a:bodyPr>
          <a:lstStyle/>
          <a:p>
            <a:r>
              <a:rPr lang="en-US" sz="1200" dirty="0" smtClean="0"/>
              <a:t>Left</a:t>
            </a:r>
            <a:endParaRPr lang="en-US" sz="1200" dirty="0"/>
          </a:p>
        </p:txBody>
      </p:sp>
      <p:sp>
        <p:nvSpPr>
          <p:cNvPr id="24" name="Rectangle 23"/>
          <p:cNvSpPr/>
          <p:nvPr/>
        </p:nvSpPr>
        <p:spPr>
          <a:xfrm>
            <a:off x="4472389" y="2382061"/>
            <a:ext cx="556563" cy="276999"/>
          </a:xfrm>
          <a:prstGeom prst="rect">
            <a:avLst/>
          </a:prstGeom>
        </p:spPr>
        <p:txBody>
          <a:bodyPr wrap="none">
            <a:spAutoFit/>
          </a:bodyPr>
          <a:lstStyle/>
          <a:p>
            <a:r>
              <a:rPr lang="en-US" sz="1200" dirty="0" smtClean="0"/>
              <a:t>Right</a:t>
            </a:r>
            <a:endParaRPr lang="en-US" sz="1200" dirty="0"/>
          </a:p>
        </p:txBody>
      </p:sp>
      <p:sp>
        <p:nvSpPr>
          <p:cNvPr id="25" name="Rectangle 24"/>
          <p:cNvSpPr/>
          <p:nvPr/>
        </p:nvSpPr>
        <p:spPr>
          <a:xfrm>
            <a:off x="4744258" y="2797559"/>
            <a:ext cx="569387" cy="276999"/>
          </a:xfrm>
          <a:prstGeom prst="rect">
            <a:avLst/>
          </a:prstGeom>
        </p:spPr>
        <p:txBody>
          <a:bodyPr wrap="none">
            <a:spAutoFit/>
          </a:bodyPr>
          <a:lstStyle/>
          <a:p>
            <a:r>
              <a:rPr lang="en-US" sz="1200" dirty="0" smtClean="0"/>
              <a:t>Crash</a:t>
            </a:r>
            <a:endParaRPr lang="en-US" sz="1200" dirty="0"/>
          </a:p>
        </p:txBody>
      </p:sp>
      <p:sp>
        <p:nvSpPr>
          <p:cNvPr id="26" name="Rectangle 25"/>
          <p:cNvSpPr/>
          <p:nvPr/>
        </p:nvSpPr>
        <p:spPr>
          <a:xfrm>
            <a:off x="5265488" y="3224578"/>
            <a:ext cx="569387" cy="276999"/>
          </a:xfrm>
          <a:prstGeom prst="rect">
            <a:avLst/>
          </a:prstGeom>
        </p:spPr>
        <p:txBody>
          <a:bodyPr wrap="none">
            <a:spAutoFit/>
          </a:bodyPr>
          <a:lstStyle/>
          <a:p>
            <a:r>
              <a:rPr lang="en-US" sz="1200" dirty="0" smtClean="0"/>
              <a:t>Crash</a:t>
            </a:r>
            <a:endParaRPr lang="en-US" sz="1200" dirty="0"/>
          </a:p>
        </p:txBody>
      </p:sp>
      <p:sp>
        <p:nvSpPr>
          <p:cNvPr id="27" name="Rectangle 26"/>
          <p:cNvSpPr/>
          <p:nvPr/>
        </p:nvSpPr>
        <p:spPr>
          <a:xfrm>
            <a:off x="3584575" y="2520560"/>
            <a:ext cx="530839" cy="276999"/>
          </a:xfrm>
          <a:prstGeom prst="rect">
            <a:avLst/>
          </a:prstGeom>
        </p:spPr>
        <p:txBody>
          <a:bodyPr wrap="none">
            <a:spAutoFit/>
          </a:bodyPr>
          <a:lstStyle/>
          <a:p>
            <a:r>
              <a:rPr lang="en-US" sz="1200" dirty="0" smtClean="0"/>
              <a:t>HOT</a:t>
            </a:r>
            <a:endParaRPr lang="en-US" sz="1200" dirty="0"/>
          </a:p>
        </p:txBody>
      </p:sp>
    </p:spTree>
    <p:extLst>
      <p:ext uri="{BB962C8B-B14F-4D97-AF65-F5344CB8AC3E}">
        <p14:creationId xmlns:p14="http://schemas.microsoft.com/office/powerpoint/2010/main" val="2193981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3.7037E-7 L -0.35277 0.37037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2.59259E-6 L -0.16666 -0.03079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528 0.03241 L -0.02361 0.14907 " pathEditMode="relative" ptsTypes="AA">
                                      <p:cBhvr>
                                        <p:cTn id="10" dur="2000" fill="hold"/>
                                        <p:tgtEl>
                                          <p:spTgt spid="10"/>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7917 -0.04306 C -0.08455 -0.04144 -0.08802 -0.03797 -0.09306 -0.03565 C -0.09844 -0.02524 -0.10556 -0.01922 -0.11389 -0.01343 " pathEditMode="relative" ptsTypes="ffA">
                                      <p:cBhvr>
                                        <p:cTn id="12" dur="2000" fill="hold"/>
                                        <p:tgtEl>
                                          <p:spTgt spid="15"/>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heckerboard(across)">
                                      <p:cBhvr>
                                        <p:cTn id="33" dur="500"/>
                                        <p:tgtEl>
                                          <p:spTgt spid="2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heckerboard(across)">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heckerboard(across)">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heckerboard(across)">
                                      <p:cBhvr>
                                        <p:cTn id="49" dur="500"/>
                                        <p:tgtEl>
                                          <p:spTgt spid="19"/>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checkerboard(across)">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heckerboard(across)">
                                      <p:cBhvr>
                                        <p:cTn id="57" dur="500"/>
                                        <p:tgtEl>
                                          <p:spTgt spid="18"/>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checkerboard(across)">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6" grpId="0" animBg="1"/>
      <p:bldP spid="17" grpId="0" animBg="1"/>
      <p:bldP spid="3" grpId="0"/>
      <p:bldP spid="18" grpId="0" animBg="1"/>
      <p:bldP spid="19" grpId="0" animBg="1"/>
      <p:bldP spid="20" grpId="0" animBg="1"/>
      <p:bldP spid="21" grpId="0" animBg="1"/>
      <p:bldP spid="22" grpId="0" animBg="1"/>
      <p:bldP spid="23"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889500" y="2938502"/>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42808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581400" y="2938502"/>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1908175" y="33630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3390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44550" y="3634264"/>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445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00255 C 0.00556 0.00116 0.00261 0.00208 0.00886 -0.00069 C 0.01059 -0.00162 0.01355 -0.00255 0.01355 -0.00208 C 0.02136 -0.00162 0.02466 0.00023 0.03073 0.00417 C 0.03403 0.00556 0.03559 0.00417 0.03907 0.00741 C 0.04254 0.01042 0.04028 0.00949 0.04532 0.01088 C 0.04966 0.01667 0.0507 0.0132 0.05521 0.01667 C 0.06007 0.01968 0.06372 0.02292 0.0691 0.02431 C 0.07518 0.03009 0.0823 0.03079 0.08941 0.03218 C 0.09167 0.0331 0.09393 0.03357 0.09601 0.03449 C 0.09688 0.03495 0.09861 0.03611 0.09861 0.03658 " pathEditMode="relative" rAng="0" ptsTypes="ffffffffffA">
                                      <p:cBhvr>
                                        <p:cTn id="6" dur="2000" fill="hold"/>
                                        <p:tgtEl>
                                          <p:spTgt spid="9"/>
                                        </p:tgtEl>
                                        <p:attrNameLst>
                                          <p:attrName>ppt_x</p:attrName>
                                          <p:attrName>ppt_y</p:attrName>
                                        </p:attrNameLst>
                                      </p:cBhvr>
                                      <p:rCtr x="4931" y="1412"/>
                                    </p:animMotion>
                                  </p:childTnLst>
                                </p:cTn>
                              </p:par>
                              <p:par>
                                <p:cTn id="7" presetID="0" presetClass="path" presetSubtype="0" accel="50000" decel="50000" fill="hold" grpId="0" nodeType="withEffect">
                                  <p:stCondLst>
                                    <p:cond delay="0"/>
                                  </p:stCondLst>
                                  <p:childTnLst>
                                    <p:animMotion origin="layout" path="M 0.00781 0.0081 L -0.13247 0.10602 " pathEditMode="relative" rAng="0" ptsTypes="AA">
                                      <p:cBhvr>
                                        <p:cTn id="8" dur="2000" fill="hold"/>
                                        <p:tgtEl>
                                          <p:spTgt spid="11"/>
                                        </p:tgtEl>
                                        <p:attrNameLst>
                                          <p:attrName>ppt_x</p:attrName>
                                          <p:attrName>ppt_y</p:attrName>
                                        </p:attrNameLst>
                                      </p:cBhvr>
                                      <p:rCtr x="-7014" y="4884"/>
                                    </p:animMotion>
                                  </p:childTnLst>
                                </p:cTn>
                              </p:par>
                              <p:par>
                                <p:cTn id="9" presetID="0" presetClass="path" presetSubtype="0" accel="50000" decel="50000" fill="hold" grpId="0" nodeType="withEffect">
                                  <p:stCondLst>
                                    <p:cond delay="0"/>
                                  </p:stCondLst>
                                  <p:childTnLst>
                                    <p:animMotion origin="layout" path="M -1.11111E-6 -8.14815E-6 L -0.09427 -8.14815E-6 " pathEditMode="relative" ptsTypes="AA">
                                      <p:cBhvr>
                                        <p:cTn id="10" dur="2000" fill="hold"/>
                                        <p:tgtEl>
                                          <p:spTgt spid="1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2.22222E-6 -2.59259E-6 L 0.02865 0.08403 " pathEditMode="relative" ptsTypes="AA">
                                      <p:cBhvr>
                                        <p:cTn id="12" dur="2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5.92593E-6 C -0.00608 0.00996 -0.01684 0.02478 -0.02361 0.03334 C -0.0257 0.03566 -0.02865 0.03635 -0.03056 0.0389 C -0.03611 0.04515 -0.04011 0.05348 -0.04583 0.05927 C -0.04774 0.06112 -0.05 0.06251 -0.05139 0.06482 C -0.06111 0.07917 -0.06424 0.10024 -0.07639 0.11112 C -0.07813 0.11436 -0.08333 0.12015 -0.08333 0.12223 " pathEditMode="relative" ptsTypes="ffffffA">
                                      <p:cBhvr>
                                        <p:cTn id="14" dur="2000" fill="hold"/>
                                        <p:tgtEl>
                                          <p:spTgt spid="13"/>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33333E-6 -5.18519E-6 C 0.00816 0.0081 0.01493 0.01504 0.025 0.01851 C 0.0375 0.01689 0.04687 0.01018 0.05833 0.00925 C 0.07586 0.00763 0.12066 0.00486 0.14305 0.0037 C 0.15607 0.00162 0.16875 -0.00278 0.18194 -0.00556 C 0.20069 -0.00278 0.20139 -0.00672 0.2125 0.00185 C 0.21632 0.00486 0.225 0.00925 0.225 0.00925 C 0.2493 0.00787 0.26041 0.0155 0.275 -0.00371 C 0.27569 -0.00672 0.27795 -0.01204 0.275 -0.01482 C 0.27257 -0.01713 0.26666 -0.01852 0.26666 -0.01852 C 0.2625 -0.01806 0.25816 -0.0176 0.25416 -0.01667 C 0.24948 -0.01575 0.24027 -0.01297 0.24027 -0.01297 C 0.2309 -0.01713 0.23524 -0.0132 0.2375 -0.03704 C 0.23819 -0.04468 0.23889 -0.05209 0.24027 -0.05926 C 0.24062 -0.06181 0.24114 -0.06436 0.24166 -0.06667 C 0.24253 -0.07408 0.24132 -0.08288 0.24444 -0.08889 C 0.24774 -0.09584 0.25139 -0.10487 0.25139 -0.11297 " pathEditMode="relative" ptsTypes="ffffffffffffffffA">
                                      <p:cBhvr>
                                        <p:cTn id="16"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36252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6500" y="3557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181475" y="57234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6775"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Callout 16"/>
          <p:cNvSpPr/>
          <p:nvPr/>
        </p:nvSpPr>
        <p:spPr>
          <a:xfrm>
            <a:off x="4495800" y="2704046"/>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Callout 17"/>
          <p:cNvSpPr/>
          <p:nvPr/>
        </p:nvSpPr>
        <p:spPr>
          <a:xfrm>
            <a:off x="4546600" y="2116750"/>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Callout 18"/>
          <p:cNvSpPr/>
          <p:nvPr/>
        </p:nvSpPr>
        <p:spPr>
          <a:xfrm>
            <a:off x="5137272" y="2900738"/>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3937000" y="3345924"/>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4641728" y="3723332"/>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6921256" y="2982078"/>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TextBox 23"/>
          <p:cNvSpPr txBox="1"/>
          <p:nvPr/>
        </p:nvSpPr>
        <p:spPr>
          <a:xfrm>
            <a:off x="3911600" y="3354000"/>
            <a:ext cx="584200" cy="276999"/>
          </a:xfrm>
          <a:prstGeom prst="rect">
            <a:avLst/>
          </a:prstGeom>
          <a:noFill/>
        </p:spPr>
        <p:txBody>
          <a:bodyPr wrap="square" rtlCol="0">
            <a:spAutoFit/>
          </a:bodyPr>
          <a:lstStyle/>
          <a:p>
            <a:r>
              <a:rPr lang="en-US" sz="1200" dirty="0" smtClean="0"/>
              <a:t>Crash</a:t>
            </a:r>
            <a:endParaRPr lang="en-US" sz="1200" dirty="0"/>
          </a:p>
        </p:txBody>
      </p:sp>
      <p:sp>
        <p:nvSpPr>
          <p:cNvPr id="25" name="TextBox 24"/>
          <p:cNvSpPr txBox="1"/>
          <p:nvPr/>
        </p:nvSpPr>
        <p:spPr>
          <a:xfrm>
            <a:off x="5124450" y="2900739"/>
            <a:ext cx="622300" cy="276999"/>
          </a:xfrm>
          <a:prstGeom prst="rect">
            <a:avLst/>
          </a:prstGeom>
          <a:noFill/>
        </p:spPr>
        <p:txBody>
          <a:bodyPr wrap="square" rtlCol="0">
            <a:spAutoFit/>
          </a:bodyPr>
          <a:lstStyle/>
          <a:p>
            <a:r>
              <a:rPr lang="en-US" sz="1200" dirty="0" smtClean="0"/>
              <a:t>HOT</a:t>
            </a:r>
            <a:endParaRPr lang="en-US" sz="1200" dirty="0"/>
          </a:p>
        </p:txBody>
      </p:sp>
      <p:sp>
        <p:nvSpPr>
          <p:cNvPr id="26" name="TextBox 25"/>
          <p:cNvSpPr txBox="1"/>
          <p:nvPr/>
        </p:nvSpPr>
        <p:spPr>
          <a:xfrm>
            <a:off x="4610100" y="3733632"/>
            <a:ext cx="609600" cy="276999"/>
          </a:xfrm>
          <a:prstGeom prst="rect">
            <a:avLst/>
          </a:prstGeom>
          <a:noFill/>
        </p:spPr>
        <p:txBody>
          <a:bodyPr wrap="square" rtlCol="0">
            <a:spAutoFit/>
          </a:bodyPr>
          <a:lstStyle/>
          <a:p>
            <a:r>
              <a:rPr lang="en-US" sz="1200" dirty="0" smtClean="0"/>
              <a:t>Right</a:t>
            </a:r>
            <a:endParaRPr lang="en-US" sz="1200" dirty="0"/>
          </a:p>
        </p:txBody>
      </p:sp>
      <p:sp>
        <p:nvSpPr>
          <p:cNvPr id="27" name="TextBox 26"/>
          <p:cNvSpPr txBox="1"/>
          <p:nvPr/>
        </p:nvSpPr>
        <p:spPr>
          <a:xfrm>
            <a:off x="4547088" y="2108032"/>
            <a:ext cx="495300" cy="276999"/>
          </a:xfrm>
          <a:prstGeom prst="rect">
            <a:avLst/>
          </a:prstGeom>
          <a:noFill/>
        </p:spPr>
        <p:txBody>
          <a:bodyPr wrap="square" rtlCol="0">
            <a:spAutoFit/>
          </a:bodyPr>
          <a:lstStyle/>
          <a:p>
            <a:r>
              <a:rPr lang="en-US" sz="1200" dirty="0" smtClean="0"/>
              <a:t>Left</a:t>
            </a:r>
            <a:endParaRPr lang="en-US" sz="1200" dirty="0"/>
          </a:p>
        </p:txBody>
      </p:sp>
      <p:sp>
        <p:nvSpPr>
          <p:cNvPr id="28" name="TextBox 27"/>
          <p:cNvSpPr txBox="1"/>
          <p:nvPr/>
        </p:nvSpPr>
        <p:spPr>
          <a:xfrm>
            <a:off x="6921500" y="2956657"/>
            <a:ext cx="495300" cy="276999"/>
          </a:xfrm>
          <a:prstGeom prst="rect">
            <a:avLst/>
          </a:prstGeom>
          <a:noFill/>
        </p:spPr>
        <p:txBody>
          <a:bodyPr wrap="square" rtlCol="0">
            <a:spAutoFit/>
          </a:bodyPr>
          <a:lstStyle/>
          <a:p>
            <a:r>
              <a:rPr lang="en-US" sz="1200" dirty="0" smtClean="0"/>
              <a:t>Ball</a:t>
            </a:r>
            <a:endParaRPr lang="en-US" sz="1200" dirty="0"/>
          </a:p>
        </p:txBody>
      </p:sp>
      <p:sp>
        <p:nvSpPr>
          <p:cNvPr id="29" name="TextBox 28"/>
          <p:cNvSpPr txBox="1"/>
          <p:nvPr/>
        </p:nvSpPr>
        <p:spPr>
          <a:xfrm>
            <a:off x="4476750" y="2679658"/>
            <a:ext cx="584200" cy="276999"/>
          </a:xfrm>
          <a:prstGeom prst="rect">
            <a:avLst/>
          </a:prstGeom>
          <a:noFill/>
        </p:spPr>
        <p:txBody>
          <a:bodyPr wrap="square" rtlCol="0">
            <a:spAutoFit/>
          </a:bodyPr>
          <a:lstStyle/>
          <a:p>
            <a:r>
              <a:rPr lang="en-US" sz="1200" dirty="0" smtClean="0"/>
              <a:t>Crash</a:t>
            </a:r>
            <a:endParaRPr lang="en-US" sz="1200" dirty="0"/>
          </a:p>
        </p:txBody>
      </p:sp>
    </p:spTree>
    <p:extLst>
      <p:ext uri="{BB962C8B-B14F-4D97-AF65-F5344CB8AC3E}">
        <p14:creationId xmlns:p14="http://schemas.microsoft.com/office/powerpoint/2010/main" val="1972991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2.59259E-6 L 0.3875 -0.41667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88889E-6 3.33333E-6 C 0.01129 -0.00764 0.02084 -0.01945 0.03195 -0.02778 C 0.03663 -0.03148 0.04445 -0.04259 0.04445 -0.04259 C 0.04688 -0.05301 0.04983 -0.06111 0.05556 -0.06852 C 0.05886 -0.08195 0.05573 -0.07755 0.0625 -0.08333 C 0.06667 -0.0919 0.06927 -0.10093 0.07361 -0.10926 C 0.07518 -0.11829 0.07674 -0.12593 0.08056 -0.13333 C 0.08004 -0.15139 0.07986 -0.16921 0.07917 -0.18704 C 0.07795 -0.21412 0.05608 -0.22014 0.04167 -0.22963 C 0.03959 -0.2338 0.03663 -0.23681 0.03472 -0.24074 C 0.03386 -0.24259 0.0342 -0.24491 0.03334 -0.2463 C 0.03091 -0.25046 0.025 -0.25741 0.025 -0.25741 C 0.02361 -0.26273 0.02222 -0.26667 0.01945 -0.27037 " pathEditMode="relative" ptsTypes="ffffffffffff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22222E-6 -1.85185E-6 L 0.17361 -0.02523 " pathEditMode="relative" ptsTypes="AA">
                                      <p:cBhvr>
                                        <p:cTn id="10" dur="2000" fill="hold"/>
                                        <p:tgtEl>
                                          <p:spTgt spid="1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4.44444E-6 -7.40741E-7 C 0.01181 0.00115 0.02101 -0.00023 0.03056 0.00926 C 0.03368 0.02222 0.04236 0.02037 0.05139 0.02037 " pathEditMode="relative" ptsTypes="ffA">
                                      <p:cBhvr>
                                        <p:cTn id="12" dur="2000" fill="hold"/>
                                        <p:tgtEl>
                                          <p:spTgt spid="15"/>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4.44444E-6 C 0.0052 0.00695 0.01076 0.01158 0.01805 0.01482 C 0.0217 0.02963 0.01614 0.01227 0.02361 0.02223 C 0.02447 0.02338 0.02395 0.02616 0.025 0.02778 C 0.02604 0.0294 0.02916 0.03148 0.02916 0.03148 " pathEditMode="relative" ptsTypes="ffffA">
                                      <p:cBhvr>
                                        <p:cTn id="14" dur="2000" fill="hold"/>
                                        <p:tgtEl>
                                          <p:spTgt spid="11"/>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heckerboard(across)">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500"/>
                                        <p:tgtEl>
                                          <p:spTgt spid="2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heckerboard(across)">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heckerboard(across)">
                                      <p:cBhvr>
                                        <p:cTn id="35" dur="500"/>
                                        <p:tgtEl>
                                          <p:spTgt spid="27"/>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heckerboard(across)">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heckerboard(across)">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checkerboard(across)">
                                      <p:cBhvr>
                                        <p:cTn id="51" dur="500"/>
                                        <p:tgtEl>
                                          <p:spTgt spid="24"/>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checkerboard(across)">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heckerboard(across)">
                                      <p:cBhvr>
                                        <p:cTn id="59" dur="500"/>
                                        <p:tgtEl>
                                          <p:spTgt spid="29"/>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across)">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animBg="1"/>
      <p:bldP spid="17" grpId="0" animBg="1"/>
      <p:bldP spid="18" grpId="0" animBg="1"/>
      <p:bldP spid="19" grpId="0" animBg="1"/>
      <p:bldP spid="20" grpId="0" animBg="1"/>
      <p:bldP spid="21" grpId="0" animBg="1"/>
      <p:bldP spid="22" grpId="0" animBg="1"/>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889500" y="2938502"/>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531100" y="3492500"/>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42808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133850" y="2938502"/>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698875" y="3342680"/>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6889750" y="328346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5105400" y="3098800"/>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7886700" y="3634264"/>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532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4.07407E-6 C -0.01285 -0.00209 -0.01511 -0.00209 -0.02222 -0.01482 C -0.02934 -0.01181 -0.03264 -0.0044 -0.03889 4.07407E-6 C -0.04097 0.00115 -0.04688 0.00301 -0.04861 0.0037 C -0.05972 0.01342 -0.06597 0.01319 -0.08056 0.01481 C -0.0875 0.02083 -0.08316 0.01852 -0.09445 0.01852 " pathEditMode="relative" ptsTypes="fffffA">
                                      <p:cBhvr>
                                        <p:cTn id="6" dur="2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3.7037E-7 L 0.1375 0.05602 " pathEditMode="relative" ptsTypes="AA">
                                      <p:cBhvr>
                                        <p:cTn id="8" dur="2000" fill="hold"/>
                                        <p:tgtEl>
                                          <p:spTgt spid="1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5.55556E-6 3.7037E-7 L 0.11735 3.7037E-7 " pathEditMode="relative" ptsTypes="AA">
                                      <p:cBhvr>
                                        <p:cTn id="10" dur="2000" fill="hold"/>
                                        <p:tgtEl>
                                          <p:spTgt spid="11"/>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2.22222E-6 -4.44444E-6 L -0.02153 0.07408 " pathEditMode="relative" ptsTypes="AA">
                                      <p:cBhvr>
                                        <p:cTn id="12" dur="2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4.44444E-6 -3.7037E-6 C 0.00989 0.00834 0.0309 0.01551 0.03802 0.02778 C 0.03836 0.02848 0.04826 0.04329 0.04826 0.04352 C 0.05555 0.05579 0.06145 0.07084 0.07031 0.08149 C 0.07378 0.09306 0.07725 0.09468 0.08211 0.1044 C 0.08784 0.11621 0.09375 0.12662 0.10121 0.13519 C 0.10763 0.15232 0.1 0.13565 0.1085 0.14561 C 0.11024 0.14769 0.11128 0.1507 0.11302 0.15324 C 0.11788 0.15996 0.11736 0.15486 0.11736 0.16111 " pathEditMode="relative" rAng="0" ptsTypes="ffffffffA">
                                      <p:cBhvr>
                                        <p:cTn id="14" dur="2000" fill="hold"/>
                                        <p:tgtEl>
                                          <p:spTgt spid="13"/>
                                        </p:tgtEl>
                                        <p:attrNameLst>
                                          <p:attrName>ppt_x</p:attrName>
                                          <p:attrName>ppt_y</p:attrName>
                                        </p:attrNameLst>
                                      </p:cBhvr>
                                      <p:rCtr x="5885" y="8056"/>
                                    </p:animMotion>
                                  </p:childTnLst>
                                </p:cTn>
                              </p:par>
                              <p:par>
                                <p:cTn id="15" presetID="0" presetClass="path" presetSubtype="0" accel="50000" decel="50000" fill="hold" grpId="0" nodeType="withEffect">
                                  <p:stCondLst>
                                    <p:cond delay="0"/>
                                  </p:stCondLst>
                                  <p:childTnLst>
                                    <p:animMotion origin="layout" path="M 3.33333E-6 -9.25926E-6 C -0.01354 0.00185 -0.02344 0.0081 -0.03611 0.01296 C -0.06267 0.02245 -0.09097 0.028 -0.11805 0.03148 C -0.13993 0.03078 -0.16163 0.03055 -0.18333 0.02962 C -0.18524 0.02939 -0.18715 0.02847 -0.18889 0.02777 C -0.19184 0.02662 -0.19444 0.02407 -0.19722 0.02407 C -0.20885 0.02337 -0.22048 0.02268 -0.23194 0.02222 C -0.23767 0.02013 -0.24305 0.01805 -0.24861 0.01666 C -0.25417 0.0118 -0.25903 0.01087 -0.26528 0.00925 C -0.26753 0.00717 -0.27673 -0.00533 -0.26667 0.0037 C -0.25937 0.003 -0.25121 0.00624 -0.24444 0.00185 C -0.24114 -0.00047 -0.24392 -0.0088 -0.24167 -0.01297 C -0.2408 -0.01482 -0.23993 -0.01667 -0.23889 -0.01852 C -0.23941 -0.02107 -0.23906 -0.02431 -0.24028 -0.02593 C -0.24167 -0.02778 -0.2441 -0.02686 -0.24583 -0.02778 C -0.24739 -0.02871 -0.24861 -0.03079 -0.25 -0.03149 C -0.25746 -0.03588 -0.26597 -0.03565 -0.27361 -0.03889 C -0.28281 -0.06343 -0.27639 -0.04376 -0.27639 -0.10371 " pathEditMode="relative" ptsTypes="fffffffffffffffffA">
                                      <p:cBhvr>
                                        <p:cTn id="1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a:t>4</a:t>
            </a:r>
            <a:r>
              <a:rPr lang="en-US" dirty="0" smtClean="0"/>
              <a:t>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30750" y="281935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637940" y="2785744"/>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55856" y="2601078"/>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326424" y="288799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1908175" y="33630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086350" y="367716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9056" y="2986522"/>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44550" y="3634264"/>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Callout 16"/>
          <p:cNvSpPr/>
          <p:nvPr/>
        </p:nvSpPr>
        <p:spPr>
          <a:xfrm>
            <a:off x="3993784" y="2878076"/>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Callout 18"/>
          <p:cNvSpPr/>
          <p:nvPr/>
        </p:nvSpPr>
        <p:spPr>
          <a:xfrm>
            <a:off x="3943228" y="3329632"/>
            <a:ext cx="666872"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5086350" y="2970410"/>
            <a:ext cx="635000" cy="30680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4533900" y="2344836"/>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5384556" y="3443742"/>
            <a:ext cx="736844" cy="39372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4654306" y="5469224"/>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4489328" y="2344836"/>
            <a:ext cx="584200" cy="276999"/>
          </a:xfrm>
          <a:prstGeom prst="rect">
            <a:avLst/>
          </a:prstGeom>
          <a:noFill/>
        </p:spPr>
        <p:txBody>
          <a:bodyPr wrap="square" rtlCol="0">
            <a:spAutoFit/>
          </a:bodyPr>
          <a:lstStyle/>
          <a:p>
            <a:r>
              <a:rPr lang="en-US" sz="1200" dirty="0" smtClean="0"/>
              <a:t>Crash</a:t>
            </a:r>
            <a:endParaRPr lang="en-US" sz="1200" dirty="0"/>
          </a:p>
        </p:txBody>
      </p:sp>
      <p:sp>
        <p:nvSpPr>
          <p:cNvPr id="24" name="TextBox 23"/>
          <p:cNvSpPr txBox="1"/>
          <p:nvPr/>
        </p:nvSpPr>
        <p:spPr>
          <a:xfrm>
            <a:off x="3943472" y="3328432"/>
            <a:ext cx="710834" cy="276999"/>
          </a:xfrm>
          <a:prstGeom prst="rect">
            <a:avLst/>
          </a:prstGeom>
          <a:noFill/>
        </p:spPr>
        <p:txBody>
          <a:bodyPr wrap="square" rtlCol="0">
            <a:spAutoFit/>
          </a:bodyPr>
          <a:lstStyle/>
          <a:p>
            <a:r>
              <a:rPr lang="en-US" sz="1200" dirty="0" smtClean="0"/>
              <a:t>HOT L</a:t>
            </a:r>
            <a:endParaRPr lang="en-US" sz="1200" dirty="0"/>
          </a:p>
        </p:txBody>
      </p:sp>
      <p:sp>
        <p:nvSpPr>
          <p:cNvPr id="25" name="TextBox 24"/>
          <p:cNvSpPr txBox="1"/>
          <p:nvPr/>
        </p:nvSpPr>
        <p:spPr>
          <a:xfrm>
            <a:off x="4635256" y="5469225"/>
            <a:ext cx="495300" cy="276999"/>
          </a:xfrm>
          <a:prstGeom prst="rect">
            <a:avLst/>
          </a:prstGeom>
          <a:noFill/>
        </p:spPr>
        <p:txBody>
          <a:bodyPr wrap="square" rtlCol="0">
            <a:spAutoFit/>
          </a:bodyPr>
          <a:lstStyle/>
          <a:p>
            <a:r>
              <a:rPr lang="en-US" sz="1200" dirty="0" smtClean="0"/>
              <a:t>Ball</a:t>
            </a:r>
            <a:endParaRPr lang="en-US" sz="1200" dirty="0"/>
          </a:p>
        </p:txBody>
      </p:sp>
      <p:sp>
        <p:nvSpPr>
          <p:cNvPr id="26" name="TextBox 25"/>
          <p:cNvSpPr txBox="1"/>
          <p:nvPr/>
        </p:nvSpPr>
        <p:spPr>
          <a:xfrm>
            <a:off x="5384556" y="3503640"/>
            <a:ext cx="787156" cy="276999"/>
          </a:xfrm>
          <a:prstGeom prst="rect">
            <a:avLst/>
          </a:prstGeom>
          <a:noFill/>
        </p:spPr>
        <p:txBody>
          <a:bodyPr wrap="square" rtlCol="0">
            <a:spAutoFit/>
          </a:bodyPr>
          <a:lstStyle/>
          <a:p>
            <a:r>
              <a:rPr lang="en-US" sz="1200" dirty="0" smtClean="0"/>
              <a:t>HOT R</a:t>
            </a:r>
            <a:endParaRPr lang="en-US" sz="1200" dirty="0"/>
          </a:p>
        </p:txBody>
      </p:sp>
      <p:sp>
        <p:nvSpPr>
          <p:cNvPr id="27" name="TextBox 26"/>
          <p:cNvSpPr txBox="1"/>
          <p:nvPr/>
        </p:nvSpPr>
        <p:spPr>
          <a:xfrm>
            <a:off x="5086228" y="3016577"/>
            <a:ext cx="495666" cy="276999"/>
          </a:xfrm>
          <a:prstGeom prst="rect">
            <a:avLst/>
          </a:prstGeom>
          <a:noFill/>
        </p:spPr>
        <p:txBody>
          <a:bodyPr wrap="square" rtlCol="0">
            <a:spAutoFit/>
          </a:bodyPr>
          <a:lstStyle/>
          <a:p>
            <a:r>
              <a:rPr lang="en-US" sz="1200" dirty="0" smtClean="0"/>
              <a:t>lock</a:t>
            </a:r>
            <a:endParaRPr lang="en-US" sz="1200" dirty="0"/>
          </a:p>
        </p:txBody>
      </p:sp>
      <p:sp>
        <p:nvSpPr>
          <p:cNvPr id="28" name="TextBox 27"/>
          <p:cNvSpPr txBox="1"/>
          <p:nvPr/>
        </p:nvSpPr>
        <p:spPr>
          <a:xfrm>
            <a:off x="3959530" y="2885593"/>
            <a:ext cx="675726" cy="276999"/>
          </a:xfrm>
          <a:prstGeom prst="rect">
            <a:avLst/>
          </a:prstGeom>
          <a:noFill/>
        </p:spPr>
        <p:txBody>
          <a:bodyPr wrap="square" rtlCol="0">
            <a:spAutoFit/>
          </a:bodyPr>
          <a:lstStyle/>
          <a:p>
            <a:r>
              <a:rPr lang="en-US" sz="1200" dirty="0" smtClean="0"/>
              <a:t>lock</a:t>
            </a:r>
            <a:endParaRPr lang="en-US" sz="1200" dirty="0"/>
          </a:p>
        </p:txBody>
      </p:sp>
    </p:spTree>
    <p:extLst>
      <p:ext uri="{BB962C8B-B14F-4D97-AF65-F5344CB8AC3E}">
        <p14:creationId xmlns:p14="http://schemas.microsoft.com/office/powerpoint/2010/main" val="768307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7.40741E-7 L 0.40694 0.39815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1528 -3.7037E-6 C -0.02344 0.02037 -0.0132 -0.00301 -0.02257 0.01111 C -0.02483 0.01436 -0.02605 0.01922 -0.02848 0.02246 C -0.03525 0.03079 -0.0415 0.04283 -0.04445 0.05463 C -0.04671 0.06274 -0.04966 0.07037 -0.05174 0.07917 C -0.05226 0.08102 -0.05313 0.08473 -0.05313 0.08496 C -0.05296 0.10348 -0.05712 0.12454 -0.05035 0.14121 C -0.04862 0.14537 -0.04584 0.14838 -0.04445 0.15278 C -0.04167 0.16343 -0.04254 0.1676 -0.03577 0.17338 C -0.02848 0.18774 -0.03698 0.16945 -0.03143 0.18681 C -0.02726 0.19954 -0.02049 0.21598 -0.01094 0.22454 C -0.00764 0.23102 -0.00747 0.23473 -0.00226 0.23959 C 4.44444E-6 0.2507 -0.00157 0.24445 0.00208 0.25857 C 0.00243 0.26042 0.00382 0.26412 0.00382 0.26436 C 0.00295 0.27338 0.00208 0.29213 0.00208 0.29283 " pathEditMode="relative" rAng="0" ptsTypes="ffffffffffffffA">
                                      <p:cBhvr>
                                        <p:cTn id="8" dur="2000" fill="hold"/>
                                        <p:tgtEl>
                                          <p:spTgt spid="13"/>
                                        </p:tgtEl>
                                        <p:attrNameLst>
                                          <p:attrName>ppt_x</p:attrName>
                                          <p:attrName>ppt_y</p:attrName>
                                        </p:attrNameLst>
                                      </p:cBhvr>
                                      <p:rCtr x="-1146" y="14491"/>
                                    </p:animMotion>
                                  </p:childTnLst>
                                </p:cTn>
                              </p:par>
                              <p:par>
                                <p:cTn id="9" presetID="0" presetClass="path" presetSubtype="0" accel="50000" decel="50000" fill="hold" grpId="0" nodeType="withEffect">
                                  <p:stCondLst>
                                    <p:cond delay="0"/>
                                  </p:stCondLst>
                                  <p:childTnLst>
                                    <p:animMotion origin="layout" path="M 1.11111E-6 -2.22222E-6 L 0.18889 0.02338 " pathEditMode="relative" rAng="0" ptsTypes="AA">
                                      <p:cBhvr>
                                        <p:cTn id="10" dur="2000" fill="hold"/>
                                        <p:tgtEl>
                                          <p:spTgt spid="12"/>
                                        </p:tgtEl>
                                        <p:attrNameLst>
                                          <p:attrName>ppt_x</p:attrName>
                                          <p:attrName>ppt_y</p:attrName>
                                        </p:attrNameLst>
                                      </p:cBhvr>
                                      <p:rCtr x="9444" y="1157"/>
                                    </p:animMotion>
                                  </p:childTnLst>
                                </p:cTn>
                              </p:par>
                              <p:par>
                                <p:cTn id="11" presetID="0" presetClass="path" presetSubtype="0" accel="50000" decel="50000" fill="hold" grpId="0" nodeType="withEffect">
                                  <p:stCondLst>
                                    <p:cond delay="0"/>
                                  </p:stCondLst>
                                  <p:childTnLst>
                                    <p:animMotion origin="layout" path="M -2.77778E-7 -5.18519E-6 C 0.00555 0.00045 0.01128 -0.00024 0.01667 0.00184 C 0.02135 0.00346 0.0243 0.01133 0.02917 0.01295 C 0.03559 0.01504 0.03993 0.01828 0.04583 0.02221 " pathEditMode="relative" ptsTypes="fffA">
                                      <p:cBhvr>
                                        <p:cTn id="12" dur="20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4.44444E-6 -5.18519E-6 C 0.00243 0.00439 0.0059 0.0081 0.00833 0.01296 C 0.00902 0.01458 0.00868 0.01712 0.00972 0.01851 C 0.01319 0.02314 0.01736 0.02731 0.02222 0.02962 C 0.02361 0.03009 0.02534 0.02985 0.02639 0.03148 C 0.02708 0.03286 0.02639 0.03518 0.02639 0.03703 " pathEditMode="relative" ptsTypes="fffffA">
                                      <p:cBhvr>
                                        <p:cTn id="14" dur="2000" fill="hold"/>
                                        <p:tgtEl>
                                          <p:spTgt spid="1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500"/>
                                        <p:tgtEl>
                                          <p:spTgt spid="2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heckerboard(across)">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heckerboard(across)">
                                      <p:cBhvr>
                                        <p:cTn id="35" dur="500"/>
                                        <p:tgtEl>
                                          <p:spTgt spid="2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heckerboard(across)">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across)">
                                      <p:cBhvr>
                                        <p:cTn id="43" dur="500"/>
                                        <p:tgtEl>
                                          <p:spTgt spid="20"/>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heckerboard(across)">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heckerboard(across)">
                                      <p:cBhvr>
                                        <p:cTn id="51" dur="500"/>
                                        <p:tgtEl>
                                          <p:spTgt spid="17"/>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checkerboard(across)">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checkerboard(across)">
                                      <p:cBhvr>
                                        <p:cTn id="59" dur="500"/>
                                        <p:tgtEl>
                                          <p:spTgt spid="21"/>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checkerboard(across)">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animBg="1"/>
      <p:bldP spid="17" grpId="0" animBg="1"/>
      <p:bldP spid="19" grpId="0" animBg="1"/>
      <p:bldP spid="20" grpId="0" animBg="1"/>
      <p:bldP spid="21" grpId="0" animBg="1"/>
      <p:bldP spid="22" grpId="0" animBg="1"/>
      <p:bldP spid="23" grpId="0" animBg="1"/>
      <p:bldP spid="3"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21023"/>
            <a:ext cx="7770812" cy="1148977"/>
          </a:xfrm>
        </p:spPr>
        <p:txBody>
          <a:bodyPr>
            <a:normAutofit fontScale="90000"/>
          </a:bodyPr>
          <a:lstStyle/>
          <a:p>
            <a:r>
              <a:rPr lang="en-US" dirty="0"/>
              <a:t>I</a:t>
            </a:r>
            <a:r>
              <a:rPr lang="en-US" dirty="0" smtClean="0"/>
              <a:t>ndividual </a:t>
            </a:r>
            <a:r>
              <a:rPr lang="en-US" dirty="0"/>
              <a:t>E</a:t>
            </a:r>
            <a:r>
              <a:rPr lang="en-US" dirty="0" smtClean="0"/>
              <a:t>lements </a:t>
            </a:r>
            <a:r>
              <a:rPr lang="en-US" dirty="0"/>
              <a:t>of </a:t>
            </a:r>
            <a:r>
              <a:rPr lang="en-US" dirty="0" smtClean="0"/>
              <a:t>Sliding </a:t>
            </a:r>
            <a:r>
              <a:rPr lang="en-US" dirty="0"/>
              <a:t>T</a:t>
            </a:r>
            <a:r>
              <a:rPr lang="en-US" dirty="0" smtClean="0"/>
              <a:t>hat </a:t>
            </a:r>
            <a:r>
              <a:rPr lang="en-US" dirty="0"/>
              <a:t>R</a:t>
            </a:r>
            <a:r>
              <a:rPr lang="en-US" dirty="0" smtClean="0"/>
              <a:t>emain Universal</a:t>
            </a:r>
            <a:endParaRPr lang="en-US" dirty="0"/>
          </a:p>
        </p:txBody>
      </p:sp>
      <p:sp>
        <p:nvSpPr>
          <p:cNvPr id="3" name="Content Placeholder 2"/>
          <p:cNvSpPr>
            <a:spLocks noGrp="1"/>
          </p:cNvSpPr>
          <p:nvPr>
            <p:ph idx="1"/>
          </p:nvPr>
        </p:nvSpPr>
        <p:spPr>
          <a:xfrm>
            <a:off x="685800" y="1450041"/>
            <a:ext cx="7770813" cy="4257022"/>
          </a:xfrm>
        </p:spPr>
        <p:txBody>
          <a:bodyPr>
            <a:noAutofit/>
          </a:bodyPr>
          <a:lstStyle/>
          <a:p>
            <a:pPr marL="0" indent="0">
              <a:buNone/>
            </a:pPr>
            <a:r>
              <a:rPr lang="en-US" sz="1200" b="1" dirty="0">
                <a:solidFill>
                  <a:srgbClr val="FFFF00"/>
                </a:solidFill>
              </a:rPr>
              <a:t>1. Time the slide for when the ball carrier's head is </a:t>
            </a:r>
            <a:r>
              <a:rPr lang="en-US" sz="1200" b="1" dirty="0" smtClean="0">
                <a:solidFill>
                  <a:srgbClr val="FFFF00"/>
                </a:solidFill>
              </a:rPr>
              <a:t>turned.</a:t>
            </a:r>
            <a:r>
              <a:rPr lang="en-US" sz="1200" b="1" dirty="0">
                <a:solidFill>
                  <a:srgbClr val="FFFF00"/>
                </a:solidFill>
              </a:rPr>
              <a:t> </a:t>
            </a:r>
            <a:r>
              <a:rPr lang="en-US" sz="1200" b="1" dirty="0" smtClean="0">
                <a:solidFill>
                  <a:srgbClr val="FFFF00"/>
                </a:solidFill>
              </a:rPr>
              <a:t>Some </a:t>
            </a:r>
            <a:r>
              <a:rPr lang="en-US" sz="1200" b="1" dirty="0">
                <a:solidFill>
                  <a:srgbClr val="FFFF00"/>
                </a:solidFill>
              </a:rPr>
              <a:t>long poles have itchy trigger fingers and will jump the line on a slide. This gives the ball carrier an opportunity to anticipate the slide and either step around it or feed his teammate left uncovered by the slide. As a guide, pick out a decal on the rear quarter panel of the opposing team's helmet - when you see it, you're in the ball carrier's blind spot. That's your go point. This is most pertinent when making adjacent slides up top or near goal line extended, and when sliding to execute a double team.</a:t>
            </a:r>
          </a:p>
          <a:p>
            <a:pPr marL="0" indent="0">
              <a:buNone/>
            </a:pPr>
            <a:r>
              <a:rPr lang="en-US" sz="1200" b="1" dirty="0">
                <a:solidFill>
                  <a:srgbClr val="FFFF00"/>
                </a:solidFill>
              </a:rPr>
              <a:t> 2. If you know he's a feeder, fake </a:t>
            </a:r>
            <a:r>
              <a:rPr lang="en-US" sz="1200" b="1" dirty="0" smtClean="0">
                <a:solidFill>
                  <a:srgbClr val="FFFF00"/>
                </a:solidFill>
              </a:rPr>
              <a:t>it.</a:t>
            </a:r>
            <a:r>
              <a:rPr lang="en-US" sz="1200" b="1" dirty="0">
                <a:solidFill>
                  <a:srgbClr val="FFFF00"/>
                </a:solidFill>
              </a:rPr>
              <a:t> </a:t>
            </a:r>
            <a:r>
              <a:rPr lang="en-US" sz="1200" b="1" dirty="0" smtClean="0">
                <a:solidFill>
                  <a:srgbClr val="FFFF00"/>
                </a:solidFill>
              </a:rPr>
              <a:t>In </a:t>
            </a:r>
            <a:r>
              <a:rPr lang="en-US" sz="1200" b="1" dirty="0">
                <a:solidFill>
                  <a:srgbClr val="FFFF00"/>
                </a:solidFill>
              </a:rPr>
              <a:t>this bit of trickery, you want the ball carrier to see you coming. Sell the slide by taking a few steps in his direction, but then pull up. Feeders by definition are more cerebral and have less escapable speed. Make him hesitate, and he should be ripe for a hard check from the on-ball defender</a:t>
            </a:r>
            <a:r>
              <a:rPr lang="en-US" sz="1200" b="1" dirty="0" smtClean="0">
                <a:solidFill>
                  <a:srgbClr val="FFFF00"/>
                </a:solidFill>
              </a:rPr>
              <a:t>.</a:t>
            </a:r>
          </a:p>
          <a:p>
            <a:pPr marL="0" indent="0">
              <a:buNone/>
            </a:pPr>
            <a:r>
              <a:rPr lang="en-US" sz="1200" b="1" dirty="0" smtClean="0">
                <a:solidFill>
                  <a:srgbClr val="FFFF00"/>
                </a:solidFill>
              </a:rPr>
              <a:t> </a:t>
            </a:r>
            <a:r>
              <a:rPr lang="en-US" sz="1200" b="1" dirty="0">
                <a:solidFill>
                  <a:srgbClr val="FFFF00"/>
                </a:solidFill>
              </a:rPr>
              <a:t>3. Slide to the head of his </a:t>
            </a:r>
            <a:r>
              <a:rPr lang="en-US" sz="1200" b="1" dirty="0" smtClean="0">
                <a:solidFill>
                  <a:srgbClr val="FFFF00"/>
                </a:solidFill>
              </a:rPr>
              <a:t>stick.</a:t>
            </a:r>
            <a:r>
              <a:rPr lang="en-US" sz="1200" b="1" dirty="0">
                <a:solidFill>
                  <a:srgbClr val="FFFF00"/>
                </a:solidFill>
              </a:rPr>
              <a:t> </a:t>
            </a:r>
            <a:r>
              <a:rPr lang="en-US" sz="1200" b="1" dirty="0" smtClean="0">
                <a:solidFill>
                  <a:srgbClr val="FFFF00"/>
                </a:solidFill>
              </a:rPr>
              <a:t>Many </a:t>
            </a:r>
            <a:r>
              <a:rPr lang="en-US" sz="1200" b="1" dirty="0">
                <a:solidFill>
                  <a:srgbClr val="FFFF00"/>
                </a:solidFill>
              </a:rPr>
              <a:t>defensemen make the mistake of sliding to the ball carrier's body. An advantageous shooter can simply use that as a </a:t>
            </a:r>
            <a:r>
              <a:rPr lang="en-US" sz="1200" b="1" dirty="0" smtClean="0">
                <a:solidFill>
                  <a:srgbClr val="FFFF00"/>
                </a:solidFill>
              </a:rPr>
              <a:t>screen. Instead</a:t>
            </a:r>
            <a:r>
              <a:rPr lang="en-US" sz="1200" b="1" dirty="0">
                <a:solidFill>
                  <a:srgbClr val="FFFF00"/>
                </a:solidFill>
              </a:rPr>
              <a:t>, know the ball carrier's strong hand, and shade to that </a:t>
            </a:r>
            <a:r>
              <a:rPr lang="en-US" sz="1200" b="1" dirty="0" smtClean="0">
                <a:solidFill>
                  <a:srgbClr val="FFFF00"/>
                </a:solidFill>
              </a:rPr>
              <a:t>side. If </a:t>
            </a:r>
            <a:r>
              <a:rPr lang="en-US" sz="1200" b="1" dirty="0">
                <a:solidFill>
                  <a:srgbClr val="FFFF00"/>
                </a:solidFill>
              </a:rPr>
              <a:t>not</a:t>
            </a:r>
            <a:r>
              <a:rPr lang="en-US" sz="1200" b="1" dirty="0" smtClean="0">
                <a:solidFill>
                  <a:srgbClr val="FFFF00"/>
                </a:solidFill>
              </a:rPr>
              <a:t>, the attacker is </a:t>
            </a:r>
            <a:r>
              <a:rPr lang="en-US" sz="1200" b="1" dirty="0">
                <a:solidFill>
                  <a:srgbClr val="FFFF00"/>
                </a:solidFill>
              </a:rPr>
              <a:t>going to take that extra step to shoot around your body."</a:t>
            </a:r>
          </a:p>
          <a:p>
            <a:pPr marL="0" indent="0">
              <a:buNone/>
            </a:pPr>
            <a:r>
              <a:rPr lang="en-US" sz="1200" b="1" dirty="0">
                <a:solidFill>
                  <a:srgbClr val="FFFF00"/>
                </a:solidFill>
              </a:rPr>
              <a:t> 4. Don't slide to where the ball carrier is; slide to where he's going to </a:t>
            </a:r>
            <a:r>
              <a:rPr lang="en-US" sz="1200" b="1" dirty="0" smtClean="0">
                <a:solidFill>
                  <a:srgbClr val="FFFF00"/>
                </a:solidFill>
              </a:rPr>
              <a:t>be.</a:t>
            </a:r>
            <a:r>
              <a:rPr lang="en-US" sz="1200" b="1" dirty="0">
                <a:solidFill>
                  <a:srgbClr val="FFFF00"/>
                </a:solidFill>
              </a:rPr>
              <a:t> </a:t>
            </a:r>
            <a:r>
              <a:rPr lang="en-US" sz="1200" b="1" dirty="0" smtClean="0">
                <a:solidFill>
                  <a:srgbClr val="FFFF00"/>
                </a:solidFill>
              </a:rPr>
              <a:t>Always </a:t>
            </a:r>
            <a:r>
              <a:rPr lang="en-US" sz="1200" b="1" dirty="0">
                <a:solidFill>
                  <a:srgbClr val="FFFF00"/>
                </a:solidFill>
              </a:rPr>
              <a:t>slide on a "smart </a:t>
            </a:r>
            <a:r>
              <a:rPr lang="en-US" sz="1200" b="1" dirty="0" smtClean="0">
                <a:solidFill>
                  <a:srgbClr val="FFFF00"/>
                </a:solidFill>
              </a:rPr>
              <a:t>angle” </a:t>
            </a:r>
            <a:r>
              <a:rPr lang="en-US" sz="1200" b="1" dirty="0">
                <a:solidFill>
                  <a:srgbClr val="FFFF00"/>
                </a:solidFill>
              </a:rPr>
              <a:t>rather than on a flat angle. Anticipate his movement. Even if you don't make contact, you can alter the ball carrier's intended course</a:t>
            </a:r>
            <a:r>
              <a:rPr lang="en-US" sz="1200" b="1" dirty="0" smtClean="0">
                <a:solidFill>
                  <a:srgbClr val="FFFF00"/>
                </a:solidFill>
              </a:rPr>
              <a:t>.</a:t>
            </a:r>
          </a:p>
          <a:p>
            <a:pPr marL="0" indent="0">
              <a:buNone/>
            </a:pPr>
            <a:r>
              <a:rPr lang="en-US" sz="1200" b="1" dirty="0" smtClean="0">
                <a:solidFill>
                  <a:srgbClr val="FFFF00"/>
                </a:solidFill>
              </a:rPr>
              <a:t>5</a:t>
            </a:r>
            <a:r>
              <a:rPr lang="en-US" sz="1200" b="1" dirty="0">
                <a:solidFill>
                  <a:srgbClr val="FFFF00"/>
                </a:solidFill>
              </a:rPr>
              <a:t>. Never slide to check; slide to stop the ball. And yes, this sometimes means putting your body in the line of fire. Man up, cowboy!</a:t>
            </a:r>
            <a:endParaRPr lang="en-US" sz="1200" b="1" dirty="0">
              <a:solidFill>
                <a:srgbClr val="FFFF00"/>
              </a:solidFill>
            </a:endParaRPr>
          </a:p>
        </p:txBody>
      </p:sp>
    </p:spTree>
    <p:extLst>
      <p:ext uri="{BB962C8B-B14F-4D97-AF65-F5344CB8AC3E}">
        <p14:creationId xmlns:p14="http://schemas.microsoft.com/office/powerpoint/2010/main" val="20641555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61274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6500" y="3557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181475" y="57234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6775"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357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4.07407E-6 C -0.01111 -0.0007 -0.0224 -0.00046 -0.03333 -0.00185 C -0.03629 -0.00232 -0.04167 -0.00556 -0.04167 -0.00556 C -0.02431 -0.01157 -0.00695 -0.01458 0.01111 -0.01667 C 0.01458 -0.01968 0.01875 -0.02107 0.02222 -0.02407 C 0.02778 -0.02917 0.02864 -0.03195 0.03611 -0.03519 C 0.04358 -0.04282 0.0526 -0.04907 0.05972 -0.05741 C 0.0625 -0.06111 0.0658 -0.06435 0.06805 -0.06852 C 0.06892 -0.07037 0.06962 -0.07269 0.07083 -0.07407 C 0.07656 -0.08195 0.08246 -0.08935 0.0875 -0.09815 C 0.09323 -0.10857 0.09496 -0.12083 0.1 -0.13148 C 0.10208 -0.14282 0.10382 -0.15579 0.10694 -0.16667 C 0.11024 -0.1787 0.11476 -0.18935 0.11667 -0.20185 C 0.11875 -0.23472 0.11805 -0.21551 0.11805 -0.25926 " pathEditMode="relative" ptsTypes="ffffffff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8.67362E-19 L 0.07361 0.00185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77778E-6 -3.7037E-7 L 0.16458 0.06713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5.55556E-6 3.7037E-6 L -0.06945 0.11805 " pathEditMode="relative" ptsTypes="AA">
                                      <p:cBhvr>
                                        <p:cTn id="12" dur="4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66667E-6 4.07407E-6 C 0.01997 -0.00278 0.03889 -0.01042 0.05694 -0.02222 C 0.05781 -0.02408 0.05851 -0.02639 0.05972 -0.02778 C 0.06076 -0.0294 0.06285 -0.02963 0.06389 -0.03148 C 0.06563 -0.03542 0.0651 -0.04051 0.06667 -0.04445 C 0.07049 -0.05486 0.07378 -0.06574 0.07778 -0.07593 C 0.08003 -0.08241 0.08021 -0.08843 0.08333 -0.09445 C 0.08212 -0.10255 0.08177 -0.11065 0.08056 -0.11852 C 0.07899 -0.12778 0.07587 -0.13426 0.07361 -0.14259 C 0.07153 -0.15 0.07118 -0.15463 0.06806 -0.16111 C 0.06563 -0.17685 0.06163 -0.19005 0.05556 -0.20371 C 0.05243 -0.21968 0.04653 -0.23889 0.03611 -0.24815 C 0.03194 -0.26991 0.02951 -0.29167 0.025 -0.31296 C 0.02188 -0.32685 0.02014 -0.33982 0.0125 -0.35 C 0.01042 -0.35787 0.00747 -0.36574 0.00417 -0.37222 C 0.00747 -0.38357 0.01042 -0.38658 0.01806 -0.39259 C 0.02083 -0.39491 0.02639 -0.4 0.02639 -0.4 C 0.0309 -0.40926 0.03438 -0.40625 0.04167 -0.40926 C 0.0441 -0.39931 0.04375 -0.38287 0.03611 -0.37593 C 0.03229 -0.37269 0.02361 -0.36852 0.02361 -0.36852 C 0.01076 -0.37199 0.01372 -0.37616 0.00556 -0.38704 C 0.00469 -0.39167 0.00208 -0.3956 0.00139 -0.4 C -0.00069 -0.4132 -0.00278 -0.43565 -0.00278 -0.45 " pathEditMode="relative" ptsTypes="ffffffffffffffffffffffA">
                                      <p:cBhvr>
                                        <p:cTn id="14" dur="4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61274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6500" y="3557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768850" y="567586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6775"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890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7.77778E-6 C 0.00156 -0.00879 0.00452 -0.01504 0.00833 -0.02222 C 0.0007 -0.02986 -0.00521 -0.03194 -0.01389 -0.03703 C -0.0158 -0.03819 -0.02274 -0.0456 -0.02361 -0.04629 C -0.02847 -0.05092 -0.03489 -0.05208 -0.03889 -0.0574 C -0.04705 -0.06828 -0.04167 -0.06226 -0.05139 -0.07036 C -0.05712 -0.07523 -0.06371 -0.0824 -0.06805 -0.08888 C -0.0717 -0.09421 -0.07778 -0.10555 -0.07778 -0.10555 C -0.07969 -0.11296 -0.08298 -0.11851 -0.08472 -0.12592 C -0.08958 -0.14536 -0.09323 -0.16712 -0.1 -0.18518 C -0.10191 -0.19722 -0.10538 -0.20856 -0.10694 -0.22036 C -0.10764 -0.22476 -0.10798 -0.22916 -0.10833 -0.23333 C -0.10989 -0.24606 -0.10972 -0.24814 -0.10972 -0.24259 " pathEditMode="relative" ptsTypes="fffffff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3733 0.0044 L -0.05521 0.0044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11111E-6 1.11111E-6 L -0.18976 0.08518 " pathEditMode="relative" rAng="0" ptsTypes="AA">
                                      <p:cBhvr>
                                        <p:cTn id="10" dur="2000" fill="hold"/>
                                        <p:tgtEl>
                                          <p:spTgt spid="14"/>
                                        </p:tgtEl>
                                        <p:attrNameLst>
                                          <p:attrName>ppt_x</p:attrName>
                                          <p:attrName>ppt_y</p:attrName>
                                        </p:attrNameLst>
                                      </p:cBhvr>
                                      <p:rCtr x="-9497" y="4259"/>
                                    </p:animMotion>
                                  </p:childTnLst>
                                </p:cTn>
                              </p:par>
                              <p:par>
                                <p:cTn id="11" presetID="0" presetClass="path" presetSubtype="0" accel="50000" decel="50000" fill="hold" grpId="0" nodeType="withEffect">
                                  <p:stCondLst>
                                    <p:cond delay="0"/>
                                  </p:stCondLst>
                                  <p:childTnLst>
                                    <p:animMotion origin="layout" path="M 1.66667E-6 1.85185E-6 L 0.07465 0.13148 " pathEditMode="relative" ptsTypes="AA">
                                      <p:cBhvr>
                                        <p:cTn id="12" dur="4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7.77778E-6 -1.85185E-6 C 0.00087 -0.00833 0.00331 -0.01597 0.00417 -0.02407 C 0.00504 -0.03519 0.00469 -0.04653 0.00556 -0.05741 C 0.00574 -0.06065 0.00643 -0.06366 0.00695 -0.06667 C 0.00869 -0.11782 0.00956 -0.12755 0.00695 -0.18889 C 0.00643 -0.20023 -0.00017 -0.21343 -0.00277 -0.22407 C -0.00399 -0.23403 -0.00485 -0.24421 -0.00694 -0.2537 C -0.00781 -0.25764 -0.00972 -0.26481 -0.00972 -0.26481 C -0.01215 -0.29213 -0.02013 -0.31644 -0.02499 -0.34259 C -0.02725 -0.3544 -0.02985 -0.36921 -0.03749 -0.37593 C -0.04044 -0.38773 -0.04548 -0.38356 -0.05138 -0.37778 C -0.05937 -0.37037 -0.06232 -0.36042 -0.06527 -0.34815 C -0.06492 -0.34259 -0.06579 -0.33657 -0.06388 -0.33148 C -0.06336 -0.32986 -0.06128 -0.33287 -0.05972 -0.33333 C -0.05833 -0.33403 -0.0519 -0.33588 -0.04999 -0.33704 C -0.03576 -0.34769 -0.04704 -0.34213 -0.03749 -0.3463 C -0.03663 -0.34815 -0.03593 -0.35046 -0.03472 -0.35185 C -0.03315 -0.35417 -0.03072 -0.35509 -0.02916 -0.35741 C -0.0269 -0.36111 -0.02673 -0.3662 -0.02499 -0.37037 C -0.02586 -0.39074 -0.02343 -0.42569 -0.0361 -0.44259 " pathEditMode="relative" ptsTypes="fffffffffffffffffffA">
                                      <p:cBhvr>
                                        <p:cTn id="14" dur="4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61274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6500" y="3557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502150"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6737350" y="3363078"/>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272463" y="355754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Callout 17"/>
          <p:cNvSpPr/>
          <p:nvPr/>
        </p:nvSpPr>
        <p:spPr>
          <a:xfrm>
            <a:off x="4813178" y="3616056"/>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Callout 18"/>
          <p:cNvSpPr/>
          <p:nvPr/>
        </p:nvSpPr>
        <p:spPr>
          <a:xfrm>
            <a:off x="5460756" y="3068924"/>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4051056" y="2385504"/>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4787778" y="2807016"/>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3638428" y="3193524"/>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4641728" y="1403856"/>
            <a:ext cx="495544" cy="2770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TextBox 23"/>
          <p:cNvSpPr txBox="1"/>
          <p:nvPr/>
        </p:nvSpPr>
        <p:spPr>
          <a:xfrm>
            <a:off x="4768850" y="3616057"/>
            <a:ext cx="584200" cy="276999"/>
          </a:xfrm>
          <a:prstGeom prst="rect">
            <a:avLst/>
          </a:prstGeom>
          <a:noFill/>
        </p:spPr>
        <p:txBody>
          <a:bodyPr wrap="square" rtlCol="0">
            <a:spAutoFit/>
          </a:bodyPr>
          <a:lstStyle/>
          <a:p>
            <a:r>
              <a:rPr lang="en-US" sz="1200" dirty="0" smtClean="0"/>
              <a:t>Crash</a:t>
            </a:r>
            <a:endParaRPr lang="en-US" sz="1200" dirty="0"/>
          </a:p>
        </p:txBody>
      </p:sp>
      <p:sp>
        <p:nvSpPr>
          <p:cNvPr id="25" name="TextBox 24"/>
          <p:cNvSpPr txBox="1"/>
          <p:nvPr/>
        </p:nvSpPr>
        <p:spPr>
          <a:xfrm>
            <a:off x="3638428" y="3195219"/>
            <a:ext cx="584200" cy="276999"/>
          </a:xfrm>
          <a:prstGeom prst="rect">
            <a:avLst/>
          </a:prstGeom>
          <a:noFill/>
        </p:spPr>
        <p:txBody>
          <a:bodyPr wrap="square" rtlCol="0">
            <a:spAutoFit/>
          </a:bodyPr>
          <a:lstStyle/>
          <a:p>
            <a:r>
              <a:rPr lang="en-US" sz="1200" dirty="0" smtClean="0"/>
              <a:t>Left</a:t>
            </a:r>
            <a:endParaRPr lang="en-US" sz="1200" dirty="0"/>
          </a:p>
        </p:txBody>
      </p:sp>
      <p:sp>
        <p:nvSpPr>
          <p:cNvPr id="26" name="TextBox 25"/>
          <p:cNvSpPr txBox="1"/>
          <p:nvPr/>
        </p:nvSpPr>
        <p:spPr>
          <a:xfrm>
            <a:off x="4648078" y="1403856"/>
            <a:ext cx="584200" cy="276999"/>
          </a:xfrm>
          <a:prstGeom prst="rect">
            <a:avLst/>
          </a:prstGeom>
          <a:noFill/>
        </p:spPr>
        <p:txBody>
          <a:bodyPr wrap="square" rtlCol="0">
            <a:spAutoFit/>
          </a:bodyPr>
          <a:lstStyle/>
          <a:p>
            <a:r>
              <a:rPr lang="en-US" sz="1200" dirty="0" smtClean="0"/>
              <a:t>Ball</a:t>
            </a:r>
            <a:endParaRPr lang="en-US" sz="1200" dirty="0"/>
          </a:p>
        </p:txBody>
      </p:sp>
      <p:sp>
        <p:nvSpPr>
          <p:cNvPr id="27" name="TextBox 26"/>
          <p:cNvSpPr txBox="1"/>
          <p:nvPr/>
        </p:nvSpPr>
        <p:spPr>
          <a:xfrm>
            <a:off x="4025900" y="2377280"/>
            <a:ext cx="584200" cy="276999"/>
          </a:xfrm>
          <a:prstGeom prst="rect">
            <a:avLst/>
          </a:prstGeom>
          <a:noFill/>
        </p:spPr>
        <p:txBody>
          <a:bodyPr wrap="square" rtlCol="0">
            <a:spAutoFit/>
          </a:bodyPr>
          <a:lstStyle/>
          <a:p>
            <a:r>
              <a:rPr lang="en-US" sz="1200" dirty="0" smtClean="0"/>
              <a:t>HOT</a:t>
            </a:r>
            <a:endParaRPr lang="en-US" sz="1200" dirty="0"/>
          </a:p>
        </p:txBody>
      </p:sp>
      <p:sp>
        <p:nvSpPr>
          <p:cNvPr id="28" name="TextBox 27"/>
          <p:cNvSpPr txBox="1"/>
          <p:nvPr/>
        </p:nvSpPr>
        <p:spPr>
          <a:xfrm>
            <a:off x="4743450" y="2807016"/>
            <a:ext cx="584200" cy="276999"/>
          </a:xfrm>
          <a:prstGeom prst="rect">
            <a:avLst/>
          </a:prstGeom>
          <a:noFill/>
        </p:spPr>
        <p:txBody>
          <a:bodyPr wrap="square" rtlCol="0">
            <a:spAutoFit/>
          </a:bodyPr>
          <a:lstStyle/>
          <a:p>
            <a:r>
              <a:rPr lang="en-US" sz="1200" dirty="0" smtClean="0"/>
              <a:t>HOT</a:t>
            </a:r>
            <a:endParaRPr lang="en-US" sz="1200" dirty="0"/>
          </a:p>
        </p:txBody>
      </p:sp>
      <p:sp>
        <p:nvSpPr>
          <p:cNvPr id="29" name="TextBox 28"/>
          <p:cNvSpPr txBox="1"/>
          <p:nvPr/>
        </p:nvSpPr>
        <p:spPr>
          <a:xfrm>
            <a:off x="5460756" y="3070978"/>
            <a:ext cx="584200" cy="276999"/>
          </a:xfrm>
          <a:prstGeom prst="rect">
            <a:avLst/>
          </a:prstGeom>
          <a:noFill/>
        </p:spPr>
        <p:txBody>
          <a:bodyPr wrap="square" rtlCol="0">
            <a:spAutoFit/>
          </a:bodyPr>
          <a:lstStyle/>
          <a:p>
            <a:r>
              <a:rPr lang="en-US" sz="1200" dirty="0" smtClean="0"/>
              <a:t>Right</a:t>
            </a:r>
            <a:endParaRPr lang="en-US" sz="1200" dirty="0"/>
          </a:p>
        </p:txBody>
      </p:sp>
    </p:spTree>
    <p:extLst>
      <p:ext uri="{BB962C8B-B14F-4D97-AF65-F5344CB8AC3E}">
        <p14:creationId xmlns:p14="http://schemas.microsoft.com/office/powerpoint/2010/main" val="2579864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11111E-6 L -0.40972 -0.38519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2.59259E-6 L -0.18333 -2.59259E-6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5.83333E-6 -2.59259E-6 L -5.83333E-6 -0.14444 " pathEditMode="relative" ptsTypes="AA">
                                      <p:cBhvr>
                                        <p:cTn id="10" dur="2000" fill="hold"/>
                                        <p:tgtEl>
                                          <p:spTgt spid="10"/>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6.11111E-6 -3.7037E-7 L -0.04584 -0.01759 " pathEditMode="relative" ptsTypes="AA">
                                      <p:cBhvr>
                                        <p:cTn id="12" dur="2000" fill="hold"/>
                                        <p:tgtEl>
                                          <p:spTgt spid="12"/>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heckerboard(across)">
                                      <p:cBhvr>
                                        <p:cTn id="17" dur="500"/>
                                        <p:tgtEl>
                                          <p:spTgt spid="2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heckerboard(across)">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heckerboard(across)">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heckerboard(across)">
                                      <p:cBhvr>
                                        <p:cTn id="33" dur="500"/>
                                        <p:tgtEl>
                                          <p:spTgt spid="19"/>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checkerboard(across)">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heckerboard(across)">
                                      <p:cBhvr>
                                        <p:cTn id="41" dur="500"/>
                                        <p:tgtEl>
                                          <p:spTgt spid="27"/>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heckerboard(across)">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checkerboard(across)">
                                      <p:cBhvr>
                                        <p:cTn id="49" dur="500"/>
                                        <p:tgtEl>
                                          <p:spTgt spid="28"/>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heckerboard(across)">
                                      <p:cBhvr>
                                        <p:cTn id="57" dur="500"/>
                                        <p:tgtEl>
                                          <p:spTgt spid="24"/>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heckerboard(across)">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12115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476750" y="168910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263195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282950" y="33866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645150" y="3363078"/>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159250" y="10541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956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4.44444E-6 C 0.00052 0.00578 0.00087 0.00648 0.00417 0.00833 C 0.0066 0.01134 0.00833 0.01342 0.00938 0.01828 C 0.00226 0.01921 -0.00538 0.02152 -0.01128 0.02916 C -0.01285 0.03125 -0.01476 0.0331 -0.01615 0.03564 C -0.01736 0.03773 -0.0184 0.04027 -0.01979 0.04189 C -0.0217 0.04421 -0.02552 0.04768 -0.02726 0.05092 C -0.02917 0.05393 -0.03055 0.05578 -0.03281 0.0574 C -0.03472 0.06365 -0.03594 0.07083 -0.03715 0.07777 C -0.03767 0.08125 -0.03906 0.08773 -0.03906 0.08796 C -0.03958 0.09652 -0.03958 0.09259 -0.03958 0.1 " pathEditMode="relative" rAng="0" ptsTypes="ffffffffffA">
                                      <p:cBhvr>
                                        <p:cTn id="6" dur="2000" fill="hold"/>
                                        <p:tgtEl>
                                          <p:spTgt spid="4"/>
                                        </p:tgtEl>
                                        <p:attrNameLst>
                                          <p:attrName>ppt_x</p:attrName>
                                          <p:attrName>ppt_y</p:attrName>
                                        </p:attrNameLst>
                                      </p:cBhvr>
                                      <p:rCtr x="-1510" y="5000"/>
                                    </p:animMotion>
                                  </p:childTnLst>
                                </p:cTn>
                              </p:par>
                              <p:par>
                                <p:cTn id="7" presetID="0" presetClass="path" presetSubtype="0" accel="50000" decel="50000" fill="hold" grpId="0" nodeType="withEffect">
                                  <p:stCondLst>
                                    <p:cond delay="0"/>
                                  </p:stCondLst>
                                  <p:childTnLst>
                                    <p:animMotion origin="layout" path="M -2.77778E-6 7.40741E-7 L -0.02465 -0.09445 " pathEditMode="relative" ptsTypes="AA">
                                      <p:cBhvr>
                                        <p:cTn id="8" dur="2000" fill="hold"/>
                                        <p:tgtEl>
                                          <p:spTgt spid="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7.77778E-6 -8.88889E-6 L -0.05521 -0.05394 " pathEditMode="relative" ptsTypes="AA">
                                      <p:cBhvr>
                                        <p:cTn id="10" dur="2000" fill="hold"/>
                                        <p:tgtEl>
                                          <p:spTgt spid="1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8.33333E-6 4.07407E-6 L -0.09861 -0.01667 " pathEditMode="relative" ptsTypes="AA">
                                      <p:cBhvr>
                                        <p:cTn id="12" dur="2000" fill="hold"/>
                                        <p:tgtEl>
                                          <p:spTgt spid="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4.44444E-6 -3.7037E-6 L -0.10955 -0.05717 " pathEditMode="relative" ptsTypes="AA">
                                      <p:cBhvr>
                                        <p:cTn id="14" dur="2000" fill="hold"/>
                                        <p:tgtEl>
                                          <p:spTgt spid="1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5.55556E-6 2.96296E-6 C -0.00174 0.02939 -0.00695 0.05625 -0.01112 0.08518 C -0.01094 0.09814 -0.01268 0.17476 -0.00278 0.19444 C -0.00695 0.20254 -0.00765 0.20949 -0.01528 0.21296 C -0.01858 0.21226 -0.02206 0.21273 -0.02501 0.21111 C -0.02778 0.20925 -0.03091 0.1956 -0.03195 0.19259 C -0.03021 0.18495 -0.02778 0.18379 -0.02223 0.18148 C -0.01737 0.1618 0.01492 0.17546 0.02083 0.17592 C 0.02673 0.18125 0.03489 0.18217 0.04027 0.18703 C 0.04808 0.19398 0.05763 0.19629 0.06666 0.2 C 0.07673 0.20393 0.08697 0.20833 0.09722 0.21296 C 0.10572 0.21666 0.11406 0.22037 0.12222 0.22592 C 0.12499 0.22777 0.12777 0.22962 0.13055 0.23148 C 0.13194 0.2324 0.13472 0.23518 0.13472 0.23518 " pathEditMode="relative" ptsTypes="fffffffffffffA">
                                      <p:cBhvr>
                                        <p:cTn id="18"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591050" y="320194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019550" y="30988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816350" y="1504434"/>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291413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282950" y="33866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645150" y="3363078"/>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6037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159250" y="10541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396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75 -0.05186 C 0.03072 -0.04908 0.02916 -0.04028 0.02222 -0.03704 C 0.01927 -0.03149 0.01701 -0.03079 0.02361 -0.02593 C 0.02604 -0.02408 0.03194 -0.02223 0.03194 -0.02223 C 0.03593 -0.0169 0.03888 -0.01366 0.04444 -0.01111 C 0.04947 -0.00093 0.05677 0.00092 0.06388 0.0074 C 0.06562 0.01111 0.06753 0.01481 0.06944 0.01851 C 0.07031 0.02037 0.07048 0.02314 0.07222 0.02407 C 0.07795 0.02662 0.075 0.02476 0.08055 0.02963 C 0.0809 0.03148 0.0809 0.03379 0.08194 0.03518 C 0.08281 0.03634 0.08472 0.03588 0.08611 0.03703 C 0.08888 0.03912 0.09132 0.04236 0.09444 0.04444 C 0.09618 0.0456 0.09809 0.04676 0.1 0.04814 C 0.10086 0.05 0.10156 0.05208 0.10277 0.0537 C 0.10382 0.05509 0.10572 0.05555 0.10694 0.0574 C 0.11059 0.06342 0.10607 0.06296 0.10972 0.06296 " pathEditMode="relative" ptsTypes="fffffffffffffffA">
                                      <p:cBhvr>
                                        <p:cTn id="6" dur="2000" fill="hold"/>
                                        <p:tgtEl>
                                          <p:spTgt spid="1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1.48148E-6 L 0.04688 -0.11297 " pathEditMode="relative" ptsTypes="AA">
                                      <p:cBhvr>
                                        <p:cTn id="8" dur="2000" fill="hold"/>
                                        <p:tgtEl>
                                          <p:spTgt spid="1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5.55556E-7 4.44444E-6 L 0.07465 4.44444E-6 " pathEditMode="relative" ptsTypes="AA">
                                      <p:cBhvr>
                                        <p:cTn id="10" dur="2000" fill="hold"/>
                                        <p:tgtEl>
                                          <p:spTgt spid="11"/>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88889E-6 -1.85185E-6 L 0.08438 -0.06875 " pathEditMode="relative" rAng="0" ptsTypes="AA">
                                      <p:cBhvr>
                                        <p:cTn id="12" dur="2000" fill="hold"/>
                                        <p:tgtEl>
                                          <p:spTgt spid="12"/>
                                        </p:tgtEl>
                                        <p:attrNameLst>
                                          <p:attrName>ppt_x</p:attrName>
                                          <p:attrName>ppt_y</p:attrName>
                                        </p:attrNameLst>
                                      </p:cBhvr>
                                      <p:rCtr x="4219" y="-3449"/>
                                    </p:animMotion>
                                  </p:childTnLst>
                                </p:cTn>
                              </p:par>
                              <p:par>
                                <p:cTn id="13" presetID="0" presetClass="path" presetSubtype="0" accel="50000" decel="50000" fill="hold" grpId="0" nodeType="withEffect">
                                  <p:stCondLst>
                                    <p:cond delay="0"/>
                                  </p:stCondLst>
                                  <p:childTnLst>
                                    <p:animMotion origin="layout" path="M -8.67362E-19 -3.7037E-6 L 0.08473 -0.03449 " pathEditMode="relative" ptsTypes="AA">
                                      <p:cBhvr>
                                        <p:cTn id="14" dur="2000" fill="hold"/>
                                        <p:tgtEl>
                                          <p:spTgt spid="14"/>
                                        </p:tgtEl>
                                        <p:attrNameLst>
                                          <p:attrName>ppt_x</p:attrName>
                                          <p:attrName>ppt_y</p:attrName>
                                        </p:attrNameLst>
                                      </p:cBhvr>
                                    </p:animMotion>
                                  </p:childTnLst>
                                </p:cTn>
                              </p:par>
                              <p:par>
                                <p:cTn id="15" presetID="0" presetClass="path" presetSubtype="0" accel="50000" decel="50000" fill="hold" grpId="1" nodeType="withEffect">
                                  <p:stCondLst>
                                    <p:cond delay="0"/>
                                  </p:stCondLst>
                                  <p:childTnLst>
                                    <p:animMotion origin="layout" path="M 0 0 C 0.01042 0.00347 0.0257 0.01042 0.03473 0.01852 C 0.03664 0.02616 0.03959 0.03403 0.04306 0.04074 C 0.0448 0.05 0.04584 0.06042 0.05 0.06852 C 0.05382 0.09468 0.05869 0.12662 0.07084 0.14815 C 0.06789 0.17338 0.06407 0.19722 0.06112 0.22222 C 0.06059 0.2375 0.06146 0.25324 0.05973 0.26852 C 0.05921 0.2713 0.05539 0.26597 0.05139 0.26296 C 0.04514 0.2581 0.04619 0.25926 0.03889 0.25741 C -0.00746 0.2581 -0.03784 0.26111 -0.07638 0.26111 " pathEditMode="relative" ptsTypes="fffffffffA">
                                      <p:cBhvr>
                                        <p:cTn id="16"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222625" y="170866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597275" y="3648512"/>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908550" y="364851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06950" y="23759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089150" y="15240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842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3.33333E-6 L 0.00695 0.53704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7.22222E-6 -3.7037E-6 L 0.05417 0.1463 " pathEditMode="relative" ptsTypes="AA">
                                      <p:cBhvr>
                                        <p:cTn id="8" dur="2000" fill="hold"/>
                                        <p:tgtEl>
                                          <p:spTgt spid="1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22222E-6 -3.7037E-6 L -0.02222 0.03912 " pathEditMode="relative" ptsTypes="AA">
                                      <p:cBhvr>
                                        <p:cTn id="10" dur="2000" fill="hold"/>
                                        <p:tgtEl>
                                          <p:spTgt spid="1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1.11111E-6 3.7037E-6 L -0.13872 0.13333 " pathEditMode="relative" rAng="0" ptsTypes="AA">
                                      <p:cBhvr>
                                        <p:cTn id="12" dur="2000" fill="hold"/>
                                        <p:tgtEl>
                                          <p:spTgt spid="12"/>
                                        </p:tgtEl>
                                        <p:attrNameLst>
                                          <p:attrName>ppt_x</p:attrName>
                                          <p:attrName>ppt_y</p:attrName>
                                        </p:attrNameLst>
                                      </p:cBhvr>
                                      <p:rCtr x="-6944"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730625" y="268966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628900" y="45824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94200" y="383782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06950" y="272982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266950" y="530379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673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4.07407E-6 C -0.00052 -0.00625 -0.00087 -0.0125 -0.00139 -0.01852 C -0.00174 -0.0213 -0.00399 -0.02385 -0.00278 -0.02616 C -0.00139 -0.02963 0.00347 -0.02917 0.00694 -0.02917 C 0.01649 -0.03033 0.02639 -0.03033 0.03611 -0.03079 C 0.04184 -0.03403 0.04722 -0.03774 0.05278 -0.04144 C 0.05712 -0.04908 0.0625 -0.05718 0.06667 -0.06459 C 0.07083 -0.07246 0.07517 -0.08287 0.08194 -0.0875 C 0.08542 -0.09561 0.08594 -0.09838 0.09444 -0.1044 C 0.09583 -0.10556 0.09861 -0.10741 0.09861 -0.10741 " pathEditMode="relative" rAng="0" ptsTypes="fffffffffA">
                                      <p:cBhvr>
                                        <p:cTn id="6" dur="2000" fill="hold"/>
                                        <p:tgtEl>
                                          <p:spTgt spid="9"/>
                                        </p:tgtEl>
                                        <p:attrNameLst>
                                          <p:attrName>ppt_x</p:attrName>
                                          <p:attrName>ppt_y</p:attrName>
                                        </p:attrNameLst>
                                      </p:cBhvr>
                                      <p:rCtr x="4722" y="-5370"/>
                                    </p:animMotion>
                                  </p:childTnLst>
                                </p:cTn>
                              </p:par>
                              <p:par>
                                <p:cTn id="7" presetID="0" presetClass="path" presetSubtype="0" accel="50000" decel="50000" fill="hold" grpId="0" nodeType="withEffect">
                                  <p:stCondLst>
                                    <p:cond delay="0"/>
                                  </p:stCondLst>
                                  <p:childTnLst>
                                    <p:animMotion origin="layout" path="M -2.22222E-6 -4.07407E-6 L -0.1 0.02963 " pathEditMode="relative" rAng="0" ptsTypes="AA">
                                      <p:cBhvr>
                                        <p:cTn id="8" dur="2000" fill="hold"/>
                                        <p:tgtEl>
                                          <p:spTgt spid="13"/>
                                        </p:tgtEl>
                                        <p:attrNameLst>
                                          <p:attrName>ppt_x</p:attrName>
                                          <p:attrName>ppt_y</p:attrName>
                                        </p:attrNameLst>
                                      </p:cBhvr>
                                      <p:rCtr x="-5000" y="1481"/>
                                    </p:animMotion>
                                  </p:childTnLst>
                                </p:cTn>
                              </p:par>
                              <p:par>
                                <p:cTn id="9" presetID="0" presetClass="path" presetSubtype="0" accel="50000" decel="50000" fill="hold" grpId="0" nodeType="withEffect">
                                  <p:stCondLst>
                                    <p:cond delay="0"/>
                                  </p:stCondLst>
                                  <p:childTnLst>
                                    <p:animMotion origin="layout" path="M -1.11111E-6 -3.33333E-6 L -1.11111E-6 0.15324 " pathEditMode="relative" ptsTypes="AA">
                                      <p:cBhvr>
                                        <p:cTn id="10" dur="2000" fill="hold"/>
                                        <p:tgtEl>
                                          <p:spTgt spid="1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5E-6 1.48148E-6 L 0.10834 1.48148E-6 " pathEditMode="relative" ptsTypes="AA">
                                      <p:cBhvr>
                                        <p:cTn id="12" dur="35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88889E-6 -5.55556E-6 C 0.00278 -0.00139 0.00556 -0.00255 0.00833 -0.00371 C 0.00972 -0.0044 0.0125 -0.00556 0.0125 -0.00556 C 0.01962 -0.01528 0.03003 -0.01737 0.03889 -0.02408 C 0.04514 -0.02917 0.05417 -0.03542 0.05972 -0.0426 C 0.06997 -0.05649 0.05816 -0.04514 0.06806 -0.05371 C 0.07309 -0.06413 0.08056 -0.06968 0.0875 -0.07778 C 0.09705 -0.08936 0.10434 -0.10163 0.11528 -0.11112 C 0.11875 -0.11829 0.1224 -0.12315 0.12778 -0.12778 C 0.13264 -0.13797 0.13941 -0.14723 0.14583 -0.15556 C 0.14931 -0.16968 0.1441 -0.15301 0.15139 -0.16482 C 0.15226 -0.16644 0.15191 -0.16876 0.15278 -0.17038 C 0.15677 -0.1801 0.16146 -0.18797 0.16806 -0.19445 C 0.17014 -0.20348 0.1724 -0.20163 0.17917 -0.20371 C 0.18194 -0.20325 0.18559 -0.20487 0.1875 -0.20186 C 0.1901 -0.19792 0.18819 -0.17501 0.1875 -0.17223 C 0.18715 -0.1713 0.17865 -0.16922 0.17639 -0.16852 C 0.16146 -0.17038 0.15208 -0.17176 0.14167 -0.18704 C 0.1276 -0.20788 0.13872 -0.197 0.12917 -0.20556 C 0.1224 -0.21899 0.12222 -0.22917 0.12222 -0.24445 " pathEditMode="relative" ptsTypes="fffffffffffffffffffA">
                                      <p:cBhvr>
                                        <p:cTn id="14" dur="4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730625" y="268966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628900" y="45824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94200" y="383782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06950" y="272982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266950" y="530379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60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5.18519E-6 L 0.45555 0.03149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7.77778E-6 L 0.17361 0.13149 " pathEditMode="relative" ptsTypes="A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88889E-6 1.85185E-6 L 0.18594 -0.13172 " pathEditMode="relative" ptsTypes="AA">
                                      <p:cBhvr>
                                        <p:cTn id="10"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730625" y="268966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4305300" y="384365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5835650" y="459636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06950" y="272982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572250" y="543183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650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1.85185E-6 C -0.00052 -0.00371 -0.00052 -0.00764 -0.00139 -0.01112 C -0.00573 -0.02824 -0.02621 -0.02709 -0.03611 -0.02963 C -0.04705 -0.03704 -0.05087 -0.05 -0.05694 -0.06297 C -0.06302 -0.0757 -0.06666 -0.08334 -0.06944 -0.09815 C -0.071 -0.13658 -0.06684 -0.1463 -0.07222 -0.13149 " pathEditMode="relative" ptsTypes="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88889E-6 1.48148E-6 L 0.11111 0.01481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5.55556E-7 3.7037E-6 L -0.00139 0.15949 " pathEditMode="relative" ptsTypes="AA">
                                      <p:cBhvr>
                                        <p:cTn id="10" dur="2000" fill="hold"/>
                                        <p:tgtEl>
                                          <p:spTgt spid="10"/>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1.94444E-6 -1.48148E-6 L -0.1257 -1.48148E-6 " pathEditMode="relative" ptsTypes="AA">
                                      <p:cBhvr>
                                        <p:cTn id="12" dur="3500" fill="hold"/>
                                        <p:tgtEl>
                                          <p:spTgt spid="1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3.7037E-6 C -0.01024 -0.00069 -0.02048 -0.00092 -0.03055 -0.00185 C -0.03958 -0.00277 -0.04722 -0.01296 -0.05555 -0.01666 C -0.06041 -0.02152 -0.06631 -0.025 -0.07083 -0.02963 C -0.07343 -0.0324 -0.07534 -0.03634 -0.07777 -0.03888 C -0.08038 -0.04189 -0.0842 -0.04282 -0.08611 -0.04629 C -0.0875 -0.04884 -0.08871 -0.05185 -0.09027 -0.0537 C -0.09288 -0.05671 -0.096 -0.05833 -0.09861 -0.06111 C -0.11302 -0.07662 -0.12604 -0.09375 -0.1375 -0.11296 C -0.14531 -0.14398 -0.13506 -0.10578 -0.14444 -0.13333 C -0.14566 -0.13703 -0.14583 -0.1412 -0.14722 -0.14444 C -0.15052 -0.15208 -0.16041 -0.16342 -0.1625 -0.17222 C -0.16302 -0.17407 -0.16319 -0.17615 -0.16388 -0.17777 C -0.16892 -0.18773 -0.1776 -0.18819 -0.18194 -0.2 C -0.18541 -0.20902 -0.18975 -0.22245 -0.19583 -0.22777 C -0.19722 -0.22731 -0.1993 -0.22754 -0.2 -0.22592 C -0.20173 -0.22291 -0.20277 -0.21481 -0.20277 -0.21481 C -0.20191 -0.20416 -0.20364 -0.19606 -0.19583 -0.19259 C -0.18715 -0.19351 -0.17691 -0.18981 -0.16944 -0.19629 C -0.15572 -0.20879 -0.15816 -0.24097 -0.14166 -0.24814 C -0.13888 -0.25393 -0.13559 -0.25833 -0.13194 -0.26296 " pathEditMode="relative" ptsTypes="ffffffffffffffffffffA">
                                      <p:cBhvr>
                                        <p:cTn id="14" dur="4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730625" y="268966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4305300" y="384365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5835650" y="459636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06950" y="272982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572250" y="543183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151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3.33333E-6 L 0.02639 -0.57037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2.22222E-6 L 0.1 -0.16482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8.33333E-7 -1.11111E-6 L -0.12448 -0.12407 " pathEditMode="relative" ptsTypes="AA">
                                      <p:cBhvr>
                                        <p:cTn id="10" dur="2000" fill="hold"/>
                                        <p:tgtEl>
                                          <p:spTgt spid="1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88889E-6 1.85185E-6 L -0.06667 1.85185E-6 " pathEditMode="relative" ptsTypes="AA">
                                      <p:cBhvr>
                                        <p:cTn id="12"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400 Defense</a:t>
            </a:r>
            <a:endParaRPr lang="en-US" dirty="0"/>
          </a:p>
        </p:txBody>
      </p:sp>
    </p:spTree>
    <p:extLst>
      <p:ext uri="{BB962C8B-B14F-4D97-AF65-F5344CB8AC3E}">
        <p14:creationId xmlns:p14="http://schemas.microsoft.com/office/powerpoint/2010/main" val="35932124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514725" y="232033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9675" y="38331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5137150" y="365279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588000" y="163195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756400" y="141605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116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44444E-6 -4.07407E-6 C -0.00607 0.00047 -0.01059 0.00186 -0.01614 0.00324 C -0.0184 0.00371 -0.02291 0.00487 -0.02291 0.00487 C -0.02673 0.01019 -0.02378 0.00533 -0.02534 0.01713 C -0.02604 0.02176 -0.02795 0.02686 -0.02968 0.03125 C -0.03038 0.03264 -0.0302 0.03496 -0.03125 0.03612 C -0.03316 0.03797 -0.03437 0.04005 -0.03628 0.0419 C -0.03802 0.04306 -0.04149 0.04514 -0.04149 0.04537 C -0.04357 0.05139 -0.04045 0.04399 -0.04479 0.04931 C -0.04756 0.05255 -0.04739 0.05973 -0.05156 0.0625 C -0.05694 0.06598 -0.05798 0.06436 -0.05572 0.06667 " pathEditMode="relative" rAng="0" ptsTypes="ffffffffffA">
                                      <p:cBhvr>
                                        <p:cTn id="6" dur="1300" fill="hold"/>
                                        <p:tgtEl>
                                          <p:spTgt spid="8"/>
                                        </p:tgtEl>
                                        <p:attrNameLst>
                                          <p:attrName>ppt_x</p:attrName>
                                          <p:attrName>ppt_y</p:attrName>
                                        </p:attrNameLst>
                                      </p:cBhvr>
                                      <p:rCtr x="-2899" y="3333"/>
                                    </p:animMotion>
                                  </p:childTnLst>
                                </p:cTn>
                              </p:par>
                              <p:par>
                                <p:cTn id="7" presetID="0" presetClass="path" presetSubtype="0" accel="50000" decel="50000" fill="hold" grpId="0" nodeType="withEffect">
                                  <p:stCondLst>
                                    <p:cond delay="0"/>
                                  </p:stCondLst>
                                  <p:childTnLst>
                                    <p:animMotion origin="layout" path="M -2.22222E-6 2.22222E-6 L 0.06702 0.04629 " pathEditMode="relative" ptsTypes="A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4.07407E-6 L 0.09548 -0.12454 " pathEditMode="relative" rAng="0" ptsTypes="AA">
                                      <p:cBhvr>
                                        <p:cTn id="10" dur="2000" fill="hold"/>
                                        <p:tgtEl>
                                          <p:spTgt spid="15"/>
                                        </p:tgtEl>
                                        <p:attrNameLst>
                                          <p:attrName>ppt_x</p:attrName>
                                          <p:attrName>ppt_y</p:attrName>
                                        </p:attrNameLst>
                                      </p:cBhvr>
                                      <p:rCtr x="4774" y="-6227"/>
                                    </p:animMotion>
                                  </p:childTnLst>
                                </p:cTn>
                              </p:par>
                              <p:par>
                                <p:cTn id="11" presetID="0" presetClass="path" presetSubtype="0" accel="50000" decel="50000" fill="hold" grpId="0" nodeType="withEffect">
                                  <p:stCondLst>
                                    <p:cond delay="0"/>
                                  </p:stCondLst>
                                  <p:childTnLst>
                                    <p:animMotion origin="layout" path="M 1.11111E-6 -1.85185E-6 L 0.06389 -0.04375 " pathEditMode="relative" ptsTypes="AA">
                                      <p:cBhvr>
                                        <p:cTn id="12" dur="20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66667E-6 1.85185E-6 L 0.06528 0.10787 " pathEditMode="relative" ptsTypes="AA">
                                      <p:cBhvr>
                                        <p:cTn id="14" dur="2000" fill="hold"/>
                                        <p:tgtEl>
                                          <p:spTgt spid="1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6.38889E-6 -7.40741E-7 L 0.03263 -0.02338 " pathEditMode="relative" ptsTypes="AA">
                                      <p:cBhvr>
                                        <p:cTn id="16" dur="2000" fill="hold"/>
                                        <p:tgtEl>
                                          <p:spTgt spid="12"/>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4.44444E-6 8.14815E-6 C -0.01285 0.00417 -0.03212 0.02223 -0.04167 0.03519 C -0.04722 0.04237 -0.04879 0.05186 -0.05417 0.05927 C -0.05677 0.06922 -0.06163 0.07431 -0.06528 0.08334 C -0.0724 0.09954 -0.0816 0.11366 -0.08889 0.12964 C -0.09011 0.13195 -0.09045 0.13473 -0.09167 0.13704 C -0.0941 0.14075 -0.09757 0.14283 -0.1 0.1463 C -0.10434 0.16343 -0.0974 0.13797 -0.10556 0.15741 C -0.1066 0.1595 -0.10625 0.16228 -0.10695 0.16482 C -0.10764 0.16667 -0.10886 0.16853 -0.10972 0.17038 C -0.11146 0.17894 -0.11372 0.18635 -0.11667 0.19445 C -0.11875 0.20996 -0.12274 0.22501 -0.125 0.24075 C -0.12552 0.25741 -0.12535 0.27408 -0.12639 0.29075 C -0.12656 0.29306 -0.12726 0.28565 -0.12778 0.28334 C -0.12917 0.27709 -0.13472 0.26667 -0.13472 0.26667 C -0.13698 0.2551 -0.14913 0.23473 -0.15695 0.22778 C -0.15799 0.22269 -0.15816 0.21829 -0.16111 0.21482 C -0.16372 0.21181 -0.16945 0.20741 -0.16945 0.20741 C -0.17691 0.1926 -0.18299 0.17755 -0.19028 0.16297 C -0.19358 0.15649 -0.19306 0.15232 -0.19861 0.15001 C -0.2 0.15047 -0.20278 0.15186 -0.20278 0.15186 " pathEditMode="relative" ptsTypes="ffffffffffffffffffffA">
                                      <p:cBhvr>
                                        <p:cTn id="18" dur="3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730625" y="268966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9675" y="38331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768850"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588000" y="163195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756400" y="141605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151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6.2963E-6 L -0.51666 -0.0074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E-6 -3.33333E-6 L -0.09306 -0.16111 " pathEditMode="relative" ptsTypes="AA">
                                      <p:cBhvr>
                                        <p:cTn id="8" dur="2000" fill="hold"/>
                                        <p:tgtEl>
                                          <p:spTgt spid="1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4.44444E-6 L -0.1 0.16134 " pathEditMode="relative" ptsTypes="AA">
                                      <p:cBhvr>
                                        <p:cTn id="10"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191000" y="317841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127375" y="175946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695700" y="2938502"/>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597275" y="3648512"/>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908550" y="364851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762500" y="244181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089150" y="15240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521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44444E-6 -4.07407E-6 C 0.01232 0.0051 0.01145 0.0044 0.02968 0.00533 C 0.03142 0.00556 0.03298 0.00579 0.03489 0.00625 C 0.03697 0.00672 0.04132 0.00787 0.04132 0.00811 C 0.04982 0.01875 0.04375 0.00903 0.04652 0.03033 C 0.04652 0.03056 0.04913 0.03936 0.04982 0.04121 C 0.05104 0.04561 0.05156 0.05024 0.05607 0.05278 C 0.05729 0.05834 0.06041 0.0669 0.06788 0.06899 C 0.07638 0.07153 0.07222 0.06829 0.07517 0.07084 " pathEditMode="relative" rAng="0" ptsTypes="ffffffffA">
                                      <p:cBhvr>
                                        <p:cTn id="6" dur="1200" fill="hold"/>
                                        <p:tgtEl>
                                          <p:spTgt spid="4"/>
                                        </p:tgtEl>
                                        <p:attrNameLst>
                                          <p:attrName>ppt_x</p:attrName>
                                          <p:attrName>ppt_y</p:attrName>
                                        </p:attrNameLst>
                                      </p:cBhvr>
                                      <p:rCtr x="3819" y="3565"/>
                                    </p:animMotion>
                                  </p:childTnLst>
                                </p:cTn>
                              </p:par>
                              <p:par>
                                <p:cTn id="7" presetID="0" presetClass="path" presetSubtype="0" accel="50000" decel="50000" fill="hold" grpId="0" nodeType="withEffect">
                                  <p:stCondLst>
                                    <p:cond delay="0"/>
                                  </p:stCondLst>
                                  <p:childTnLst>
                                    <p:animMotion origin="layout" path="M 5.55112E-17 -4.07407E-6 L -0.0625 -0.1074 " pathEditMode="relative" rAng="0" ptsTypes="AA">
                                      <p:cBhvr>
                                        <p:cTn id="8" dur="2000" fill="hold"/>
                                        <p:tgtEl>
                                          <p:spTgt spid="11"/>
                                        </p:tgtEl>
                                        <p:attrNameLst>
                                          <p:attrName>ppt_x</p:attrName>
                                          <p:attrName>ppt_y</p:attrName>
                                        </p:attrNameLst>
                                      </p:cBhvr>
                                      <p:rCtr x="-3125" y="-5370"/>
                                    </p:animMotion>
                                  </p:childTnLst>
                                </p:cTn>
                              </p:par>
                              <p:par>
                                <p:cTn id="9" presetID="0" presetClass="path" presetSubtype="0" accel="50000" decel="50000" fill="hold" grpId="0" nodeType="withEffect">
                                  <p:stCondLst>
                                    <p:cond delay="0"/>
                                  </p:stCondLst>
                                  <p:childTnLst>
                                    <p:animMotion origin="layout" path="M -7.77778E-6 3.7037E-7 L -0.06112 3.7037E-7 " pathEditMode="relative" ptsTypes="AA">
                                      <p:cBhvr>
                                        <p:cTn id="10" dur="2000" fill="hold"/>
                                        <p:tgtEl>
                                          <p:spTgt spid="1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017 0.00787 L -0.02639 0.08056 " pathEditMode="relative" rAng="0" ptsTypes="AA">
                                      <p:cBhvr>
                                        <p:cTn id="12" dur="2000" fill="hold"/>
                                        <p:tgtEl>
                                          <p:spTgt spid="14"/>
                                        </p:tgtEl>
                                        <p:attrNameLst>
                                          <p:attrName>ppt_x</p:attrName>
                                          <p:attrName>ppt_y</p:attrName>
                                        </p:attrNameLst>
                                      </p:cBhvr>
                                      <p:rCtr x="-1319" y="3634"/>
                                    </p:animMotion>
                                  </p:childTnLst>
                                </p:cTn>
                              </p:par>
                              <p:par>
                                <p:cTn id="13" presetID="0" presetClass="path" presetSubtype="0" accel="50000" decel="50000" fill="hold" grpId="0" nodeType="withEffect">
                                  <p:stCondLst>
                                    <p:cond delay="0"/>
                                  </p:stCondLst>
                                  <p:childTnLst>
                                    <p:animMotion origin="layout" path="M -4.72222E-6 -1.48148E-6 L -0.0618 0.05208 " pathEditMode="relative" ptsTypes="AA">
                                      <p:cBhvr>
                                        <p:cTn id="14" dur="2000" fill="hold"/>
                                        <p:tgtEl>
                                          <p:spTgt spid="12"/>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5.55556E-7 1.85185E-6 C -0.00313 0.01181 0.00017 0.02801 0.00694 0.03704 C 0.02621 0.06273 0.05052 0.07824 0.06805 0.10741 C 0.07396 0.13102 0.08975 0.14815 0.1 0.16852 C 0.10312 0.17477 0.10399 0.1794 0.10833 0.18519 C 0.11024 0.19306 0.11649 0.19884 0.12083 0.20556 C 0.12587 0.21343 0.13142 0.22107 0.13611 0.22963 C 0.13715 0.23171 0.1375 0.23472 0.13889 0.23704 C 0.14236 0.24283 0.146 0.24838 0.15 0.25371 C 0.15104 0.25509 0.15573 0.25718 0.15416 0.25741 C 0.14809 0.2581 0.14201 0.25602 0.13611 0.25556 C 0.13333 0.25486 0.13021 0.25556 0.12778 0.25371 C 0.12639 0.25255 0.12691 0.24977 0.12639 0.24815 C 0.12083 0.23357 0.12569 0.25093 0.12222 0.23704 C 0.12587 0.21158 0.1441 0.17246 0.15833 0.15371 C 0.16232 0.13727 0.17048 0.12269 0.17639 0.10741 " pathEditMode="relative" ptsTypes="fffffffffffffffA">
                                      <p:cBhvr>
                                        <p:cTn id="16"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460875" y="3191112"/>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175125" y="1928694"/>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8196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733800" y="384556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5300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197350" y="3005414"/>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083050" y="141605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930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6.2963E-6 L -0.24445 0.24445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1.85185E-6 L -0.1625 -1.85185E-6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66667E-6 -1.85185E-6 L -0.00416 0.08889 " pathEditMode="relative" rAng="0" ptsTypes="AA">
                                      <p:cBhvr>
                                        <p:cTn id="10" dur="2000" fill="hold"/>
                                        <p:tgtEl>
                                          <p:spTgt spid="10"/>
                                        </p:tgtEl>
                                        <p:attrNameLst>
                                          <p:attrName>ppt_x</p:attrName>
                                          <p:attrName>ppt_y</p:attrName>
                                        </p:attrNameLst>
                                      </p:cBhvr>
                                      <p:rCtr x="-208" y="4444"/>
                                    </p:animMotion>
                                  </p:childTnLst>
                                </p:cTn>
                              </p:par>
                              <p:par>
                                <p:cTn id="11" presetID="0" presetClass="path" presetSubtype="0" accel="50000" decel="50000" fill="hold" grpId="0" nodeType="withEffect">
                                  <p:stCondLst>
                                    <p:cond delay="0"/>
                                  </p:stCondLst>
                                  <p:childTnLst>
                                    <p:animMotion origin="layout" path="M 3.05556E-6 1.11111E-6 L -0.08125 0.07407 " pathEditMode="relative" ptsTypes="AA">
                                      <p:cBhvr>
                                        <p:cTn id="12"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378325" y="3374746"/>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175125" y="2757448"/>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838700" y="300541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336800"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908425" y="3729156"/>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13300" y="3744078"/>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267200" y="3126780"/>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1797050" y="3311446"/>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017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0.00208 C 0.00521 -0.00278 0.00781 -0.00417 0.01285 -0.00301 C 0.01476 -0.00046 0.01511 0.00023 0.01771 0.00208 C 0.01962 0.00347 0.0224 0.00393 0.02413 0.00602 C 0.02483 0.00717 0.02552 0.00833 0.02656 0.00926 C 0.02813 0.01042 0.03038 0.00995 0.03212 0.01111 C 0.03542 0.01342 0.04167 0.01991 0.04497 0.02129 C 0.05035 0.02361 0.05608 0.02454 0.06198 0.02546 C 0.06632 0.02731 0.06337 0.02639 0.07083 0.02639 " pathEditMode="relative" rAng="0" ptsTypes="ffffffffA">
                                      <p:cBhvr>
                                        <p:cTn id="6" dur="2000" fill="hold"/>
                                        <p:tgtEl>
                                          <p:spTgt spid="7"/>
                                        </p:tgtEl>
                                        <p:attrNameLst>
                                          <p:attrName>ppt_x</p:attrName>
                                          <p:attrName>ppt_y</p:attrName>
                                        </p:attrNameLst>
                                      </p:cBhvr>
                                      <p:rCtr x="3542" y="1366"/>
                                    </p:animMotion>
                                  </p:childTnLst>
                                </p:cTn>
                              </p:par>
                              <p:par>
                                <p:cTn id="7" presetID="0" presetClass="path" presetSubtype="0" accel="50000" decel="50000" fill="hold" grpId="0" nodeType="withEffect">
                                  <p:stCondLst>
                                    <p:cond delay="0"/>
                                  </p:stCondLst>
                                  <p:childTnLst>
                                    <p:animMotion origin="layout" path="M 1.11111E-6 -1.48148E-6 L -0.15139 0.01597 " pathEditMode="relative" ptsTypes="AA">
                                      <p:cBhvr>
                                        <p:cTn id="8" dur="2000" fill="hold"/>
                                        <p:tgtEl>
                                          <p:spTgt spid="1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7.40741E-7 L -0.06805 -0.06112 " pathEditMode="relative" ptsTypes="AA">
                                      <p:cBhvr>
                                        <p:cTn id="10" dur="2000" fill="hold"/>
                                        <p:tgtEl>
                                          <p:spTgt spid="1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4.72222E-6 -4.07407E-6 L -4.72222E-6 0.09005 " pathEditMode="relative" ptsTypes="AA">
                                      <p:cBhvr>
                                        <p:cTn id="12" dur="20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5.55556E-7 -6.66667E-6 C 0.00174 0.0037 0.00278 0.00856 0.00556 0.0111 C 0.00833 0.01342 0.01389 0.01851 0.01389 0.01851 C 0.05226 0.01643 0.05313 0.01527 0.09445 0.01851 C 0.10313 0.01897 0.11337 0.0243 0.12222 0.02592 C 0.14011 0.0287 0.12952 0.02731 0.15417 0.02962 C 0.17795 0.04004 0.18958 0.03587 0.22083 0.03703 C 0.22396 0.03749 0.22726 0.03888 0.23056 0.03888 C 0.23281 0.03888 0.23646 0.03981 0.2375 0.03703 C 0.24236 0.02222 0.2309 0.0162 0.22361 0.01296 C 0.19705 0.01874 0.2066 0.01481 0.19445 0.02036 C 0.18715 0.03472 0.18455 0.05532 0.19028 0.07222 C 0.19167 0.07661 0.19757 0.07314 0.20139 0.07407 C 0.20504 0.07499 0.20868 0.07638 0.2125 0.07777 C 0.21424 0.07823 0.21806 0.07962 0.21806 0.07962 C 0.22118 0.07893 0.22465 0.07939 0.22778 0.07777 C 0.23056 0.07592 0.23073 0.06944 0.23195 0.06666 C 0.23559 0.05786 0.23958 0.04791 0.24583 0.04259 C 0.25087 0.03217 0.25816 0.03032 0.26528 0.02407 C 0.26615 0.02222 0.26684 0.0199 0.26806 0.01851 C 0.2691 0.01689 0.27101 0.01643 0.27222 0.01481 C 0.27309 0.01319 0.27292 0.01087 0.27361 0.00925 C 0.27431 0.00717 0.27517 0.00509 0.27639 0.0037 C 0.2809 -0.00255 0.28056 0.00277 0.28056 -0.00186 " pathEditMode="relative" ptsTypes="fffffffffffffffffffffffA">
                                      <p:cBhvr>
                                        <p:cTn id="14"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175125" y="2648108"/>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1244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336800" y="3126780"/>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8449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5300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1797050" y="3311446"/>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12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1.11111E-6 L 0.07639 0.30185 " pathEditMode="relative" rAng="0" ptsTypes="AA">
                                      <p:cBhvr>
                                        <p:cTn id="6" dur="2000" fill="hold"/>
                                        <p:tgtEl>
                                          <p:spTgt spid="16"/>
                                        </p:tgtEl>
                                        <p:attrNameLst>
                                          <p:attrName>ppt_x</p:attrName>
                                          <p:attrName>ppt_y</p:attrName>
                                        </p:attrNameLst>
                                      </p:cBhvr>
                                      <p:rCtr x="3819" y="15093"/>
                                    </p:animMotion>
                                  </p:childTnLst>
                                </p:cTn>
                              </p:par>
                              <p:par>
                                <p:cTn id="7" presetID="0" presetClass="path" presetSubtype="0" accel="50000" decel="50000" fill="hold" grpId="0" nodeType="withEffect">
                                  <p:stCondLst>
                                    <p:cond delay="0"/>
                                  </p:stCondLst>
                                  <p:childTnLst>
                                    <p:animMotion origin="layout" path="M 6.11111E-6 -4.81481E-6 L -0.14166 0.11297 " pathEditMode="relative" ptsTypes="A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94444E-6 -7.40741E-7 L 0.14601 -0.03194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33333E-6 4.07407E-6 L -0.04583 4.07407E-6 " pathEditMode="relative" ptsTypes="AA">
                                      <p:cBhvr>
                                        <p:cTn id="12"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530725" y="3190080"/>
            <a:ext cx="45719"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295775" y="263608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1244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2552700" y="459636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29895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378325" y="2973348"/>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368550" y="53350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327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2.22222E-6 C 0.00052 -0.00533 0.0026 -0.025 0.00416 -0.02593 C 0.00781 -0.02847 0.0125 -0.02732 0.01666 -0.02778 C 0.01944 -0.02917 0.02239 -0.0294 0.025 -0.03148 C 0.02986 -0.03611 0.03871 -0.04445 0.04444 -0.0463 C 0.04878 -0.04792 0.05156 -0.04815 0.05555 -0.05185 C 0.05711 -0.05347 0.05833 -0.05556 0.05972 -0.05741 C 0.06076 -0.05926 0.06111 -0.06158 0.0625 -0.06296 C 0.06597 -0.0669 0.07586 -0.07084 0.08055 -0.07222 C 0.08489 -0.07616 0.08854 -0.08148 0.09305 -0.08519 C 0.0993 -0.09097 0.10729 -0.09259 0.11389 -0.09815 C 0.11475 -0.1 0.11666 -0.10371 0.11666 -0.10371 " pathEditMode="relative" ptsTypes="fffffffffffA">
                                      <p:cBhvr>
                                        <p:cTn id="6" dur="2000" fill="hold"/>
                                        <p:tgtEl>
                                          <p:spTgt spid="9"/>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4.81481E-6 L -0.08038 0.02222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11022E-16 4.07407E-6 L -0.02917 0.13287 " pathEditMode="relative" rAng="0" ptsTypes="AA">
                                      <p:cBhvr>
                                        <p:cTn id="10" dur="2000" fill="hold"/>
                                        <p:tgtEl>
                                          <p:spTgt spid="11"/>
                                        </p:tgtEl>
                                        <p:attrNameLst>
                                          <p:attrName>ppt_x</p:attrName>
                                          <p:attrName>ppt_y</p:attrName>
                                        </p:attrNameLst>
                                      </p:cBhvr>
                                      <p:rCtr x="-1458" y="6644"/>
                                    </p:animMotion>
                                  </p:childTnLst>
                                </p:cTn>
                              </p:par>
                              <p:par>
                                <p:cTn id="11" presetID="0" presetClass="path" presetSubtype="0" accel="50000" decel="50000" fill="hold" grpId="0" nodeType="withEffect">
                                  <p:stCondLst>
                                    <p:cond delay="0"/>
                                  </p:stCondLst>
                                  <p:childTnLst>
                                    <p:animMotion origin="layout" path="M -4.72222E-6 -7.40741E-7 L 0.08872 0.05394 " pathEditMode="relative" rAng="0" ptsTypes="AA">
                                      <p:cBhvr>
                                        <p:cTn id="12" dur="3500" fill="hold"/>
                                        <p:tgtEl>
                                          <p:spTgt spid="10"/>
                                        </p:tgtEl>
                                        <p:attrNameLst>
                                          <p:attrName>ppt_x</p:attrName>
                                          <p:attrName>ppt_y</p:attrName>
                                        </p:attrNameLst>
                                      </p:cBhvr>
                                      <p:rCtr x="4427" y="2685"/>
                                    </p:animMotion>
                                  </p:childTnLst>
                                </p:cTn>
                              </p:par>
                              <p:par>
                                <p:cTn id="13" presetID="0" presetClass="path" presetSubtype="0" accel="50000" decel="50000" fill="hold" grpId="0" nodeType="withEffect">
                                  <p:stCondLst>
                                    <p:cond delay="0"/>
                                  </p:stCondLst>
                                  <p:childTnLst>
                                    <p:animMotion origin="layout" path="M 5.55556E-6 2.59259E-6 C 0.00608 -0.00278 0.0106 -0.00671 0.01667 -0.00926 C 0.02188 -0.01459 0.0257 -0.0206 0.03195 -0.02408 C 0.03751 -0.02732 0.0448 -0.02709 0.05001 -0.03148 C 0.0606 -0.04121 0.07101 -0.04838 0.08334 -0.05371 C 0.08751 -0.0581 0.09202 -0.06181 0.09584 -0.06667 C 0.09862 -0.07037 0.10105 -0.07454 0.10417 -0.07778 C 0.11633 -0.09121 0.1165 -0.08681 0.12501 -0.1 C 0.13126 -0.10996 0.13612 -0.12107 0.14167 -0.13148 C 0.14411 -0.13634 0.15105 -0.14746 0.15279 -0.15371 C 0.15556 -0.16505 0.15886 -0.17338 0.1639 -0.18334 C 0.16963 -0.19514 0.17952 -0.20417 0.1889 -0.21111 C 0.19046 -0.2125 0.19706 -0.21435 0.19862 -0.21482 C 0.2014 -0.21597 0.20695 -0.21852 0.20695 -0.21852 C 0.20296 -0.23449 0.19931 -0.2507 0.19584 -0.26667 C 0.19428 -0.27361 0.19167 -0.27986 0.19167 -0.28704 " pathEditMode="relative" ptsTypes="fffffffffffffffA">
                                      <p:cBhvr>
                                        <p:cTn id="14" dur="4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216400" y="27538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1244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2806700" y="459636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45135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489200" y="53350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292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E-6 -4.44444E-6 L 0.42917 0.02963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6.66667E-6 4.81481E-6 L 0.16527 0.11852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22222E-6 -2.96296E-6 L 0.15816 -0.11875 " pathEditMode="relative" ptsTypes="AA">
                                      <p:cBhvr>
                                        <p:cTn id="10"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378325" y="334268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56100" y="2820748"/>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1244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783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6051550" y="4797188"/>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91050" y="3447692"/>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578600" y="55509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200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2.59259E-6 C -0.00608 -0.00533 -0.01268 -0.00834 -0.01806 -0.01482 C -0.02674 -0.02524 -0.03386 -0.03727 -0.04028 -0.05 C -0.0415 -0.0595 -0.04306 -0.07084 -0.04584 -0.07963 C -0.04792 -0.08612 -0.05139 -0.09121 -0.05278 -0.09815 C -0.05486 -0.10741 -0.05573 -0.12061 -0.06111 -0.12778 C -0.06511 -0.13311 -0.07101 -0.13357 -0.075 -0.13889 " pathEditMode="relative" ptsTypes="f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8.33333E-6 2.59259E-6 L 0.11805 0.02777 " pathEditMode="relative" ptsTypes="A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4.44444E-6 -8.51852E-6 L 0.00278 0.13518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7.22222E-6 3.7037E-6 L -0.06215 0.02431 " pathEditMode="relative" ptsTypes="AA">
                                      <p:cBhvr>
                                        <p:cTn id="12" dur="3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11111E-6 -5.92593E-6 C -0.00191 -0.00764 -0.00486 -0.01065 -0.00973 -0.01482 C -0.01354 -0.02963 -0.00799 -0.01251 -0.01528 -0.02223 C -0.01702 -0.02454 -0.02813 -0.04584 -0.02917 -0.05001 C -0.03282 -0.06436 -0.03455 -0.07778 -0.04028 -0.09075 C -0.04202 -0.09468 -0.0441 -0.09815 -0.04584 -0.10186 C -0.04688 -0.10371 -0.04723 -0.10649 -0.04861 -0.10741 C -0.05452 -0.11135 -0.05938 -0.1169 -0.06528 -0.12038 C -0.07726 -0.12755 -0.09289 -0.13149 -0.10556 -0.13334 C -0.12066 -0.13565 -0.1415 -0.13751 -0.15556 -0.14445 C -0.16059 -0.147 -0.16545 -0.15209 -0.16945 -0.15556 C -0.17084 -0.15695 -0.17361 -0.15926 -0.17361 -0.15926 C -0.17622 -0.16436 -0.18316 -0.17501 -0.18473 -0.18149 C -0.18577 -0.18519 -0.18664 -0.18889 -0.1875 -0.1926 C -0.18802 -0.19445 -0.18889 -0.19815 -0.18889 -0.19815 C -0.19115 -0.18982 -0.19028 -0.18658 -0.18473 -0.18149 C -0.17743 -0.19144 -0.17414 -0.18936 -0.1625 -0.19075 C -0.16372 -0.21112 -0.1625 -0.21482 -0.16806 -0.22963 C -0.16997 -0.24213 -0.17396 -0.25278 -0.17639 -0.26482 C -0.17726 -0.26876 -0.17674 -0.27385 -0.17917 -0.27593 C -0.18334 -0.27963 -0.18733 -0.28056 -0.19167 -0.28334 " pathEditMode="relative" ptsTypes="ffffffffffffffffffffA">
                                      <p:cBhvr>
                                        <p:cTn id="14"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352925" y="324088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260850" y="2820748"/>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1244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8449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734050" y="478722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578600" y="55509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992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2.59259E-6 L 0.16389 -0.34259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2.96296E-6 L 0.1625 -0.03079 " pathEditMode="relative" ptsTypes="AA">
                                      <p:cBhvr>
                                        <p:cTn id="8" dur="2000" fill="hold"/>
                                        <p:tgtEl>
                                          <p:spTgt spid="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4.44444E-6 1.11022E-16 L -0.04237 -0.07083 " pathEditMode="relative" rAng="0" ptsTypes="AA">
                                      <p:cBhvr>
                                        <p:cTn id="10" dur="2000" fill="hold"/>
                                        <p:tgtEl>
                                          <p:spTgt spid="14"/>
                                        </p:tgtEl>
                                        <p:attrNameLst>
                                          <p:attrName>ppt_x</p:attrName>
                                          <p:attrName>ppt_y</p:attrName>
                                        </p:attrNameLst>
                                      </p:cBhvr>
                                      <p:rCtr x="-2118" y="-3542"/>
                                    </p:animMotion>
                                  </p:childTnLst>
                                </p:cTn>
                              </p:par>
                              <p:par>
                                <p:cTn id="11" presetID="0" presetClass="path" presetSubtype="0" accel="50000" decel="50000" fill="hold" grpId="0" nodeType="withEffect">
                                  <p:stCondLst>
                                    <p:cond delay="0"/>
                                  </p:stCondLst>
                                  <p:childTnLst>
                                    <p:animMotion origin="layout" path="M -2.22222E-6 5.55556E-6 L 0.01528 -0.09559 " pathEditMode="relative" ptsTypes="AA">
                                      <p:cBhvr>
                                        <p:cTn id="12"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307834"/>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711700" y="2378670"/>
            <a:ext cx="5842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060700" y="2194004"/>
            <a:ext cx="4572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616200" y="3461266"/>
            <a:ext cx="4953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861832"/>
            <a:ext cx="4953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51400" y="3320018"/>
            <a:ext cx="4953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127500" y="3034268"/>
            <a:ext cx="5842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165350" y="147216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213100" y="1872734"/>
            <a:ext cx="609600" cy="276999"/>
          </a:xfrm>
          <a:prstGeom prst="rect">
            <a:avLst/>
          </a:prstGeom>
          <a:noFill/>
        </p:spPr>
        <p:txBody>
          <a:bodyPr wrap="square" rtlCol="0">
            <a:spAutoFit/>
          </a:bodyPr>
          <a:lstStyle/>
          <a:p>
            <a:r>
              <a:rPr lang="en-US" sz="1200" dirty="0" smtClean="0"/>
              <a:t>Ball</a:t>
            </a:r>
            <a:endParaRPr lang="en-US" sz="1200" dirty="0"/>
          </a:p>
        </p:txBody>
      </p:sp>
      <p:sp>
        <p:nvSpPr>
          <p:cNvPr id="18" name="Oval Callout 17"/>
          <p:cNvSpPr/>
          <p:nvPr/>
        </p:nvSpPr>
        <p:spPr>
          <a:xfrm>
            <a:off x="3152140" y="1872734"/>
            <a:ext cx="505460" cy="3693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2801620" y="3169334"/>
            <a:ext cx="513080" cy="32110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4993943" y="2090003"/>
            <a:ext cx="561340" cy="36520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4263688" y="2752288"/>
            <a:ext cx="448012" cy="298966"/>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4641477" y="3775333"/>
            <a:ext cx="532715" cy="276999"/>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Callout 23"/>
          <p:cNvSpPr/>
          <p:nvPr/>
        </p:nvSpPr>
        <p:spPr>
          <a:xfrm>
            <a:off x="4993943" y="2937986"/>
            <a:ext cx="576580" cy="3820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5021329" y="2990502"/>
            <a:ext cx="569387" cy="276999"/>
          </a:xfrm>
          <a:prstGeom prst="rect">
            <a:avLst/>
          </a:prstGeom>
        </p:spPr>
        <p:txBody>
          <a:bodyPr wrap="none">
            <a:spAutoFit/>
          </a:bodyPr>
          <a:lstStyle/>
          <a:p>
            <a:r>
              <a:rPr lang="en-US" sz="1200" dirty="0" smtClean="0"/>
              <a:t>Crash</a:t>
            </a:r>
            <a:endParaRPr lang="en-US" sz="1200" dirty="0"/>
          </a:p>
        </p:txBody>
      </p:sp>
      <p:sp>
        <p:nvSpPr>
          <p:cNvPr id="28" name="TextBox 27"/>
          <p:cNvSpPr txBox="1"/>
          <p:nvPr/>
        </p:nvSpPr>
        <p:spPr>
          <a:xfrm>
            <a:off x="2801620" y="3169334"/>
            <a:ext cx="636270" cy="276999"/>
          </a:xfrm>
          <a:prstGeom prst="rect">
            <a:avLst/>
          </a:prstGeom>
          <a:noFill/>
        </p:spPr>
        <p:txBody>
          <a:bodyPr wrap="square" rtlCol="0">
            <a:spAutoFit/>
          </a:bodyPr>
          <a:lstStyle/>
          <a:p>
            <a:r>
              <a:rPr lang="en-US" sz="1200" dirty="0" smtClean="0"/>
              <a:t>Left</a:t>
            </a:r>
            <a:endParaRPr lang="en-US" sz="1200" dirty="0"/>
          </a:p>
        </p:txBody>
      </p:sp>
      <p:sp>
        <p:nvSpPr>
          <p:cNvPr id="29" name="Rectangle 28"/>
          <p:cNvSpPr/>
          <p:nvPr/>
        </p:nvSpPr>
        <p:spPr>
          <a:xfrm>
            <a:off x="5013960" y="2101671"/>
            <a:ext cx="556563" cy="276999"/>
          </a:xfrm>
          <a:prstGeom prst="rect">
            <a:avLst/>
          </a:prstGeom>
        </p:spPr>
        <p:txBody>
          <a:bodyPr wrap="none">
            <a:spAutoFit/>
          </a:bodyPr>
          <a:lstStyle/>
          <a:p>
            <a:r>
              <a:rPr lang="en-US" sz="1200" dirty="0" smtClean="0"/>
              <a:t>Right</a:t>
            </a:r>
            <a:endParaRPr lang="en-US" sz="1200" dirty="0"/>
          </a:p>
        </p:txBody>
      </p:sp>
      <p:sp>
        <p:nvSpPr>
          <p:cNvPr id="30" name="Rectangle 29"/>
          <p:cNvSpPr/>
          <p:nvPr/>
        </p:nvSpPr>
        <p:spPr>
          <a:xfrm>
            <a:off x="4203700" y="2752288"/>
            <a:ext cx="530839" cy="276999"/>
          </a:xfrm>
          <a:prstGeom prst="rect">
            <a:avLst/>
          </a:prstGeom>
        </p:spPr>
        <p:txBody>
          <a:bodyPr wrap="none">
            <a:spAutoFit/>
          </a:bodyPr>
          <a:lstStyle/>
          <a:p>
            <a:r>
              <a:rPr lang="en-US" sz="1200" dirty="0" smtClean="0"/>
              <a:t>HOT</a:t>
            </a:r>
            <a:endParaRPr lang="en-US" sz="1200" dirty="0"/>
          </a:p>
        </p:txBody>
      </p:sp>
      <p:sp>
        <p:nvSpPr>
          <p:cNvPr id="31" name="Rectangle 30"/>
          <p:cNvSpPr/>
          <p:nvPr/>
        </p:nvSpPr>
        <p:spPr>
          <a:xfrm>
            <a:off x="4604806" y="3775333"/>
            <a:ext cx="569387" cy="276999"/>
          </a:xfrm>
          <a:prstGeom prst="rect">
            <a:avLst/>
          </a:prstGeom>
        </p:spPr>
        <p:txBody>
          <a:bodyPr wrap="none">
            <a:spAutoFit/>
          </a:bodyPr>
          <a:lstStyle/>
          <a:p>
            <a:r>
              <a:rPr lang="en-US" sz="1200" dirty="0" smtClean="0"/>
              <a:t>Crash</a:t>
            </a:r>
            <a:endParaRPr lang="en-US" sz="1200" dirty="0"/>
          </a:p>
        </p:txBody>
      </p:sp>
    </p:spTree>
    <p:extLst>
      <p:ext uri="{BB962C8B-B14F-4D97-AF65-F5344CB8AC3E}">
        <p14:creationId xmlns:p14="http://schemas.microsoft.com/office/powerpoint/2010/main" val="1635309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heckerboard(across)">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heckerboard(across)">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heckerboard(across)">
                                      <p:cBhvr>
                                        <p:cTn id="31" dur="500"/>
                                        <p:tgtEl>
                                          <p:spTgt spid="2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heckerboard(across)">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heckerboard(across)">
                                      <p:cBhvr>
                                        <p:cTn id="39" dur="500"/>
                                        <p:tgtEl>
                                          <p:spTgt spid="2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heckerboard(across)">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heckerboard(across)">
                                      <p:cBhvr>
                                        <p:cTn id="47" dur="500"/>
                                        <p:tgtEl>
                                          <p:spTgt spid="23"/>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checkerboard(across)">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animBg="1"/>
      <p:bldP spid="21" grpId="0" animBg="1"/>
      <p:bldP spid="22" grpId="0" animBg="1"/>
      <p:bldP spid="23" grpId="0" animBg="1"/>
      <p:bldP spid="24" grpId="0" animBg="1"/>
      <p:bldP spid="26" grpId="0"/>
      <p:bldP spid="28" grpId="0"/>
      <p:bldP spid="29" grpId="0"/>
      <p:bldP spid="30"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378325" y="3374746"/>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581900" y="345372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91025" y="2185948"/>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6731000" y="323282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663950" y="308439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908425" y="3729156"/>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905500" y="4462144"/>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733925" y="3359824"/>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026400" y="3050064"/>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942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104 -0.00879 L 0.18402 0.0331 " pathEditMode="relative" rAng="0" ptsTypes="AA">
                                      <p:cBhvr>
                                        <p:cTn id="6" dur="2000" fill="hold"/>
                                        <p:tgtEl>
                                          <p:spTgt spid="15"/>
                                        </p:tgtEl>
                                        <p:attrNameLst>
                                          <p:attrName>ppt_x</p:attrName>
                                          <p:attrName>ppt_y</p:attrName>
                                        </p:attrNameLst>
                                      </p:cBhvr>
                                      <p:rCtr x="9149" y="2083"/>
                                    </p:animMotion>
                                  </p:childTnLst>
                                </p:cTn>
                              </p:par>
                              <p:par>
                                <p:cTn id="7" presetID="0" presetClass="path" presetSubtype="0" accel="50000" decel="50000" fill="hold" grpId="0" nodeType="withEffect">
                                  <p:stCondLst>
                                    <p:cond delay="0"/>
                                  </p:stCondLst>
                                  <p:childTnLst>
                                    <p:animMotion origin="layout" path="M 1.66667E-6 2.22222E-6 L 0.0934 -0.06273 " pathEditMode="relative" ptsTypes="A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66667E-6 4.07407E-6 L -1.66667E-6 0.08703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1.11111E-6 -3.7037E-7 C -0.01389 -0.00301 -0.0125 -0.00648 -0.02361 -0.0162 C -0.02535 -0.01782 -0.02691 -0.01898 -0.0283 -0.02037 C -0.03073 -0.02292 -0.03542 -0.02824 -0.03542 -0.02801 C -0.04358 -0.02523 -0.04618 -0.01597 -0.05191 -0.00625 C -0.05417 0.00532 -0.05121 -0.0044 -0.05642 0.00185 C -0.05798 0.00347 -0.05885 0.00648 -0.06007 0.00833 C -0.06875 0.01944 -0.07639 0.02222 -0.08698 0.02431 C -0.09149 0.02917 -0.09358 0.03079 -0.09861 0.03079 " pathEditMode="relative" rAng="0" ptsTypes="ffffffffA">
                                      <p:cBhvr>
                                        <p:cTn id="12" dur="2000" fill="hold"/>
                                        <p:tgtEl>
                                          <p:spTgt spid="8"/>
                                        </p:tgtEl>
                                        <p:attrNameLst>
                                          <p:attrName>ppt_x</p:attrName>
                                          <p:attrName>ppt_y</p:attrName>
                                        </p:attrNameLst>
                                      </p:cBhvr>
                                      <p:rCtr x="-4931" y="116"/>
                                    </p:animMotion>
                                  </p:childTnLst>
                                </p:cTn>
                              </p:par>
                              <p:par>
                                <p:cTn id="13" presetID="0" presetClass="path" presetSubtype="0" accel="50000" decel="50000" fill="hold" grpId="0" nodeType="withEffect">
                                  <p:stCondLst>
                                    <p:cond delay="0"/>
                                  </p:stCondLst>
                                  <p:childTnLst>
                                    <p:animMotion origin="layout" path="M 5.55556E-7 8.67362E-19 L 5.55556E-7 0.08148 " pathEditMode="relative" ptsTypes="AA">
                                      <p:cBhvr>
                                        <p:cTn id="14" dur="2000" fill="hold"/>
                                        <p:tgtEl>
                                          <p:spTgt spid="1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5.55556E-6 -5.55556E-6 C -0.01214 0.00254 -0.00676 0.00323 -0.01527 0.0111 C -0.01753 0.01967 -0.0203 0.01967 -0.02638 0.02222 C -0.02933 0.02314 -0.03471 0.02592 -0.03471 0.02592 C -0.05902 0.02476 -0.07968 0.02476 -0.10277 0.02036 C -0.13124 0.02129 -0.14131 0.01828 -0.16249 0.02777 C -0.16631 0.02661 -0.16996 0.0236 -0.1736 0.02407 C -0.18645 0.02546 -0.19669 0.03402 -0.20832 0.03888 C -0.2203 0.04351 -0.23367 0.04467 -0.24582 0.04629 C -0.25555 0.0456 -0.26544 0.04536 -0.27499 0.04444 C -0.27742 0.04398 -0.2802 0.04444 -0.28194 0.04259 C -0.2835 0.04073 -0.28298 0.03749 -0.28332 0.03518 C -0.2828 0.02083 -0.2861 0.00277 -0.27638 -0.00555 C -0.26944 -0.0051 -0.26249 -0.00602 -0.25555 -0.00371 C -0.25086 -0.00232 -0.2526 0.00833 -0.25138 0.01481 C -0.25138 0.01481 -0.24808 0.02847 -0.24721 0.03148 C -0.24687 0.03333 -0.24582 0.03703 -0.24582 0.03703 C -0.24808 0.06388 -0.24669 0.05948 -0.26944 0.0574 C -0.27569 0.05185 -0.28263 0.04768 -0.28888 0.04259 C -0.29548 0.03703 -0.29964 0.02847 -0.30555 0.02222 C -0.3085 0.01041 -0.31475 0.00115 -0.32221 -0.00555 C -0.32742 -0.01575 -0.32794 -0.01876 -0.3361 -0.02223 C -0.33836 -0.03079 -0.33749 -0.02593 -0.33749 -0.03704 " pathEditMode="relative" ptsTypes="ffffffffffffffffffffffA">
                                      <p:cBhvr>
                                        <p:cTn id="16"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460875" y="3258066"/>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175125" y="256917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6578600" y="2938502"/>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330575" y="286813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8449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5300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196263" y="32268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504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2222E-6 3.7037E-6 L -0.41945 -0.26852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5E-6 3.7037E-6 L 0.01858 -0.10556 " pathEditMode="relative" ptsTypes="AA">
                                      <p:cBhvr>
                                        <p:cTn id="8" dur="2000" fill="hold"/>
                                        <p:tgtEl>
                                          <p:spTgt spid="1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22222E-6 -4.07407E-6 L -0.14028 -0.02037 " pathEditMode="relative" rAng="0" ptsTypes="AA">
                                      <p:cBhvr>
                                        <p:cTn id="10" dur="2000" fill="hold"/>
                                        <p:tgtEl>
                                          <p:spTgt spid="11"/>
                                        </p:tgtEl>
                                        <p:attrNameLst>
                                          <p:attrName>ppt_x</p:attrName>
                                          <p:attrName>ppt_y</p:attrName>
                                        </p:attrNameLst>
                                      </p:cBhvr>
                                      <p:rCtr x="-7014"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435475" y="336307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934200" y="323096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483100" y="187892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092700" y="304629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36975" y="3027360"/>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8449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5300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267200" y="3123284"/>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083050" y="141605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921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129 -4.07407E-6 C 0.01736 0.00162 0.02118 0.00278 0.02639 0.00764 C 0.01979 0.0169 0.01077 0.02061 0.0033 0.02778 C 0.00156 0.03149 -0.00173 0.0338 -0.00312 0.03797 C -0.00364 0.03936 -0.00399 0.04098 -0.00469 0.04237 C -0.00694 0.04676 -0.00729 0.04422 -0.00868 0.04908 C -0.01041 0.05487 -0.0125 0.06482 -0.01805 0.06482 " pathEditMode="relative" rAng="0" ptsTypes="ffffffA">
                                      <p:cBhvr>
                                        <p:cTn id="6" dur="2000" fill="hold"/>
                                        <p:tgtEl>
                                          <p:spTgt spid="4"/>
                                        </p:tgtEl>
                                        <p:attrNameLst>
                                          <p:attrName>ppt_x</p:attrName>
                                          <p:attrName>ppt_y</p:attrName>
                                        </p:attrNameLst>
                                      </p:cBhvr>
                                      <p:rCtr x="-712" y="3241"/>
                                    </p:animMotion>
                                  </p:childTnLst>
                                </p:cTn>
                              </p:par>
                              <p:par>
                                <p:cTn id="7" presetID="0" presetClass="path" presetSubtype="0" accel="50000" decel="50000" fill="hold" grpId="0" nodeType="withEffect">
                                  <p:stCondLst>
                                    <p:cond delay="0"/>
                                  </p:stCondLst>
                                  <p:childTnLst>
                                    <p:animMotion origin="layout" path="M -3.33333E-6 -5.18519E-6 L -0.10139 -0.01853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5.27778E-6 -2.59259E-6 L -0.0224 -0.11482 " pathEditMode="relative" ptsTypes="AA">
                                      <p:cBhvr>
                                        <p:cTn id="10" dur="2000" fill="hold"/>
                                        <p:tgtEl>
                                          <p:spTgt spid="1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469 -0.00024 L -0.07848 -0.10278 " pathEditMode="relative" rAng="0" ptsTypes="AA">
                                      <p:cBhvr>
                                        <p:cTn id="12" dur="2000" fill="hold"/>
                                        <p:tgtEl>
                                          <p:spTgt spid="14"/>
                                        </p:tgtEl>
                                        <p:attrNameLst>
                                          <p:attrName>ppt_x</p:attrName>
                                          <p:attrName>ppt_y</p:attrName>
                                        </p:attrNameLst>
                                      </p:cBhvr>
                                      <p:rCtr x="-3698" y="-5139"/>
                                    </p:animMotion>
                                  </p:childTnLst>
                                </p:cTn>
                              </p:par>
                              <p:par>
                                <p:cTn id="13" presetID="0" presetClass="path" presetSubtype="0" accel="50000" decel="50000" fill="hold" grpId="0" nodeType="withEffect">
                                  <p:stCondLst>
                                    <p:cond delay="0"/>
                                  </p:stCondLst>
                                  <p:childTnLst>
                                    <p:animMotion origin="layout" path="M 2.77778E-6 6.2963E-6 L 2.77778E-6 0.06505 " pathEditMode="relative" ptsTypes="AA">
                                      <p:cBhvr>
                                        <p:cTn id="14"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162425" y="3415626"/>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934200" y="323096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924300" y="187892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092700" y="304629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36975" y="3027360"/>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8449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5300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267200" y="3123284"/>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083050" y="141605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682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2.96296E-6 C -0.00052 0.0037 -0.00035 0.00764 -0.00139 0.01111 C -0.00278 0.01505 -0.00694 0.02222 -0.00694 0.02222 C -0.0066 0.02408 -0.00677 0.02662 -0.00555 0.02778 C -0.0033 0.02986 0.00278 0.03148 0.00278 0.03148 C 0.00625 0.03843 0.00938 0.03866 0.01528 0.04259 C 0.01788 0.05324 0.01441 0.04329 0.02083 0.05185 C 0.02552 0.0581 0.02101 0.05695 0.02778 0.06111 C 0.03577 0.06574 0.04479 0.06713 0.05139 0.07593 " pathEditMode="relative" ptsTypes="ffffffff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8.33333E-7 -3.7037E-6 L 0.02916 -0.13148 " pathEditMode="relative" ptsTypes="AA">
                                      <p:cBhvr>
                                        <p:cTn id="8" dur="2000" fill="hold"/>
                                        <p:tgtEl>
                                          <p:spTgt spid="1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6.66667E-6 7.40741E-6 L 0.10277 -0.02314 " pathEditMode="relative" ptsTypes="AA">
                                      <p:cBhvr>
                                        <p:cTn id="10" dur="2000" fill="hold"/>
                                        <p:tgtEl>
                                          <p:spTgt spid="11"/>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1.66667E-6 2.59259E-6 L 0.05348 -0.10463 " pathEditMode="relative" ptsTypes="AA">
                                      <p:cBhvr>
                                        <p:cTn id="12" dur="2000" fill="hold"/>
                                        <p:tgtEl>
                                          <p:spTgt spid="13"/>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2.77778E-6 3.7037E-6 L -2.77778E-6 0.11458 " pathEditMode="relative" rAng="0" ptsTypes="AA">
                                      <p:cBhvr>
                                        <p:cTn id="14" dur="2000" fill="hold"/>
                                        <p:tgtEl>
                                          <p:spTgt spid="12"/>
                                        </p:tgtEl>
                                        <p:attrNameLst>
                                          <p:attrName>ppt_x</p:attrName>
                                          <p:attrName>ppt_y</p:attrName>
                                        </p:attrNameLst>
                                      </p:cBhvr>
                                      <p:rCtr x="0" y="5718"/>
                                    </p:animMotion>
                                  </p:childTnLst>
                                </p:cTn>
                              </p:par>
                              <p:par>
                                <p:cTn id="15" presetID="0" presetClass="path" presetSubtype="0" accel="50000" decel="50000" fill="hold" grpId="0" nodeType="withEffect">
                                  <p:stCondLst>
                                    <p:cond delay="0"/>
                                  </p:stCondLst>
                                  <p:childTnLst>
                                    <p:animMotion origin="layout" path="M -3.33333E-6 -7.77778E-6 C 0.00365 0.00046 0.0073 0.00069 0.01112 0.00185 C 0.01389 0.00254 0.01945 0.00555 0.01945 0.00555 C 0.02622 0.0236 0.02987 0.04027 0.03195 0.0611 C 0.0323 0.06597 0.03438 0.07106 0.03334 0.07592 C 0.03264 0.078 0.03056 0.07337 0.02917 0.07222 C 0.02761 0.11342 0.0257 0.15393 0.03334 0.19444 C 0.03403 0.20416 0.03438 0.21898 0.03889 0.22777 C 0.04115 0.23217 0.04289 0.23518 0.04445 0.24073 C 0.04688 0.24953 0.04827 0.25509 0.05278 0.26296 C 0.05921 0.26064 0.06164 0.25856 0.06389 0.24999 C 0.06216 0.23448 0.06511 0.2324 0.05417 0.22962 C 0.05139 0.22708 0.04688 0.22638 0.04584 0.22222 C 0.04393 0.21481 0.04584 0.21712 0.04028 0.21481 C 0.03438 0.20694 0.02639 0.20393 0.01945 0.19814 C 0.00764 0.18842 -0.00538 0.18217 -0.01666 0.17222 C -0.01857 0.16203 -0.01892 0.16134 -0.02638 0.16481 C -0.02968 0.15833 -0.02812 0.16064 -0.03055 0.1574 " pathEditMode="relative" ptsTypes="fffffffffffffffffA">
                                      <p:cBhvr>
                                        <p:cTn id="16"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267979" y="3206918"/>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521200" y="2798454"/>
            <a:ext cx="5842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060700" y="2194004"/>
            <a:ext cx="4572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012950" y="3374767"/>
            <a:ext cx="4953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759200" y="4028996"/>
            <a:ext cx="4953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597400" y="3606463"/>
            <a:ext cx="4953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3771900" y="3186668"/>
            <a:ext cx="5842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971550" y="3559433"/>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073910" y="3043019"/>
            <a:ext cx="609600" cy="276999"/>
          </a:xfrm>
          <a:prstGeom prst="rect">
            <a:avLst/>
          </a:prstGeom>
          <a:noFill/>
        </p:spPr>
        <p:txBody>
          <a:bodyPr wrap="square" rtlCol="0">
            <a:spAutoFit/>
          </a:bodyPr>
          <a:lstStyle/>
          <a:p>
            <a:r>
              <a:rPr lang="en-US" sz="1200" dirty="0" smtClean="0"/>
              <a:t>Ball</a:t>
            </a:r>
            <a:endParaRPr lang="en-US" sz="1200" dirty="0"/>
          </a:p>
        </p:txBody>
      </p:sp>
      <p:sp>
        <p:nvSpPr>
          <p:cNvPr id="18" name="Oval Callout 17"/>
          <p:cNvSpPr/>
          <p:nvPr/>
        </p:nvSpPr>
        <p:spPr>
          <a:xfrm>
            <a:off x="2012950" y="3043018"/>
            <a:ext cx="603250" cy="331749"/>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3728720" y="3689349"/>
            <a:ext cx="525780" cy="378083"/>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3345483" y="1962666"/>
            <a:ext cx="561340" cy="36520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3857293" y="2802919"/>
            <a:ext cx="625812" cy="364867"/>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4636279" y="2407166"/>
            <a:ext cx="597151" cy="345301"/>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Callout 23"/>
          <p:cNvSpPr/>
          <p:nvPr/>
        </p:nvSpPr>
        <p:spPr>
          <a:xfrm>
            <a:off x="4818103" y="3267501"/>
            <a:ext cx="549194" cy="3820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4818103" y="3315552"/>
            <a:ext cx="569387" cy="276999"/>
          </a:xfrm>
          <a:prstGeom prst="rect">
            <a:avLst/>
          </a:prstGeom>
        </p:spPr>
        <p:txBody>
          <a:bodyPr wrap="none">
            <a:spAutoFit/>
          </a:bodyPr>
          <a:lstStyle/>
          <a:p>
            <a:r>
              <a:rPr lang="en-US" sz="1200" dirty="0" smtClean="0"/>
              <a:t>Crash</a:t>
            </a:r>
            <a:endParaRPr lang="en-US" sz="1200" dirty="0"/>
          </a:p>
        </p:txBody>
      </p:sp>
      <p:sp>
        <p:nvSpPr>
          <p:cNvPr id="28" name="TextBox 27"/>
          <p:cNvSpPr txBox="1"/>
          <p:nvPr/>
        </p:nvSpPr>
        <p:spPr>
          <a:xfrm>
            <a:off x="3759200" y="3744099"/>
            <a:ext cx="508779" cy="284897"/>
          </a:xfrm>
          <a:prstGeom prst="rect">
            <a:avLst/>
          </a:prstGeom>
          <a:noFill/>
        </p:spPr>
        <p:txBody>
          <a:bodyPr wrap="square" rtlCol="0">
            <a:spAutoFit/>
          </a:bodyPr>
          <a:lstStyle/>
          <a:p>
            <a:r>
              <a:rPr lang="en-US" sz="1200" dirty="0" smtClean="0"/>
              <a:t>Left</a:t>
            </a:r>
            <a:endParaRPr lang="en-US" sz="1200" dirty="0"/>
          </a:p>
        </p:txBody>
      </p:sp>
      <p:sp>
        <p:nvSpPr>
          <p:cNvPr id="29" name="Rectangle 28"/>
          <p:cNvSpPr/>
          <p:nvPr/>
        </p:nvSpPr>
        <p:spPr>
          <a:xfrm>
            <a:off x="3350260" y="1981537"/>
            <a:ext cx="556563" cy="276999"/>
          </a:xfrm>
          <a:prstGeom prst="rect">
            <a:avLst/>
          </a:prstGeom>
        </p:spPr>
        <p:txBody>
          <a:bodyPr wrap="none">
            <a:spAutoFit/>
          </a:bodyPr>
          <a:lstStyle/>
          <a:p>
            <a:r>
              <a:rPr lang="en-US" sz="1200" dirty="0" smtClean="0"/>
              <a:t>Right</a:t>
            </a:r>
            <a:endParaRPr lang="en-US" sz="1200" dirty="0"/>
          </a:p>
        </p:txBody>
      </p:sp>
      <p:sp>
        <p:nvSpPr>
          <p:cNvPr id="30" name="Rectangle 29"/>
          <p:cNvSpPr/>
          <p:nvPr/>
        </p:nvSpPr>
        <p:spPr>
          <a:xfrm>
            <a:off x="3906823" y="2844452"/>
            <a:ext cx="530839" cy="276999"/>
          </a:xfrm>
          <a:prstGeom prst="rect">
            <a:avLst/>
          </a:prstGeom>
        </p:spPr>
        <p:txBody>
          <a:bodyPr wrap="none">
            <a:spAutoFit/>
          </a:bodyPr>
          <a:lstStyle/>
          <a:p>
            <a:r>
              <a:rPr lang="en-US" sz="1200" dirty="0" smtClean="0"/>
              <a:t>HOT</a:t>
            </a:r>
            <a:endParaRPr lang="en-US" sz="1200" dirty="0"/>
          </a:p>
        </p:txBody>
      </p:sp>
      <p:sp>
        <p:nvSpPr>
          <p:cNvPr id="31" name="Rectangle 30"/>
          <p:cNvSpPr/>
          <p:nvPr/>
        </p:nvSpPr>
        <p:spPr>
          <a:xfrm>
            <a:off x="4664043" y="2424836"/>
            <a:ext cx="569387" cy="276999"/>
          </a:xfrm>
          <a:prstGeom prst="rect">
            <a:avLst/>
          </a:prstGeom>
        </p:spPr>
        <p:txBody>
          <a:bodyPr wrap="none">
            <a:spAutoFit/>
          </a:bodyPr>
          <a:lstStyle/>
          <a:p>
            <a:r>
              <a:rPr lang="en-US" sz="1200" dirty="0" smtClean="0"/>
              <a:t>Crash</a:t>
            </a:r>
            <a:endParaRPr lang="en-US" sz="1200" dirty="0"/>
          </a:p>
        </p:txBody>
      </p:sp>
    </p:spTree>
    <p:extLst>
      <p:ext uri="{BB962C8B-B14F-4D97-AF65-F5344CB8AC3E}">
        <p14:creationId xmlns:p14="http://schemas.microsoft.com/office/powerpoint/2010/main" val="2300730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checkerboard(across)">
                                      <p:cBhvr>
                                        <p:cTn id="15" dur="500"/>
                                        <p:tgtEl>
                                          <p:spTgt spid="2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heckerboard(across)">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heckerboard(across)">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heckerboard(across)">
                                      <p:cBhvr>
                                        <p:cTn id="31" dur="500"/>
                                        <p:tgtEl>
                                          <p:spTgt spid="2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heckerboard(across)">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heckerboard(across)">
                                      <p:cBhvr>
                                        <p:cTn id="39" dur="500"/>
                                        <p:tgtEl>
                                          <p:spTgt spid="2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heckerboard(across)">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heckerboard(across)">
                                      <p:cBhvr>
                                        <p:cTn id="47" dur="500"/>
                                        <p:tgtEl>
                                          <p:spTgt spid="2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checkerboard(across)">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animBg="1"/>
      <p:bldP spid="21" grpId="0" animBg="1"/>
      <p:bldP spid="22" grpId="0" animBg="1"/>
      <p:bldP spid="23" grpId="0" animBg="1"/>
      <p:bldP spid="24" grpId="0" animBg="1"/>
      <p:bldP spid="26"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267979" y="3206918"/>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00600" y="2837586"/>
            <a:ext cx="5842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644905" y="2798454"/>
            <a:ext cx="4572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4102105" y="3941117"/>
            <a:ext cx="4953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22803" y="5791367"/>
            <a:ext cx="4953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702300" y="3649533"/>
            <a:ext cx="4953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3988584" y="3167786"/>
            <a:ext cx="5842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64043"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533905" y="5514369"/>
            <a:ext cx="609600" cy="276999"/>
          </a:xfrm>
          <a:prstGeom prst="rect">
            <a:avLst/>
          </a:prstGeom>
          <a:noFill/>
        </p:spPr>
        <p:txBody>
          <a:bodyPr wrap="square" rtlCol="0">
            <a:spAutoFit/>
          </a:bodyPr>
          <a:lstStyle/>
          <a:p>
            <a:r>
              <a:rPr lang="en-US" sz="1200" dirty="0" smtClean="0"/>
              <a:t>Ball</a:t>
            </a:r>
            <a:endParaRPr lang="en-US" sz="1200" dirty="0"/>
          </a:p>
        </p:txBody>
      </p:sp>
      <p:sp>
        <p:nvSpPr>
          <p:cNvPr id="18" name="Oval Callout 17"/>
          <p:cNvSpPr/>
          <p:nvPr/>
        </p:nvSpPr>
        <p:spPr>
          <a:xfrm>
            <a:off x="4502155" y="5514368"/>
            <a:ext cx="590545" cy="276999"/>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5917709" y="3303458"/>
            <a:ext cx="525780" cy="378083"/>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4118187" y="2911722"/>
            <a:ext cx="518091" cy="295196"/>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4249446" y="3576250"/>
            <a:ext cx="625812" cy="364867"/>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5067300" y="2529184"/>
            <a:ext cx="597151" cy="345301"/>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Callout 23"/>
          <p:cNvSpPr/>
          <p:nvPr/>
        </p:nvSpPr>
        <p:spPr>
          <a:xfrm>
            <a:off x="3827508" y="2416422"/>
            <a:ext cx="549194" cy="3820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3807315" y="2476926"/>
            <a:ext cx="569387" cy="276999"/>
          </a:xfrm>
          <a:prstGeom prst="rect">
            <a:avLst/>
          </a:prstGeom>
        </p:spPr>
        <p:txBody>
          <a:bodyPr wrap="none">
            <a:spAutoFit/>
          </a:bodyPr>
          <a:lstStyle/>
          <a:p>
            <a:r>
              <a:rPr lang="en-US" sz="1200" dirty="0" smtClean="0"/>
              <a:t>Crash</a:t>
            </a:r>
            <a:endParaRPr lang="en-US" sz="1200" dirty="0"/>
          </a:p>
        </p:txBody>
      </p:sp>
      <p:sp>
        <p:nvSpPr>
          <p:cNvPr id="28" name="TextBox 27"/>
          <p:cNvSpPr txBox="1"/>
          <p:nvPr/>
        </p:nvSpPr>
        <p:spPr>
          <a:xfrm>
            <a:off x="5934710" y="3364636"/>
            <a:ext cx="508779" cy="284897"/>
          </a:xfrm>
          <a:prstGeom prst="rect">
            <a:avLst/>
          </a:prstGeom>
          <a:noFill/>
        </p:spPr>
        <p:txBody>
          <a:bodyPr wrap="square" rtlCol="0">
            <a:spAutoFit/>
          </a:bodyPr>
          <a:lstStyle/>
          <a:p>
            <a:r>
              <a:rPr lang="en-US" sz="1200" dirty="0" smtClean="0"/>
              <a:t>Left</a:t>
            </a:r>
            <a:endParaRPr lang="en-US" sz="1200" dirty="0"/>
          </a:p>
        </p:txBody>
      </p:sp>
      <p:sp>
        <p:nvSpPr>
          <p:cNvPr id="29" name="Rectangle 28"/>
          <p:cNvSpPr/>
          <p:nvPr/>
        </p:nvSpPr>
        <p:spPr>
          <a:xfrm>
            <a:off x="4118188" y="2930940"/>
            <a:ext cx="518091" cy="276999"/>
          </a:xfrm>
          <a:prstGeom prst="rect">
            <a:avLst/>
          </a:prstGeom>
        </p:spPr>
        <p:txBody>
          <a:bodyPr wrap="none">
            <a:spAutoFit/>
          </a:bodyPr>
          <a:lstStyle/>
          <a:p>
            <a:r>
              <a:rPr lang="en-US" sz="1200" dirty="0" smtClean="0"/>
              <a:t>Lock</a:t>
            </a:r>
            <a:endParaRPr lang="en-US" sz="1200" dirty="0"/>
          </a:p>
        </p:txBody>
      </p:sp>
      <p:sp>
        <p:nvSpPr>
          <p:cNvPr id="30" name="Rectangle 29"/>
          <p:cNvSpPr/>
          <p:nvPr/>
        </p:nvSpPr>
        <p:spPr>
          <a:xfrm>
            <a:off x="4287264" y="3616751"/>
            <a:ext cx="530839" cy="276999"/>
          </a:xfrm>
          <a:prstGeom prst="rect">
            <a:avLst/>
          </a:prstGeom>
        </p:spPr>
        <p:txBody>
          <a:bodyPr wrap="none">
            <a:spAutoFit/>
          </a:bodyPr>
          <a:lstStyle/>
          <a:p>
            <a:r>
              <a:rPr lang="en-US" sz="1200" dirty="0" smtClean="0"/>
              <a:t>HOT</a:t>
            </a:r>
            <a:endParaRPr lang="en-US" sz="1200" dirty="0"/>
          </a:p>
        </p:txBody>
      </p:sp>
      <p:sp>
        <p:nvSpPr>
          <p:cNvPr id="31" name="Rectangle 30"/>
          <p:cNvSpPr/>
          <p:nvPr/>
        </p:nvSpPr>
        <p:spPr>
          <a:xfrm>
            <a:off x="5100106" y="2560587"/>
            <a:ext cx="569387" cy="276999"/>
          </a:xfrm>
          <a:prstGeom prst="rect">
            <a:avLst/>
          </a:prstGeom>
        </p:spPr>
        <p:txBody>
          <a:bodyPr wrap="none">
            <a:spAutoFit/>
          </a:bodyPr>
          <a:lstStyle/>
          <a:p>
            <a:r>
              <a:rPr lang="en-US" sz="1200" dirty="0" smtClean="0"/>
              <a:t>Crash</a:t>
            </a:r>
            <a:endParaRPr lang="en-US" sz="1200" dirty="0"/>
          </a:p>
        </p:txBody>
      </p:sp>
    </p:spTree>
    <p:extLst>
      <p:ext uri="{BB962C8B-B14F-4D97-AF65-F5344CB8AC3E}">
        <p14:creationId xmlns:p14="http://schemas.microsoft.com/office/powerpoint/2010/main" val="778077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heckerboard(across)">
                                      <p:cBhvr>
                                        <p:cTn id="15" dur="500"/>
                                        <p:tgtEl>
                                          <p:spTgt spid="2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heckerboard(across)">
                                      <p:cBhvr>
                                        <p:cTn id="23" dur="500"/>
                                        <p:tgtEl>
                                          <p:spTgt spid="2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checkerboard(across)">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heckerboard(across)">
                                      <p:cBhvr>
                                        <p:cTn id="39" dur="500"/>
                                        <p:tgtEl>
                                          <p:spTgt spid="2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heckerboard(across)">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heckerboard(across)">
                                      <p:cBhvr>
                                        <p:cTn id="47" dur="500"/>
                                        <p:tgtEl>
                                          <p:spTgt spid="2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checkerboard(across)">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animBg="1"/>
      <p:bldP spid="21" grpId="0" animBg="1"/>
      <p:bldP spid="22" grpId="0" animBg="1"/>
      <p:bldP spid="23" grpId="0" animBg="1"/>
      <p:bldP spid="24" grpId="0" animBg="1"/>
      <p:bldP spid="26"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267979" y="3206918"/>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5525327" y="2550277"/>
            <a:ext cx="5842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19502" y="2961826"/>
            <a:ext cx="4572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4102105" y="3941117"/>
            <a:ext cx="4953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5391763" y="4315765"/>
            <a:ext cx="4953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6629400" y="3432085"/>
            <a:ext cx="4953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706902" y="3206918"/>
            <a:ext cx="5842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181943" y="328946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810372" y="3204000"/>
            <a:ext cx="609600" cy="276999"/>
          </a:xfrm>
          <a:prstGeom prst="rect">
            <a:avLst/>
          </a:prstGeom>
          <a:noFill/>
        </p:spPr>
        <p:txBody>
          <a:bodyPr wrap="square" rtlCol="0">
            <a:spAutoFit/>
          </a:bodyPr>
          <a:lstStyle/>
          <a:p>
            <a:r>
              <a:rPr lang="en-US" sz="1200" dirty="0" smtClean="0"/>
              <a:t>Ball</a:t>
            </a:r>
            <a:endParaRPr lang="en-US" sz="1200" dirty="0"/>
          </a:p>
        </p:txBody>
      </p:sp>
      <p:sp>
        <p:nvSpPr>
          <p:cNvPr id="18" name="Oval Callout 17"/>
          <p:cNvSpPr/>
          <p:nvPr/>
        </p:nvSpPr>
        <p:spPr>
          <a:xfrm>
            <a:off x="6829427" y="3206919"/>
            <a:ext cx="473073" cy="26121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5650267" y="4025552"/>
            <a:ext cx="452936" cy="284897"/>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4951239" y="2961826"/>
            <a:ext cx="440524" cy="3151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4249446" y="3616751"/>
            <a:ext cx="640054" cy="324366"/>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5727205" y="2264895"/>
            <a:ext cx="597151" cy="345301"/>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Callout 23"/>
          <p:cNvSpPr/>
          <p:nvPr/>
        </p:nvSpPr>
        <p:spPr>
          <a:xfrm>
            <a:off x="4075164" y="2615425"/>
            <a:ext cx="458736" cy="3820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4032266" y="2659190"/>
            <a:ext cx="569387" cy="276999"/>
          </a:xfrm>
          <a:prstGeom prst="rect">
            <a:avLst/>
          </a:prstGeom>
        </p:spPr>
        <p:txBody>
          <a:bodyPr wrap="none">
            <a:spAutoFit/>
          </a:bodyPr>
          <a:lstStyle/>
          <a:p>
            <a:r>
              <a:rPr lang="en-US" sz="1200" dirty="0" smtClean="0"/>
              <a:t>Crash</a:t>
            </a:r>
            <a:endParaRPr lang="en-US" sz="1200" dirty="0"/>
          </a:p>
        </p:txBody>
      </p:sp>
      <p:sp>
        <p:nvSpPr>
          <p:cNvPr id="28" name="TextBox 27"/>
          <p:cNvSpPr txBox="1"/>
          <p:nvPr/>
        </p:nvSpPr>
        <p:spPr>
          <a:xfrm>
            <a:off x="5650267" y="4025552"/>
            <a:ext cx="508779" cy="284897"/>
          </a:xfrm>
          <a:prstGeom prst="rect">
            <a:avLst/>
          </a:prstGeom>
          <a:noFill/>
        </p:spPr>
        <p:txBody>
          <a:bodyPr wrap="square" rtlCol="0">
            <a:spAutoFit/>
          </a:bodyPr>
          <a:lstStyle/>
          <a:p>
            <a:r>
              <a:rPr lang="en-US" sz="1200" dirty="0" smtClean="0"/>
              <a:t>Left</a:t>
            </a:r>
            <a:endParaRPr lang="en-US" sz="1200" dirty="0"/>
          </a:p>
        </p:txBody>
      </p:sp>
      <p:sp>
        <p:nvSpPr>
          <p:cNvPr id="29" name="Rectangle 28"/>
          <p:cNvSpPr/>
          <p:nvPr/>
        </p:nvSpPr>
        <p:spPr>
          <a:xfrm>
            <a:off x="4889500" y="2978126"/>
            <a:ext cx="530839" cy="276999"/>
          </a:xfrm>
          <a:prstGeom prst="rect">
            <a:avLst/>
          </a:prstGeom>
        </p:spPr>
        <p:txBody>
          <a:bodyPr wrap="none">
            <a:spAutoFit/>
          </a:bodyPr>
          <a:lstStyle/>
          <a:p>
            <a:r>
              <a:rPr lang="en-US" sz="1200" dirty="0" smtClean="0"/>
              <a:t>HOT</a:t>
            </a:r>
            <a:endParaRPr lang="en-US" sz="1200" dirty="0"/>
          </a:p>
        </p:txBody>
      </p:sp>
      <p:sp>
        <p:nvSpPr>
          <p:cNvPr id="30" name="Rectangle 29"/>
          <p:cNvSpPr/>
          <p:nvPr/>
        </p:nvSpPr>
        <p:spPr>
          <a:xfrm>
            <a:off x="4287264" y="3616751"/>
            <a:ext cx="569387" cy="276999"/>
          </a:xfrm>
          <a:prstGeom prst="rect">
            <a:avLst/>
          </a:prstGeom>
        </p:spPr>
        <p:txBody>
          <a:bodyPr wrap="none">
            <a:spAutoFit/>
          </a:bodyPr>
          <a:lstStyle/>
          <a:p>
            <a:r>
              <a:rPr lang="en-US" sz="1200" dirty="0" smtClean="0"/>
              <a:t>Crash</a:t>
            </a:r>
            <a:endParaRPr lang="en-US" sz="1200" dirty="0"/>
          </a:p>
        </p:txBody>
      </p:sp>
      <p:sp>
        <p:nvSpPr>
          <p:cNvPr id="32" name="Rectangle 31"/>
          <p:cNvSpPr/>
          <p:nvPr/>
        </p:nvSpPr>
        <p:spPr>
          <a:xfrm>
            <a:off x="5767793" y="2307290"/>
            <a:ext cx="556563" cy="276999"/>
          </a:xfrm>
          <a:prstGeom prst="rect">
            <a:avLst/>
          </a:prstGeom>
        </p:spPr>
        <p:txBody>
          <a:bodyPr wrap="none">
            <a:spAutoFit/>
          </a:bodyPr>
          <a:lstStyle/>
          <a:p>
            <a:r>
              <a:rPr lang="en-US" sz="1200" dirty="0" smtClean="0"/>
              <a:t>Right</a:t>
            </a:r>
            <a:endParaRPr lang="en-US" sz="1200" dirty="0"/>
          </a:p>
        </p:txBody>
      </p:sp>
    </p:spTree>
    <p:extLst>
      <p:ext uri="{BB962C8B-B14F-4D97-AF65-F5344CB8AC3E}">
        <p14:creationId xmlns:p14="http://schemas.microsoft.com/office/powerpoint/2010/main" val="2898314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heckerboard(across)">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heckerboard(across)">
                                      <p:cBhvr>
                                        <p:cTn id="23" dur="500"/>
                                        <p:tgtEl>
                                          <p:spTgt spid="2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checkerboard(across)">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heckerboard(across)">
                                      <p:cBhvr>
                                        <p:cTn id="39" dur="500"/>
                                        <p:tgtEl>
                                          <p:spTgt spid="22"/>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heckerboard(across)">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heckerboard(across)">
                                      <p:cBhvr>
                                        <p:cTn id="47" dur="500"/>
                                        <p:tgtEl>
                                          <p:spTgt spid="2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checkerboard(across)">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animBg="1"/>
      <p:bldP spid="21" grpId="0" animBg="1"/>
      <p:bldP spid="22" grpId="0" animBg="1"/>
      <p:bldP spid="23" grpId="0" animBg="1"/>
      <p:bldP spid="24" grpId="0" animBg="1"/>
      <p:bldP spid="26" grpId="0"/>
      <p:bldP spid="28" grpId="0"/>
      <p:bldP spid="29" grpId="0"/>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495083" y="3171879"/>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5511394" y="1780401"/>
            <a:ext cx="5842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873505" y="2478072"/>
            <a:ext cx="4572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838015" y="3534861"/>
            <a:ext cx="4953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596999" y="3780086"/>
            <a:ext cx="4953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6226175" y="3307834"/>
            <a:ext cx="4953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706902" y="2938502"/>
            <a:ext cx="5842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537325" y="146066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714756" y="1538068"/>
            <a:ext cx="609600" cy="276999"/>
          </a:xfrm>
          <a:prstGeom prst="rect">
            <a:avLst/>
          </a:prstGeom>
          <a:noFill/>
        </p:spPr>
        <p:txBody>
          <a:bodyPr wrap="square" rtlCol="0">
            <a:spAutoFit/>
          </a:bodyPr>
          <a:lstStyle/>
          <a:p>
            <a:r>
              <a:rPr lang="en-US" sz="1200" dirty="0" smtClean="0"/>
              <a:t>Ball</a:t>
            </a:r>
            <a:endParaRPr lang="en-US" sz="1200" dirty="0"/>
          </a:p>
        </p:txBody>
      </p:sp>
      <p:sp>
        <p:nvSpPr>
          <p:cNvPr id="18" name="Oval Callout 17"/>
          <p:cNvSpPr/>
          <p:nvPr/>
        </p:nvSpPr>
        <p:spPr>
          <a:xfrm>
            <a:off x="5714756" y="1519187"/>
            <a:ext cx="473073" cy="26121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6537325" y="3112676"/>
            <a:ext cx="452936" cy="284897"/>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4921980" y="2535030"/>
            <a:ext cx="440524" cy="3151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4780285" y="3532604"/>
            <a:ext cx="640054" cy="324366"/>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4040436" y="2145116"/>
            <a:ext cx="597151" cy="345301"/>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Callout 23"/>
          <p:cNvSpPr/>
          <p:nvPr/>
        </p:nvSpPr>
        <p:spPr>
          <a:xfrm>
            <a:off x="4036347" y="3172191"/>
            <a:ext cx="458736" cy="3820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3964513" y="3215501"/>
            <a:ext cx="569387" cy="276999"/>
          </a:xfrm>
          <a:prstGeom prst="rect">
            <a:avLst/>
          </a:prstGeom>
        </p:spPr>
        <p:txBody>
          <a:bodyPr wrap="none">
            <a:spAutoFit/>
          </a:bodyPr>
          <a:lstStyle/>
          <a:p>
            <a:r>
              <a:rPr lang="en-US" sz="1200" dirty="0" smtClean="0"/>
              <a:t>Crash</a:t>
            </a:r>
            <a:endParaRPr lang="en-US" sz="1200" dirty="0"/>
          </a:p>
        </p:txBody>
      </p:sp>
      <p:sp>
        <p:nvSpPr>
          <p:cNvPr id="28" name="TextBox 27"/>
          <p:cNvSpPr txBox="1"/>
          <p:nvPr/>
        </p:nvSpPr>
        <p:spPr>
          <a:xfrm>
            <a:off x="6537325" y="3134477"/>
            <a:ext cx="508779" cy="284897"/>
          </a:xfrm>
          <a:prstGeom prst="rect">
            <a:avLst/>
          </a:prstGeom>
          <a:noFill/>
        </p:spPr>
        <p:txBody>
          <a:bodyPr wrap="square" rtlCol="0">
            <a:spAutoFit/>
          </a:bodyPr>
          <a:lstStyle/>
          <a:p>
            <a:r>
              <a:rPr lang="en-US" sz="1200" dirty="0" smtClean="0"/>
              <a:t>Left</a:t>
            </a:r>
            <a:endParaRPr lang="en-US" sz="1200" dirty="0"/>
          </a:p>
        </p:txBody>
      </p:sp>
      <p:sp>
        <p:nvSpPr>
          <p:cNvPr id="29" name="Rectangle 28"/>
          <p:cNvSpPr/>
          <p:nvPr/>
        </p:nvSpPr>
        <p:spPr>
          <a:xfrm>
            <a:off x="4889500" y="2570405"/>
            <a:ext cx="530839" cy="276999"/>
          </a:xfrm>
          <a:prstGeom prst="rect">
            <a:avLst/>
          </a:prstGeom>
        </p:spPr>
        <p:txBody>
          <a:bodyPr wrap="none">
            <a:spAutoFit/>
          </a:bodyPr>
          <a:lstStyle/>
          <a:p>
            <a:r>
              <a:rPr lang="en-US" sz="1200" dirty="0" smtClean="0"/>
              <a:t>HOT</a:t>
            </a:r>
            <a:endParaRPr lang="en-US" sz="1200" dirty="0"/>
          </a:p>
        </p:txBody>
      </p:sp>
      <p:sp>
        <p:nvSpPr>
          <p:cNvPr id="30" name="Rectangle 29"/>
          <p:cNvSpPr/>
          <p:nvPr/>
        </p:nvSpPr>
        <p:spPr>
          <a:xfrm>
            <a:off x="4850683" y="3552711"/>
            <a:ext cx="569387" cy="276999"/>
          </a:xfrm>
          <a:prstGeom prst="rect">
            <a:avLst/>
          </a:prstGeom>
        </p:spPr>
        <p:txBody>
          <a:bodyPr wrap="none">
            <a:spAutoFit/>
          </a:bodyPr>
          <a:lstStyle/>
          <a:p>
            <a:r>
              <a:rPr lang="en-US" sz="1200" dirty="0" smtClean="0"/>
              <a:t>Crash</a:t>
            </a:r>
            <a:endParaRPr lang="en-US" sz="1200" dirty="0"/>
          </a:p>
        </p:txBody>
      </p:sp>
      <p:sp>
        <p:nvSpPr>
          <p:cNvPr id="32" name="Rectangle 31"/>
          <p:cNvSpPr/>
          <p:nvPr/>
        </p:nvSpPr>
        <p:spPr>
          <a:xfrm>
            <a:off x="4040436" y="2168622"/>
            <a:ext cx="556563" cy="276999"/>
          </a:xfrm>
          <a:prstGeom prst="rect">
            <a:avLst/>
          </a:prstGeom>
        </p:spPr>
        <p:txBody>
          <a:bodyPr wrap="none">
            <a:spAutoFit/>
          </a:bodyPr>
          <a:lstStyle/>
          <a:p>
            <a:r>
              <a:rPr lang="en-US" sz="1200" dirty="0" smtClean="0"/>
              <a:t>Right</a:t>
            </a:r>
            <a:endParaRPr lang="en-US" sz="1200" dirty="0"/>
          </a:p>
        </p:txBody>
      </p:sp>
    </p:spTree>
    <p:extLst>
      <p:ext uri="{BB962C8B-B14F-4D97-AF65-F5344CB8AC3E}">
        <p14:creationId xmlns:p14="http://schemas.microsoft.com/office/powerpoint/2010/main" val="2446825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heckerboard(across)">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par>
                                <p:cTn id="24" presetID="5" presetClass="entr" presetSubtype="10" fill="hold" grpId="1"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checkerboard(across)">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heckerboard(across)">
                                      <p:cBhvr>
                                        <p:cTn id="39" dur="500"/>
                                        <p:tgtEl>
                                          <p:spTgt spid="26"/>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heckerboard(across)">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heckerboard(across)">
                                      <p:cBhvr>
                                        <p:cTn id="47" dur="500"/>
                                        <p:tgtEl>
                                          <p:spTgt spid="30"/>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heckerboard(across)">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1" grpId="0" animBg="1"/>
      <p:bldP spid="22" grpId="0" animBg="1"/>
      <p:bldP spid="23" grpId="0" animBg="1"/>
      <p:bldP spid="24" grpId="0" animBg="1"/>
      <p:bldP spid="26" grpId="0"/>
      <p:bldP spid="28" grpId="0"/>
      <p:bldP spid="28" grpId="1"/>
      <p:bldP spid="29" grpId="0"/>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400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673600" y="248027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2794000" y="1735098"/>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628900" y="3557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759200" y="404649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91100" y="348666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025900" y="296973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168525" y="151919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3015595">
            <a:off x="5765801" y="2848132"/>
            <a:ext cx="1282700" cy="369332"/>
          </a:xfrm>
          <a:prstGeom prst="rect">
            <a:avLst/>
          </a:prstGeom>
          <a:noFill/>
        </p:spPr>
        <p:txBody>
          <a:bodyPr wrap="square" rtlCol="0">
            <a:spAutoFit/>
          </a:bodyPr>
          <a:lstStyle/>
          <a:p>
            <a:r>
              <a:rPr lang="en-US" dirty="0" smtClean="0"/>
              <a:t>Cover two </a:t>
            </a:r>
            <a:endParaRPr lang="en-US" dirty="0"/>
          </a:p>
        </p:txBody>
      </p:sp>
      <p:sp>
        <p:nvSpPr>
          <p:cNvPr id="18" name="Oval 17"/>
          <p:cNvSpPr/>
          <p:nvPr/>
        </p:nvSpPr>
        <p:spPr>
          <a:xfrm rot="19562827">
            <a:off x="5918200" y="2286000"/>
            <a:ext cx="990600" cy="155146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269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00023 C 0.00451 3.33333E-6 0.0092 -0.00047 0.01371 0.00092 C 0.01458 0.00092 0.01423 0.00301 0.01458 0.00416 C 0.01545 0.00995 0.01614 0.01481 0.0184 0.01967 C 0.01909 0.02847 0.01927 0.03564 0.02448 0.04097 C 0.02691 0.04606 0.02986 0.05069 0.03298 0.05532 C 0.03541 0.05879 0.03906 0.06157 0.04149 0.06527 C 0.04791 0.07592 0.04149 0.06921 0.04687 0.0743 C 0.04739 0.07546 0.04774 0.07662 0.04843 0.07754 C 0.04896 0.07847 0.05 0.0787 0.05069 0.07986 C 0.05121 0.08078 0.05104 0.08217 0.05139 0.0831 C 0.05277 0.0868 0.05295 0.08657 0.05538 0.08865 C 0.05607 0.09352 0.05538 0.09213 0.05694 0.09444 " pathEditMode="relative" rAng="0" ptsTypes="ffffffffffffA">
                                      <p:cBhvr>
                                        <p:cTn id="6" dur="2000" fill="hold"/>
                                        <p:tgtEl>
                                          <p:spTgt spid="4"/>
                                        </p:tgtEl>
                                        <p:attrNameLst>
                                          <p:attrName>ppt_x</p:attrName>
                                          <p:attrName>ppt_y</p:attrName>
                                        </p:attrNameLst>
                                      </p:cBhvr>
                                      <p:rCtr x="2847" y="4722"/>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6.66667E-6 7.40741E-7 L -0.10556 -0.06852 " pathEditMode="relative" ptsTypes="AA">
                                      <p:cBhvr>
                                        <p:cTn id="9" dur="2000" fill="hold"/>
                                        <p:tgtEl>
                                          <p:spTgt spid="15"/>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grpId="0" nodeType="afterEffect">
                                  <p:stCondLst>
                                    <p:cond delay="0"/>
                                  </p:stCondLst>
                                  <p:childTnLst>
                                    <p:animMotion origin="layout" path="M -0.01302 -0.00278 L -0.11389 -0.08449 " pathEditMode="relative" rAng="0" ptsTypes="AA">
                                      <p:cBhvr>
                                        <p:cTn id="12" dur="2000" fill="hold"/>
                                        <p:tgtEl>
                                          <p:spTgt spid="14"/>
                                        </p:tgtEl>
                                        <p:attrNameLst>
                                          <p:attrName>ppt_x</p:attrName>
                                          <p:attrName>ppt_y</p:attrName>
                                        </p:attrNameLst>
                                      </p:cBhvr>
                                      <p:rCtr x="-5052" y="-4097"/>
                                    </p:animMotion>
                                  </p:childTnLst>
                                </p:cTn>
                              </p:par>
                            </p:childTnLst>
                          </p:cTn>
                        </p:par>
                        <p:par>
                          <p:cTn id="13" fill="hold">
                            <p:stCondLst>
                              <p:cond delay="6000"/>
                            </p:stCondLst>
                            <p:childTnLst>
                              <p:par>
                                <p:cTn id="14" presetID="0" presetClass="path" presetSubtype="0" accel="50000" decel="50000" fill="hold" grpId="0" nodeType="afterEffect">
                                  <p:stCondLst>
                                    <p:cond delay="0"/>
                                  </p:stCondLst>
                                  <p:childTnLst>
                                    <p:animMotion origin="layout" path="M 0.0132 0.0007 L 0.0441 0.10394 " pathEditMode="relative" rAng="0" ptsTypes="AA">
                                      <p:cBhvr>
                                        <p:cTn id="15" dur="2000" fill="hold"/>
                                        <p:tgtEl>
                                          <p:spTgt spid="10"/>
                                        </p:tgtEl>
                                        <p:attrNameLst>
                                          <p:attrName>ppt_x</p:attrName>
                                          <p:attrName>ppt_y</p:attrName>
                                        </p:attrNameLst>
                                      </p:cBhvr>
                                      <p:rCtr x="1545" y="5162"/>
                                    </p:animMotion>
                                  </p:childTnLst>
                                </p:cTn>
                              </p:par>
                            </p:childTnLst>
                          </p:cTn>
                        </p:par>
                        <p:par>
                          <p:cTn id="16" fill="hold">
                            <p:stCondLst>
                              <p:cond delay="8000"/>
                            </p:stCondLst>
                            <p:childTnLst>
                              <p:par>
                                <p:cTn id="17" presetID="0" presetClass="path" presetSubtype="0" accel="50000" decel="50000" fill="hold" grpId="0" nodeType="afterEffect">
                                  <p:stCondLst>
                                    <p:cond delay="0"/>
                                  </p:stCondLst>
                                  <p:childTnLst>
                                    <p:animMotion origin="layout" path="M -5.55556E-6 4.07407E-6 C -0.00452 0.01782 -0.0033 0.04583 0.00972 0.0574 C 0.01128 0.06065 0.01163 0.06551 0.01388 0.06852 C 0.02048 0.07731 0.0276 0.075 0.03472 0.08148 C 0.03906 0.08518 0.03802 0.08518 0.04305 0.08703 C 0.04808 0.08889 0.05347 0.08935 0.05833 0.09259 C 0.05972 0.09352 0.06093 0.09537 0.06249 0.09629 C 0.0651 0.09768 0.06822 0.09768 0.07083 0.1 C 0.07673 0.10532 0.08159 0.11134 0.08749 0.11666 C 0.09166 0.125 0.0967 0.12615 0.10277 0.13148 C 0.10815 0.14583 0.10208 0.1324 0.11111 0.14444 C 0.1151 0.14977 0.11805 0.1574 0.12222 0.16296 C 0.1243 0.16574 0.12708 0.16736 0.12916 0.17037 C 0.13368 0.17685 0.13732 0.1868 0.14166 0.19444 C 0.14461 0.20625 0.14878 0.21852 0.15694 0.22592 C 0.16024 0.2324 0.16458 0.23657 0.16666 0.24444 C 0.17413 0.24097 0.16857 0.24467 0.17638 0.23333 C 0.18784 0.21643 0.19496 0.20902 0.19722 0.18518 C 0.1993 0.16111 0.19861 0.14444 0.20555 0.12407 C 0.21058 0.10856 0.20538 0.11666 0.21111 0.10926 " pathEditMode="relative" ptsTypes="fffffffffffffffffffA">
                                      <p:cBhvr>
                                        <p:cTn id="18" dur="2000" fill="hold"/>
                                        <p:tgtEl>
                                          <p:spTgt spid="1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heckerboard(across)">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4" grpId="0"/>
      <p:bldP spid="15" grpId="0"/>
      <p:bldP spid="3" grpId="0"/>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20740</TotalTime>
  <Words>1544</Words>
  <Application>Microsoft Macintosh PowerPoint</Application>
  <PresentationFormat>On-screen Show (4:3)</PresentationFormat>
  <Paragraphs>637</Paragraphs>
  <Slides>43</Slides>
  <Notes>36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Story</vt:lpstr>
      <vt:lpstr>400 The Base Defense</vt:lpstr>
      <vt:lpstr>Individual Elements of Sliding That Remain Universal</vt:lpstr>
      <vt:lpstr>400 Defense</vt:lpstr>
      <vt:lpstr>400 vs. 2-3-1</vt:lpstr>
      <vt:lpstr>400 vs. 2-3-1</vt:lpstr>
      <vt:lpstr>400 vs. 2-3-1</vt:lpstr>
      <vt:lpstr>400 vs. 2-3-1</vt:lpstr>
      <vt:lpstr>400 vs. 2-3-1</vt:lpstr>
      <vt:lpstr>400 vs. 2-3-1</vt:lpstr>
      <vt:lpstr>400 vs. 2-3-1</vt:lpstr>
      <vt:lpstr>400 vs. 2-3-1</vt:lpstr>
      <vt:lpstr>400 vs. 2-3-1</vt:lpstr>
      <vt:lpstr>400 vs. 2-3-1</vt:lpstr>
      <vt:lpstr>400 vs. 2-3-1</vt:lpstr>
      <vt:lpstr>400 vs. 1-4-1</vt:lpstr>
      <vt:lpstr>400 vs. 1-4-1</vt:lpstr>
      <vt:lpstr>400 vs. 1-4-1</vt:lpstr>
      <vt:lpstr>400 vs. 1-4-1</vt:lpstr>
      <vt:lpstr>400 vs. 1-4-1</vt:lpstr>
      <vt:lpstr>400 vs. 1-4-1</vt:lpstr>
      <vt:lpstr>400 vs. 1-4-1</vt:lpstr>
      <vt:lpstr>400 vs. 1-4-1</vt:lpstr>
      <vt:lpstr>400 vs. 1-4-1</vt:lpstr>
      <vt:lpstr>400 vs. 1-4-1</vt:lpstr>
      <vt:lpstr>400 vs. 2-2-2</vt:lpstr>
      <vt:lpstr>400 vs. 2-2-2</vt:lpstr>
      <vt:lpstr>400 vs. 2-2-2</vt:lpstr>
      <vt:lpstr>400 vs. 2-2-2</vt:lpstr>
      <vt:lpstr>400 vs. 2-2-2</vt:lpstr>
      <vt:lpstr>400 vs. 2-2-2</vt:lpstr>
      <vt:lpstr>400 vs. 2-2-2</vt:lpstr>
      <vt:lpstr>400 vs. 2-2-2</vt:lpstr>
      <vt:lpstr>400 vs. 1-3-2</vt:lpstr>
      <vt:lpstr>400 vs. 1-3-2</vt:lpstr>
      <vt:lpstr>200 vs. 1-3-2</vt:lpstr>
      <vt:lpstr>400 vs. 1-3-2</vt:lpstr>
      <vt:lpstr>400 vs. 1-3-2</vt:lpstr>
      <vt:lpstr>400 vs. 1-3-2</vt:lpstr>
      <vt:lpstr>400 vs. 1-3-2</vt:lpstr>
      <vt:lpstr>400 vs. 1-3-2</vt:lpstr>
      <vt:lpstr>400 vs. 1-3-2</vt:lpstr>
      <vt:lpstr>400 vs. 1-3-2</vt:lpstr>
      <vt:lpstr>400 vs. 1-3-2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Phelan</dc:creator>
  <cp:lastModifiedBy>James Phelan</cp:lastModifiedBy>
  <cp:revision>90</cp:revision>
  <dcterms:created xsi:type="dcterms:W3CDTF">2013-12-04T07:41:55Z</dcterms:created>
  <dcterms:modified xsi:type="dcterms:W3CDTF">2014-01-04T00:30:01Z</dcterms:modified>
</cp:coreProperties>
</file>