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297" r:id="rId4"/>
    <p:sldId id="300" r:id="rId5"/>
    <p:sldId id="295" r:id="rId6"/>
    <p:sldId id="302" r:id="rId7"/>
    <p:sldId id="296" r:id="rId8"/>
    <p:sldId id="294" r:id="rId9"/>
    <p:sldId id="299" r:id="rId10"/>
    <p:sldId id="303" r:id="rId11"/>
    <p:sldId id="298" r:id="rId12"/>
    <p:sldId id="304" r:id="rId13"/>
    <p:sldId id="307" r:id="rId14"/>
    <p:sldId id="306" r:id="rId15"/>
    <p:sldId id="305" r:id="rId16"/>
    <p:sldId id="301" r:id="rId17"/>
    <p:sldId id="308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78571" autoAdjust="0"/>
  </p:normalViewPr>
  <p:slideViewPr>
    <p:cSldViewPr>
      <p:cViewPr varScale="1">
        <p:scale>
          <a:sx n="58" d="100"/>
          <a:sy n="58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71090-34AB-4200-AE2F-A8181782C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77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32F238-25BE-4B58-805B-A8B7A80AA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5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DD498-4CC5-402C-9C08-03F60173D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836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17898-3648-4CCE-A8D1-8BE17DC87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91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A4FC-88CC-449A-9CA0-E880DAD0F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2244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BB77-75AC-4295-BA5A-6A69CB7D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341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EB22-220F-41C6-9854-16895F536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536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4CA56-1062-40A0-9068-FCD0DBDFB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782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8FBEC-2E7E-4AE2-8A25-36E018BC4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483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804E9-D512-4745-98E7-102C3079D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52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869D-2E63-4DFA-A467-F784199AF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793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44FC-6B31-4D5B-B2DB-E7322AC37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255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6E988-F59B-4240-9193-2B6F200E8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560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49A7-8B87-459C-A5E4-7412E7EB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570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AD119-7F1F-49E4-85BB-7E55DA19C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56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C78AFB-A6A5-49CF-B832-53CB28E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Ultra Bold Condense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Ultra Bold Condense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Ultra Bold Condense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Ultra Bold Condense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mapsofworld.com/images/world-countries-flags/mexico-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3757448"/>
            <a:ext cx="371475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47650" y="-1143000"/>
            <a:ext cx="9144000" cy="3657600"/>
          </a:xfrm>
        </p:spPr>
        <p:txBody>
          <a:bodyPr/>
          <a:lstStyle/>
          <a:p>
            <a:pPr marL="228600" eaLnBrk="1" hangingPunct="1">
              <a:defRPr/>
            </a:pPr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4 Corners: </a:t>
            </a:r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okerman" pitchFamily="82" charset="0"/>
              </a:rPr>
              <a:t>Mexico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0" y="1066800"/>
            <a:ext cx="88392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71500" indent="-571500" algn="l" eaLnBrk="1" hangingPunct="1">
              <a:buFont typeface="Arial" pitchFamily="34" charset="0"/>
              <a:buChar char="•"/>
              <a:defRPr/>
            </a:pPr>
            <a:r>
              <a:rPr lang="en-US" sz="3600" dirty="0" smtClean="0">
                <a:latin typeface="Berlin Sans FB" pitchFamily="34" charset="0"/>
              </a:rPr>
              <a:t>For each of the following statements, pick the corner with the sign that BEST represents your view: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Strongly Agree, Agree, Disagree, or Strongly Disagree</a:t>
            </a:r>
          </a:p>
          <a:p>
            <a:pPr marL="571500" indent="-571500" algn="l" eaLnBrk="1" hangingPunct="1">
              <a:buFont typeface="Arial" pitchFamily="34" charset="0"/>
              <a:buChar char="•"/>
              <a:defRPr/>
            </a:pPr>
            <a:r>
              <a:rPr lang="en-US" sz="3600" dirty="0" smtClean="0">
                <a:latin typeface="Berlin Sans FB" pitchFamily="34" charset="0"/>
              </a:rPr>
              <a:t>You MUST be able to                                        give reasons for your                          answer…Do NOT just                            follow your friend to a                                  corner </a:t>
            </a:r>
            <a:r>
              <a:rPr lang="en-US" sz="3600" dirty="0" smtClean="0">
                <a:latin typeface="Berlin Sans FB" pitchFamily="34" charset="0"/>
                <a:sym typeface="Wingdings" pitchFamily="2" charset="2"/>
              </a:rPr>
              <a:t></a:t>
            </a:r>
            <a:endParaRPr lang="en-US" sz="3600" dirty="0" smtClean="0">
              <a:latin typeface="Berlin Sans FB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The Judiciary 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in Mexico can be considered independent</a:t>
            </a: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448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Mexico is too 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dependent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 on the U.S. 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19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Rule of Law </a:t>
            </a:r>
          </a:p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has been established in Mexico.</a:t>
            </a: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178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Mexico’s 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economy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 will be stronger than China’s within the next 10 years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34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Mexico’s current legislature</a:t>
            </a:r>
          </a:p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has more power than Russia’s</a:t>
            </a: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9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Inequality</a:t>
            </a:r>
          </a:p>
          <a:p>
            <a:pPr marL="0" indent="0" algn="ctr" eaLnBrk="1" hangingPunct="1">
              <a:buNone/>
              <a:defRPr/>
            </a:pPr>
            <a:r>
              <a:rPr lang="en-US" sz="7200" dirty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i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s decreasing in Mexico</a:t>
            </a: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70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Social Cleavages 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in Mexico are coinciding</a:t>
            </a: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03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Mexico is a 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Liberal Democracy.</a:t>
            </a: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20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6096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Mexico’s 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SEXENIO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 is a good idea to keep any single president from becoming too powerful</a:t>
            </a: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The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 PRI 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will NOT be able to dominate Mexico’s institutions again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367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Import Substitution Industrialization 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is necessary for LDC’s to “Catch Up” economically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NAFTA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 has been good for Mexico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66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Mexico is 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more democratic 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than Russia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7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Enrique Pena Nieto 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will seriously address the drug cartel problem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90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Allowing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 PEMEX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 to be open to foreign investment is a good idea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56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458200" cy="5029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Quotas for female </a:t>
            </a:r>
            <a:r>
              <a:rPr lang="en-US" sz="7200" dirty="0" smtClean="0">
                <a:effectLst>
                  <a:outerShdw blurRad="38100" dist="38100" dir="2700000" algn="ctr" rotWithShape="0">
                    <a:schemeClr val="accent4">
                      <a:lumMod val="10000"/>
                    </a:schemeClr>
                  </a:outerShdw>
                </a:effectLst>
                <a:latin typeface="Berlin Sans FB" pitchFamily="34" charset="0"/>
              </a:rPr>
              <a:t>candidates are necessary to level the playing field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ctr" rotWithShape="0">
                  <a:schemeClr val="accent4">
                    <a:lumMod val="10000"/>
                  </a:schemeClr>
                </a:outerShdw>
              </a:effectLst>
              <a:latin typeface="Berlin Sans FB" pitchFamily="34" charset="0"/>
            </a:endParaRPr>
          </a:p>
          <a:p>
            <a:pPr marL="0" indent="0" eaLnBrk="1" hangingPunct="1">
              <a:buNone/>
              <a:defRPr/>
            </a:pPr>
            <a:endParaRPr lang="en-US" sz="40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  <a:p>
            <a:pPr eaLnBrk="1" hangingPunct="1">
              <a:defRPr/>
            </a:pPr>
            <a:endParaRPr lang="en-US" sz="4000" dirty="0" smtClean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176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World History 2">
      <a:majorFont>
        <a:latin typeface="Gill Sans Ultra Bold Condensed"/>
        <a:ea typeface=""/>
        <a:cs typeface=""/>
      </a:majorFont>
      <a:minorFont>
        <a:latin typeface="Poor Rich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6022</TotalTime>
  <Words>198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Berlin Sans FB</vt:lpstr>
      <vt:lpstr>Berlin Sans FB Demi</vt:lpstr>
      <vt:lpstr>Comic Sans MS</vt:lpstr>
      <vt:lpstr>Gill Sans Ultra Bold Condensed</vt:lpstr>
      <vt:lpstr>Jokerman</vt:lpstr>
      <vt:lpstr>Poor Richard</vt:lpstr>
      <vt:lpstr>Tw Cen MT Condensed Extra Bold</vt:lpstr>
      <vt:lpstr>Wingdings</vt:lpstr>
      <vt:lpstr>Default Design</vt:lpstr>
      <vt:lpstr>4 Corners: Mexico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Absolutism</dc:title>
  <dc:creator>Silverman, Lisa</dc:creator>
  <cp:lastModifiedBy>Phelan, James</cp:lastModifiedBy>
  <cp:revision>83</cp:revision>
  <dcterms:created xsi:type="dcterms:W3CDTF">2004-01-27T14:19:41Z</dcterms:created>
  <dcterms:modified xsi:type="dcterms:W3CDTF">2019-07-16T15:44:41Z</dcterms:modified>
</cp:coreProperties>
</file>