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42"/>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08" y="3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7F6E3-BE39-CF48-B24D-3A905CEBB479}" type="datetimeFigureOut">
              <a:rPr lang="en-US" smtClean="0"/>
              <a:t>3/21/14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A7BA4-D715-E54F-960D-ABA1F3C5EA51}" type="slidenum">
              <a:rPr lang="en-US" smtClean="0"/>
              <a:t>‹#›</a:t>
            </a:fld>
            <a:endParaRPr lang="en-US"/>
          </a:p>
        </p:txBody>
      </p:sp>
    </p:spTree>
    <p:extLst>
      <p:ext uri="{BB962C8B-B14F-4D97-AF65-F5344CB8AC3E}">
        <p14:creationId xmlns:p14="http://schemas.microsoft.com/office/powerpoint/2010/main" val="26852368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LS taking</a:t>
            </a:r>
            <a:r>
              <a:rPr lang="en-US" baseline="0" dirty="0" smtClean="0"/>
              <a:t> away inside and forcing the </a:t>
            </a:r>
            <a:r>
              <a:rPr lang="en-US" baseline="0" dirty="0" err="1" smtClean="0"/>
              <a:t>Middie</a:t>
            </a:r>
            <a:r>
              <a:rPr lang="en-US" baseline="0" dirty="0" smtClean="0"/>
              <a:t> down the “ally.” In lacrosse and in this “D”, it is a capital offense if you get beat either top-side or inside</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7</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16</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17</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a:t>
            </a:r>
            <a:r>
              <a:rPr lang="en-US" baseline="0" dirty="0" smtClean="0"/>
              <a:t> to play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18</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 to play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19</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 to play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20</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plays</a:t>
            </a:r>
            <a:r>
              <a:rPr lang="en-US" baseline="0" dirty="0" smtClean="0"/>
              <a:t>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21</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22</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23</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24</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25</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has to play</a:t>
            </a:r>
            <a:r>
              <a:rPr lang="en-US" baseline="0" dirty="0" smtClean="0"/>
              <a:t> ‘Center Field” until we can RESET!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8</a:t>
            </a:fld>
            <a:endParaRPr lang="en-US"/>
          </a:p>
        </p:txBody>
      </p:sp>
    </p:spTree>
    <p:extLst>
      <p:ext uri="{BB962C8B-B14F-4D97-AF65-F5344CB8AC3E}">
        <p14:creationId xmlns:p14="http://schemas.microsoft.com/office/powerpoint/2010/main" val="65060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26</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27</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LS is Splitting </a:t>
            </a:r>
            <a:r>
              <a:rPr lang="en-US" baseline="0" dirty="0" smtClean="0"/>
              <a:t> two by playing “center Field.”</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28</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29</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30</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31</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32</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33</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34</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35</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 needs</a:t>
            </a:r>
            <a:r>
              <a:rPr lang="en-US" baseline="0" dirty="0" smtClean="0"/>
              <a:t> to play “Center Field” until the man beat can “reset”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9</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36</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37</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38</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39</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40</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 needs</a:t>
            </a:r>
            <a:r>
              <a:rPr lang="en-US" baseline="0" dirty="0" smtClean="0"/>
              <a:t> to play “Center Field” until the man beat can “reset”</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10</a:t>
            </a:fld>
            <a:endParaRPr lang="en-US"/>
          </a:p>
        </p:txBody>
      </p:sp>
    </p:spTree>
    <p:extLst>
      <p:ext uri="{BB962C8B-B14F-4D97-AF65-F5344CB8AC3E}">
        <p14:creationId xmlns:p14="http://schemas.microsoft.com/office/powerpoint/2010/main" val="283302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SS and LS have to play two</a:t>
            </a:r>
            <a:r>
              <a:rPr lang="en-US" baseline="0" dirty="0" smtClean="0"/>
              <a:t> until the ‘D’ can reset and call numbers!</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11</a:t>
            </a:fld>
            <a:endParaRPr lang="en-US"/>
          </a:p>
        </p:txBody>
      </p:sp>
    </p:spTree>
    <p:extLst>
      <p:ext uri="{BB962C8B-B14F-4D97-AF65-F5344CB8AC3E}">
        <p14:creationId xmlns:p14="http://schemas.microsoft.com/office/powerpoint/2010/main" val="226248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LS taking</a:t>
            </a:r>
            <a:r>
              <a:rPr lang="en-US" baseline="0" dirty="0" smtClean="0"/>
              <a:t> away inside and forcing the </a:t>
            </a:r>
            <a:r>
              <a:rPr lang="en-US" baseline="0" dirty="0" err="1" smtClean="0"/>
              <a:t>Middie</a:t>
            </a:r>
            <a:r>
              <a:rPr lang="en-US" baseline="0" dirty="0" smtClean="0"/>
              <a:t> down the “ally.” In lacrosse and in this “D”, it is a capital offense if you get beat either top-side or inside</a:t>
            </a:r>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12</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13</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14</a:t>
            </a:fld>
            <a:endParaRPr lang="en-US"/>
          </a:p>
        </p:txBody>
      </p:sp>
    </p:spTree>
    <p:extLst>
      <p:ext uri="{BB962C8B-B14F-4D97-AF65-F5344CB8AC3E}">
        <p14:creationId xmlns:p14="http://schemas.microsoft.com/office/powerpoint/2010/main" val="191489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A7BA4-D715-E54F-960D-ABA1F3C5EA51}" type="slidenum">
              <a:rPr lang="en-US" smtClean="0"/>
              <a:t>15</a:t>
            </a:fld>
            <a:endParaRPr lang="en-US"/>
          </a:p>
        </p:txBody>
      </p:sp>
    </p:spTree>
    <p:extLst>
      <p:ext uri="{BB962C8B-B14F-4D97-AF65-F5344CB8AC3E}">
        <p14:creationId xmlns:p14="http://schemas.microsoft.com/office/powerpoint/2010/main" val="191489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73DAF7A-9ACD-8645-8BE0-D996122AC05A}"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DAF7A-9ACD-8645-8BE0-D996122AC05A}"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73DAF7A-9ACD-8645-8BE0-D996122AC05A}"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73DAF7A-9ACD-8645-8BE0-D996122AC05A}" type="datetimeFigureOut">
              <a:rPr lang="en-US" smtClean="0"/>
              <a:t>3/21/14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66C07-2D47-5F4A-AB10-997E57535CB0}" type="slidenum">
              <a:rPr lang="en-US" smtClean="0"/>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3DAF7A-9ACD-8645-8BE0-D996122AC05A}" type="datetimeFigureOut">
              <a:rPr lang="en-US" smtClean="0"/>
              <a:t>3/21/14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DAF7A-9ACD-8645-8BE0-D996122AC05A}" type="datetimeFigureOut">
              <a:rPr lang="en-US" smtClean="0"/>
              <a:t>3/21/14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3DAF7A-9ACD-8645-8BE0-D996122AC05A}"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66C07-2D47-5F4A-AB10-997E57535C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073DAF7A-9ACD-8645-8BE0-D996122AC05A}" type="datetimeFigureOut">
              <a:rPr lang="en-US" smtClean="0"/>
              <a:t>3/21/14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3A66C07-2D47-5F4A-AB10-997E57535CB0}" type="slidenum">
              <a:rPr lang="en-US" smtClean="0"/>
              <a:t>‹#›</a:t>
            </a:fld>
            <a:endParaRPr lang="en-US"/>
          </a:p>
        </p:txBody>
      </p:sp>
      <p:pic>
        <p:nvPicPr>
          <p:cNvPr id="7" name="Picture 6"/>
          <p:cNvPicPr>
            <a:picLocks noChangeAspect="1"/>
          </p:cNvPicPr>
          <p:nvPr userDrawn="1"/>
        </p:nvPicPr>
        <p:blipFill>
          <a:blip r:embed="rId16"/>
          <a:stretch>
            <a:fillRect/>
          </a:stretch>
        </p:blipFill>
        <p:spPr>
          <a:xfrm>
            <a:off x="0" y="0"/>
            <a:ext cx="9144000" cy="6858000"/>
          </a:xfrm>
          <a:prstGeom prst="rect">
            <a:avLst/>
          </a:prstGeom>
        </p:spPr>
      </p:pic>
      <p:cxnSp>
        <p:nvCxnSpPr>
          <p:cNvPr id="9" name="Straight Connector 8"/>
          <p:cNvCxnSpPr/>
          <p:nvPr userDrawn="1"/>
        </p:nvCxnSpPr>
        <p:spPr>
          <a:xfrm flipV="1">
            <a:off x="0" y="1371600"/>
            <a:ext cx="9144000" cy="254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1905000" y="1397000"/>
            <a:ext cx="0" cy="55626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7340600" y="1397000"/>
            <a:ext cx="12700" cy="546100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Oval 15"/>
          <p:cNvSpPr/>
          <p:nvPr userDrawn="1"/>
        </p:nvSpPr>
        <p:spPr>
          <a:xfrm>
            <a:off x="4127500" y="4191000"/>
            <a:ext cx="1155700" cy="1179576"/>
          </a:xfrm>
          <a:prstGeom prst="ellips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userDrawn="1"/>
        </p:nvSpPr>
        <p:spPr>
          <a:xfrm rot="10800000">
            <a:off x="4229100" y="4610100"/>
            <a:ext cx="939800" cy="620776"/>
          </a:xfrm>
          <a:prstGeom prst="triangle">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7"/>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7"/>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7"/>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7"/>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7"/>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200</a:t>
            </a:r>
            <a:br>
              <a:rPr lang="en-US" dirty="0" smtClean="0"/>
            </a:br>
            <a:r>
              <a:rPr lang="en-US" dirty="0" smtClean="0"/>
              <a:t>The Base Defense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461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52850" y="381825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78300" y="569698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41900" y="37135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86250" y="330783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3600"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75403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7.03704E-6 C -0.00608 -0.00069 -0.01215 -0.00069 -0.01805 -0.00185 C -0.02101 -0.00254 -0.02361 -0.00439 -0.02639 -0.00555 C -0.02778 -0.00624 -0.03055 -0.0074 -0.03055 -0.0074 C -0.01319 -0.01921 0.00608 -0.02337 0.025 -0.02962 C 0.03073 -0.03749 0.03646 -0.04467 0.04445 -0.04814 C 0.04861 -0.05254 0.05243 -0.0574 0.05695 -0.0611 C 0.05833 -0.06249 0.05972 -0.06365 0.06111 -0.06481 C 0.06476 -0.06851 0.06962 -0.07083 0.07222 -0.07592 C 0.07309 -0.07777 0.07361 -0.08009 0.075 -0.08148 C 0.07604 -0.08286 0.07778 -0.08263 0.07917 -0.08333 C 0.08056 -0.08448 0.08195 -0.08564 0.08333 -0.08703 C 0.08472 -0.08888 0.08611 -0.09073 0.0875 -0.09259 C 0.08889 -0.09513 0.08993 -0.09814 0.09167 -0.09999 C 0.0941 -0.103 0.1 -0.1074 0.1 -0.1074 C 0.10226 -0.11388 0.1066 -0.11921 0.10833 -0.12592 C 0.11042 -0.13472 0.11372 -0.14328 0.11945 -0.14814 C 0.12465 -0.17615 0.12222 -0.16921 0.12222 -0.21851 " pathEditMode="relative" ptsTypes="ffffffff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7.03704E-6 L 0.08333 -0.02038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4.81481E-6 L 0.18455 0.05186 " pathEditMode="relative" rAng="0" ptsTypes="AA">
                                      <p:cBhvr>
                                        <p:cTn id="10" dur="2000" fill="hold"/>
                                        <p:tgtEl>
                                          <p:spTgt spid="12"/>
                                        </p:tgtEl>
                                        <p:attrNameLst>
                                          <p:attrName>ppt_x</p:attrName>
                                          <p:attrName>ppt_y</p:attrName>
                                        </p:attrNameLst>
                                      </p:cBhvr>
                                      <p:rCtr x="9219" y="2593"/>
                                    </p:animMotion>
                                  </p:childTnLst>
                                </p:cTn>
                              </p:par>
                              <p:par>
                                <p:cTn id="11" presetID="0" presetClass="path" presetSubtype="0" accel="50000" decel="50000" fill="hold" grpId="0" nodeType="withEffect">
                                  <p:stCondLst>
                                    <p:cond delay="0"/>
                                  </p:stCondLst>
                                  <p:childTnLst>
                                    <p:animMotion origin="layout" path="M 1.66667E-6 1.85185E-6 L 1.66667E-6 0.13704 " pathEditMode="relative" ptsTypes="A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3.33333E-6 L -0.10556 -3.33333E-6 " pathEditMode="relative" rAng="0" ptsTypes="AA">
                                      <p:cBhvr>
                                        <p:cTn id="14" dur="4000" fill="hold"/>
                                        <p:tgtEl>
                                          <p:spTgt spid="10"/>
                                        </p:tgtEl>
                                        <p:attrNameLst>
                                          <p:attrName>ppt_x</p:attrName>
                                          <p:attrName>ppt_y</p:attrName>
                                        </p:attrNameLst>
                                      </p:cBhvr>
                                      <p:rCtr x="-5278" y="0"/>
                                    </p:animMotion>
                                  </p:childTnLst>
                                </p:cTn>
                              </p:par>
                              <p:par>
                                <p:cTn id="15" presetID="0" presetClass="path" presetSubtype="0" accel="50000" decel="50000" fill="hold" grpId="0" nodeType="withEffect">
                                  <p:stCondLst>
                                    <p:cond delay="0"/>
                                  </p:stCondLst>
                                  <p:childTnLst>
                                    <p:animMotion origin="layout" path="M 0.03334 -0.00578 C 0.05608 -0.01203 0.02639 -0.00231 0.04705 -0.01365 C 0.05747 -0.01944 0.07657 -0.025 0.08802 -0.02777 C 0.08924 -0.02893 0.09705 -0.03356 0.09861 -0.03588 C 0.09948 -0.03773 0.09896 -0.04051 0.1 -0.0419 C 0.10313 -0.04722 0.10782 -0.05069 0.11059 -0.05602 C 0.11789 -0.0706 0.11407 -0.06481 0.12118 -0.07407 C 0.12587 -0.09259 0.11771 -0.06435 0.12882 -0.08611 C 0.13056 -0.09004 0.13195 -0.09815 0.13195 -0.09791 C 0.129 -0.11666 0.12257 -0.15 0.11059 -0.16065 C 0.1066 -0.16828 0.09861 -0.18264 0.09861 -0.1824 C 0.09549 -0.19421 0.09914 -0.18402 0.09098 -0.1949 C 0.08386 -0.2044 0.07813 -0.21666 0.06823 -0.22106 C 0.05469 -0.23449 0.06025 -0.2294 0.05157 -0.23703 C 0.04844 -0.2456 0.0467 -0.25023 0.04098 -0.25509 C 0.03941 -0.26065 0.0375 -0.27407 0.0349 -0.2794 C 0.03212 -0.28518 0.03125 -0.28518 0.03039 -0.29143 C 0.02535 -0.32037 0.02952 -0.30301 0.02587 -0.31759 C 0.02483 -0.33657 0.02743 -0.36296 0.01684 -0.34166 C 0.02153 -0.33217 0.01789 -0.33657 0.02882 -0.33171 C 0.03039 -0.33102 0.03334 -0.32963 0.03334 -0.3294 C 0.04358 -0.33426 0.03247 -0.32801 0.04098 -0.33773 C 0.04358 -0.34097 0.05 -0.3456 0.05 -0.34537 C 0.05851 -0.36296 0.06181 -0.38287 0.06667 -0.40208 C 0.06789 -0.41504 0.06754 -0.41574 0.06979 -0.42615 C 0.07084 -0.4324 0.07431 -0.43611 0.07431 -0.44213 " pathEditMode="relative" rAng="0" ptsTypes="fffffffffffffffffffffffffA">
                                      <p:cBhvr>
                                        <p:cTn id="16" dur="3500" fill="hold"/>
                                        <p:tgtEl>
                                          <p:spTgt spid="13"/>
                                        </p:tgtEl>
                                        <p:attrNameLst>
                                          <p:attrName>ppt_x</p:attrName>
                                          <p:attrName>ppt_y</p:attrName>
                                        </p:attrNameLst>
                                      </p:cBhvr>
                                      <p:rCtr x="4097" y="-2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406900" y="30988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762500" y="2664936"/>
            <a:ext cx="5080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24300" y="2664936"/>
            <a:ext cx="4318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816100" y="3201432"/>
            <a:ext cx="5334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762500" y="3557548"/>
            <a:ext cx="508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089400" y="3209846"/>
            <a:ext cx="5334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57250" y="3569216"/>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8702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44444E-6 -3.7037E-6 L -0.12362 0.04005 " pathEditMode="relative" rAng="0" ptsTypes="AA">
                                      <p:cBhvr>
                                        <p:cTn id="6" dur="2000" fill="hold"/>
                                        <p:tgtEl>
                                          <p:spTgt spid="13"/>
                                        </p:tgtEl>
                                        <p:attrNameLst>
                                          <p:attrName>ppt_x</p:attrName>
                                          <p:attrName>ppt_y</p:attrName>
                                        </p:attrNameLst>
                                      </p:cBhvr>
                                      <p:rCtr x="-6181" y="1991"/>
                                    </p:animMotion>
                                  </p:childTnLst>
                                </p:cTn>
                              </p:par>
                              <p:par>
                                <p:cTn id="7" presetID="0" presetClass="path" presetSubtype="0" accel="50000" decel="50000" fill="hold" grpId="0" nodeType="withEffect">
                                  <p:stCondLst>
                                    <p:cond delay="0"/>
                                  </p:stCondLst>
                                  <p:childTnLst>
                                    <p:animMotion origin="layout" path="M -1.11111E-6 1.85185E-6 L -0.05139 0.03634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4.72222E-6 4.07407E-6 L -4.72222E-6 0.12662 " pathEditMode="relative" rAng="0" ptsTypes="AA">
                                      <p:cBhvr>
                                        <p:cTn id="10" dur="2000" fill="hold"/>
                                        <p:tgtEl>
                                          <p:spTgt spid="10"/>
                                        </p:tgtEl>
                                        <p:attrNameLst>
                                          <p:attrName>ppt_x</p:attrName>
                                          <p:attrName>ppt_y</p:attrName>
                                        </p:attrNameLst>
                                      </p:cBhvr>
                                      <p:rCtr x="0" y="6319"/>
                                    </p:animMotion>
                                  </p:childTnLst>
                                </p:cTn>
                              </p:par>
                              <p:par>
                                <p:cTn id="11" presetID="0" presetClass="path" presetSubtype="0" accel="50000" decel="50000" fill="hold" grpId="0" nodeType="withEffect">
                                  <p:stCondLst>
                                    <p:cond delay="0"/>
                                  </p:stCondLst>
                                  <p:childTnLst>
                                    <p:animMotion origin="layout" path="M -4.44444E-6 2.59259E-6 L 0.12934 -0.00023 " pathEditMode="relative" rAng="0" ptsTypes="AA">
                                      <p:cBhvr>
                                        <p:cTn id="12" dur="4000" fill="hold"/>
                                        <p:tgtEl>
                                          <p:spTgt spid="11"/>
                                        </p:tgtEl>
                                        <p:attrNameLst>
                                          <p:attrName>ppt_x</p:attrName>
                                          <p:attrName>ppt_y</p:attrName>
                                        </p:attrNameLst>
                                      </p:cBhvr>
                                      <p:rCtr x="6458" y="-23"/>
                                    </p:animMotion>
                                  </p:childTnLst>
                                </p:cTn>
                              </p:par>
                              <p:par>
                                <p:cTn id="13" presetID="0" presetClass="path" presetSubtype="0" accel="50000" decel="50000" fill="hold" grpId="0" nodeType="withEffect">
                                  <p:stCondLst>
                                    <p:cond delay="0"/>
                                  </p:stCondLst>
                                  <p:childTnLst>
                                    <p:animMotion origin="layout" path="M 6.66667E-6 -1.48148E-6 C 0.00036 0.00417 0.00018 0.0088 0.0014 0.01296 C 0.00244 0.0169 0.00539 0.01991 0.00695 0.02407 C 0.01251 0.03889 0.02084 0.05556 0.03195 0.06296 C 0.03838 0.06713 0.04133 0.07639 0.04862 0.07963 C 0.0514 0.08079 0.05695 0.08333 0.05695 0.08333 C 0.06772 0.07847 0.05313 0.08449 0.0764 0.07963 C 0.08716 0.07731 0.09879 0.07315 0.10973 0.07037 C 0.1198 0.06111 0.13143 0.06481 0.14306 0.06111 C 0.16129 0.05486 0.17831 0.03866 0.19445 0.02593 C 0.20053 0.01343 0.22206 0.00116 0.23334 -0.0037 C 0.23733 0.0044 0.24098 0.01319 0.24445 0.02222 C 0.24237 0.0375 0.24358 0.03356 0.23334 0.03704 C 0.22449 0.03634 0.21529 0.03843 0.20695 0.03519 C 0.20383 0.0338 0.20088 0.02315 0.20001 0.01852 C 0.19549 -0.00278 0.1915 -0.02477 0.1889 -0.0463 C 0.18976 -0.05556 0.19167 -0.07407 0.19167 -0.07407 " pathEditMode="relative" ptsTypes="ffffffffffffffffA">
                                      <p:cBhvr>
                                        <p:cTn id="14" dur="3500" fill="hold"/>
                                        <p:tgtEl>
                                          <p:spTgt spid="12"/>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6.66667E-6 1.11111E-6 C 0.00869 -0.00069 0.01754 -0.00093 0.0264 -0.00185 C 0.03508 -0.00301 0.04133 -0.01389 0.05001 -0.01667 C 0.05035 -0.02222 0.05087 -0.02778 0.0514 -0.03333 C 0.05192 -0.04144 0.0514 -0.04977 0.05278 -0.05741 C 0.05313 -0.05995 0.05365 -0.05255 0.05417 -0.05 C 0.05452 -0.04722 0.05591 -0.03681 0.05695 -0.03333 C 0.06008 -0.02222 0.06615 -0.00671 0.07362 1.11111E-6 C 0.07674 0.00625 0.0856 0.02292 0.0889 0.02593 C 0.11008 0.04468 0.11772 0.05347 0.14445 0.05556 C 0.15678 0.05625 0.16945 0.05671 0.18195 0.05741 C 0.19028 0.06019 0.1856 0.05833 0.19584 0.06296 C 0.19723 0.06343 0.20001 0.06481 0.20001 0.06481 C 0.20035 0.06667 0.2014 0.07037 0.2014 0.07037 " pathEditMode="relative" ptsTypes="fffffffffffffA">
                                      <p:cBhvr>
                                        <p:cTn id="1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78507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2895600" y="179601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52850" y="371252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41900" y="3722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051300" y="296973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076450" y="158011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9954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6 -3.7037E-7 C 0.00937 -0.00324 0.02169 -0.01088 0.03055 -0.01667 C 0.03194 -0.01783 0.03315 -0.01968 0.03471 -0.02037 C 0.03732 -0.02199 0.04305 -0.02408 0.04305 -0.02408 C 0.03246 -0.01019 0.02378 0.01041 0.01666 0.02777 C 0.00867 0.04676 0.01284 0.03171 0.00971 0.04444 C 0.00642 0.07893 0.00312 0.13032 0.01944 0.16296 C 0.02065 0.17014 0.02221 0.17407 0.02638 0.17963 " pathEditMode="relative" ptsTypes="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7.22222E-6 -5.18519E-6 L -0.10815 -0.11945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73472E-18 5.18519E-6 L -0.06945 5.18519E-6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11111E-6 7.40741E-7 L -0.06649 7.40741E-7 " pathEditMode="relative" ptsTypes="AA">
                                      <p:cBhvr>
                                        <p:cTn id="12" dur="20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4.44444E-6 C -0.01093 0.00394 -0.02465 0.01227 -0.02916 0.02778 C -0.03142 0.03496 -0.03385 0.04121 -0.03611 0.04815 C -0.03732 0.05162 -0.03889 0.05926 -0.03889 0.05926 C -0.03819 0.07153 -0.04149 0.08634 -0.03194 0.09074 C -0.02691 0.1007 -0.03073 0.09514 -0.01805 0.10371 C -0.00694 0.11111 0.00417 0.11759 0.01667 0.12222 C 0.01893 0.12292 0.02118 0.12315 0.02361 0.12408 C 0.02778 0.12546 0.03611 0.12963 0.03611 0.12963 C 0.04306 0.13658 0.05052 0.13727 0.05834 0.14259 C 0.06771 0.14884 0.07691 0.15741 0.08611 0.16482 C 0.0908 0.16852 0.09497 0.17384 0.1 0.17778 C 0.10348 0.18056 0.11111 0.18519 0.11111 0.18519 C 0.11719 0.19746 0.1257 0.19954 0.13611 0.20185 C 0.14688 0.2125 0.16059 0.21158 0.17223 0.22037 C 0.17535 0.22269 0.17865 0.225 0.18195 0.22778 C 0.18473 0.22986 0.19028 0.23519 0.19028 0.23519 C 0.18976 0.23704 0.18976 0.23935 0.18889 0.24074 C 0.18594 0.24445 0.17292 0.24722 0.16945 0.24815 C 0.16007 0.24746 0.1507 0.24838 0.14167 0.2463 C 0.13716 0.24514 0.13611 0.22963 0.13611 0.22963 C 0.13646 0.22084 0.13577 0.21204 0.1375 0.20371 C 0.13959 0.1919 0.14497 0.19167 0.15139 0.18704 C 0.15938 0.18102 0.16754 0.17361 0.175 0.16667 C 0.17969 0.16204 0.1816 0.1581 0.1875 0.15556 C 0.19167 0.14676 0.1915 0.15185 0.19584 0.1463 " pathEditMode="relative" ptsTypes="fffffffffffffffffffffffffA">
                                      <p:cBhvr>
                                        <p:cTn id="14" dur="3500" fill="hold"/>
                                        <p:tgtEl>
                                          <p:spTgt spid="1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4.44444E-6 L -0.00747 0.13564 " pathEditMode="relative" rAng="0" ptsTypes="AA">
                                      <p:cBhvr>
                                        <p:cTn id="16" dur="4000" fill="hold"/>
                                        <p:tgtEl>
                                          <p:spTgt spid="10"/>
                                        </p:tgtEl>
                                        <p:attrNameLst>
                                          <p:attrName>ppt_x</p:attrName>
                                          <p:attrName>ppt_y</p:attrName>
                                        </p:attrNameLst>
                                      </p:cBhvr>
                                      <p:rCtr x="-382" y="6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476750" y="168910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84575" y="346813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159250" y="10541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981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3.7037E-7 L -0.35277 0.37037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2.59259E-6 L -0.16666 -0.03079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1528 0.03241 L -0.02361 0.14907 " pathEditMode="relative" ptsTypes="AA">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908175" y="33630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44550" y="3634264"/>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307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7.40741E-7 L 0.40694 0.39815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1528 -3.7037E-6 C -0.02344 0.02037 -0.0132 -0.00301 -0.02257 0.01111 C -0.02483 0.01436 -0.02605 0.01922 -0.02848 0.02246 C -0.03525 0.03079 -0.0415 0.04283 -0.04445 0.05463 C -0.04671 0.06274 -0.04966 0.07037 -0.05174 0.07917 C -0.05226 0.08102 -0.05313 0.08473 -0.05313 0.08496 C -0.05296 0.10348 -0.05712 0.12454 -0.05035 0.14121 C -0.04862 0.14537 -0.04584 0.14838 -0.04445 0.15278 C -0.04167 0.16343 -0.04254 0.1676 -0.03577 0.17338 C -0.02848 0.18774 -0.03698 0.16945 -0.03143 0.18681 C -0.02726 0.19954 -0.02049 0.21598 -0.01094 0.22454 C -0.00764 0.23102 -0.00747 0.23473 -0.00226 0.23959 C 4.44444E-6 0.2507 -0.00157 0.24445 0.00208 0.25857 C 0.00243 0.26042 0.00382 0.26412 0.00382 0.26436 C 0.00295 0.27338 0.00208 0.29213 0.00208 0.29283 " pathEditMode="relative" rAng="0" ptsTypes="ffffffffffffffA">
                                      <p:cBhvr>
                                        <p:cTn id="8" dur="2000" fill="hold"/>
                                        <p:tgtEl>
                                          <p:spTgt spid="13"/>
                                        </p:tgtEl>
                                        <p:attrNameLst>
                                          <p:attrName>ppt_x</p:attrName>
                                          <p:attrName>ppt_y</p:attrName>
                                        </p:attrNameLst>
                                      </p:cBhvr>
                                      <p:rCtr x="-1146" y="14491"/>
                                    </p:animMotion>
                                  </p:childTnLst>
                                </p:cTn>
                              </p:par>
                              <p:par>
                                <p:cTn id="9" presetID="0" presetClass="path" presetSubtype="0" accel="50000" decel="50000" fill="hold" grpId="0" nodeType="withEffect">
                                  <p:stCondLst>
                                    <p:cond delay="0"/>
                                  </p:stCondLst>
                                  <p:childTnLst>
                                    <p:animMotion origin="layout" path="M 1.11111E-6 -2.22222E-6 L 0.18889 0.02338 " pathEditMode="relative" rAng="0" ptsTypes="AA">
                                      <p:cBhvr>
                                        <p:cTn id="10" dur="2000" fill="hold"/>
                                        <p:tgtEl>
                                          <p:spTgt spid="12"/>
                                        </p:tgtEl>
                                        <p:attrNameLst>
                                          <p:attrName>ppt_x</p:attrName>
                                          <p:attrName>ppt_y</p:attrName>
                                        </p:attrNameLst>
                                      </p:cBhvr>
                                      <p:rCtr x="9444"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81475" y="57234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6775"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991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2.59259E-6 L 0.3875 -0.41667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88889E-6 3.33333E-6 C 0.01129 -0.00764 0.02084 -0.01945 0.03195 -0.02778 C 0.03663 -0.03148 0.04445 -0.04259 0.04445 -0.04259 C 0.04688 -0.05301 0.04983 -0.06111 0.05556 -0.06852 C 0.05886 -0.08195 0.05573 -0.07755 0.0625 -0.08333 C 0.06667 -0.0919 0.06927 -0.10093 0.07361 -0.10926 C 0.07518 -0.11829 0.07674 -0.12593 0.08056 -0.13333 C 0.08004 -0.15139 0.07986 -0.16921 0.07917 -0.18704 C 0.07795 -0.21412 0.05608 -0.22014 0.04167 -0.22963 C 0.03959 -0.2338 0.03663 -0.23681 0.03472 -0.24074 C 0.03386 -0.24259 0.0342 -0.24491 0.03334 -0.2463 C 0.03091 -0.25046 0.025 -0.25741 0.025 -0.25741 C 0.02361 -0.26273 0.02222 -0.26667 0.01945 -0.27037 " pathEditMode="relative" ptsTypes="ffffffffffff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22222E-6 -1.85185E-6 L 0.17361 -0.02523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502150"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737350" y="33630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272463" y="355754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864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6 1.11111E-6 L -0.40972 -0.38519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59259E-6 L -0.18333 -2.59259E-6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0364 -0.02824 L 0.00364 -0.17083 " pathEditMode="relative" ptsTypes="AA">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476750" y="168910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84575" y="346813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159250" y="10541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653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2.59259E-6 C 0.00156 0.01041 0.00226 0.01134 0.00972 0.01481 C 0.01493 0.01991 0.01875 0.02315 0.02083 0.03148 C 0.00521 0.03356 -0.01198 0.03727 -0.025 0.05 C -0.02882 0.05347 -0.03298 0.05671 -0.03611 0.06111 C -0.03889 0.06481 -0.04132 0.06921 -0.04444 0.07222 C -0.04896 0.07616 -0.05712 0.08148 -0.06111 0.08704 C -0.06528 0.09236 -0.06823 0.0956 -0.07361 0.09815 C -0.07795 0.10926 -0.08038 0.12129 -0.08333 0.13333 C -0.08472 0.13889 -0.0875 0.15 -0.0875 0.15 C -0.08923 0.16528 -0.08889 0.15856 -0.08889 0.17037 " pathEditMode="relative" ptsTypes="ff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8.67362E-19 C 0.00364 -0.00255 0.00816 -0.0037 0.01111 -0.00741 C 0.01632 -0.01458 0.01996 -0.02222 0.02639 -0.02778 C 0.02951 -0.03426 0.03333 -0.03727 0.0375 -0.04259 C 0.04062 -0.05556 0.03437 -0.05671 0.02916 -0.06296 C 0.02309 -0.07014 0.01892 -0.07778 0.0125 -0.08333 C 0.01059 -0.09074 0.00677 -0.09283 0.00278 -0.09815 C -0.00052 -0.11528 0.00416 -0.09769 -0.00278 -0.10926 C -0.00573 -0.11412 -0.00486 -0.12222 -0.00695 -0.12778 " pathEditMode="relative" ptsTypes="ffffffff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0782 -0.00278 L -0.07968 -0.04259 " pathEditMode="relative" rAng="0" ptsTypes="AA">
                                      <p:cBhvr>
                                        <p:cTn id="10" dur="2000" fill="hold"/>
                                        <p:tgtEl>
                                          <p:spTgt spid="13"/>
                                        </p:tgtEl>
                                        <p:attrNameLst>
                                          <p:attrName>ppt_x</p:attrName>
                                          <p:attrName>ppt_y</p:attrName>
                                        </p:attrNameLst>
                                      </p:cBhvr>
                                      <p:rCtr x="-4375" y="-1991"/>
                                    </p:animMotion>
                                  </p:childTnLst>
                                </p:cTn>
                              </p:par>
                              <p:par>
                                <p:cTn id="11" presetID="0" presetClass="path" presetSubtype="0" accel="50000" decel="50000" fill="hold" grpId="0" nodeType="withEffect">
                                  <p:stCondLst>
                                    <p:cond delay="0"/>
                                  </p:stCondLst>
                                  <p:childTnLst>
                                    <p:animMotion origin="layout" path="M -1.11111E-6 7.40741E-7 L -0.08177 0.03704 " pathEditMode="relative" ptsTypes="AA">
                                      <p:cBhvr>
                                        <p:cTn id="12" dur="20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22222E-6 2.22222E-6 C -0.02778 0.00185 -0.01858 0.00138 -0.03611 0.0074 C -0.04184 0.01226 -0.04861 0.01481 -0.05417 0.02037 C -0.0559 0.02176 -0.05694 0.02407 -0.05833 0.02592 C -0.05972 0.02731 -0.06111 0.02824 -0.0625 0.02963 C -0.06823 0.04074 -0.06684 0.05162 -0.06111 0.06296 C -0.05903 0.07685 -0.05347 0.08819 -0.05 0.10185 C -0.04549 0.1199 -0.03976 0.13657 -0.03333 0.1537 C -0.02986 0.17708 -0.03455 0.15162 -0.02917 0.16851 C -0.02708 0.17523 -0.02656 0.18356 -0.025 0.19074 C -0.02448 0.19305 -0.02431 0.1956 -0.02361 0.19814 C -0.02326 0.2 -0.02135 0.20231 -0.02222 0.2037 C -0.02326 0.20486 -0.025 0.20231 -0.02639 0.20185 C -0.02969 0.18912 -0.03229 0.18796 -0.02222 0.18148 C 0.00486 0.18287 0.02795 0.1868 0.05417 0.19629 C 0.06111 0.19861 0.07378 0.20023 0.07917 0.2074 L 0.07222 0.20185 " pathEditMode="relative" ptsTypes="fffffffffffffffAA">
                                      <p:cBhvr>
                                        <p:cTn id="14" dur="4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1908175" y="33630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44550" y="3634264"/>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169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361 0.01019 C 0.03334 0.00741 0.0283 0.00926 0.03889 0.00463 C 0.04167 0.00324 0.04723 0.00093 0.04723 0.00093 C 0.06007 0.00278 0.06563 0.00579 0.07639 0.01204 C 0.08177 0.01505 0.08455 0.0125 0.09028 0.01759 C 0.09636 0.02292 0.09271 0.02083 0.10139 0.02315 C 0.10834 0.03241 0.11059 0.02732 0.11806 0.03241 C 0.12622 0.03773 0.13247 0.04283 0.14167 0.04537 C 0.15209 0.05463 0.16424 0.05533 0.17639 0.05833 C 0.18004 0.05926 0.18386 0.06042 0.1875 0.06204 C 0.18889 0.0625 0.19167 0.06389 0.19167 0.06389 " pathEditMode="relative" ptsTypes="ffffffffffA">
                                      <p:cBhvr>
                                        <p:cTn id="6" dur="2000" fill="hold"/>
                                        <p:tgtEl>
                                          <p:spTgt spid="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6 3.7037E-6 L -0.11806 3.7037E-6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1.85185E-6 L -0.09306 0.03565 " pathEditMode="relative" ptsTypes="AA">
                                      <p:cBhvr>
                                        <p:cTn id="10" dur="2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77778E-7 -4.44444E-6 L 0.08958 0.11783 " pathEditMode="relative" ptsTypes="AA">
                                      <p:cBhvr>
                                        <p:cTn id="12" dur="4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4.44444E-6 1.85185E-6 C 0.01163 0.00509 0.0217 0.01319 0.03333 0.01852 C 0.03611 0.01967 0.03889 0.02083 0.04167 0.02222 C 0.04306 0.02268 0.04583 0.02407 0.04583 0.02407 C 0.07396 0.02176 0.10226 0.01805 0.13056 0.01481 C 0.14427 0.01111 0.15747 0.00764 0.17083 0.00185 C 0.17431 0.00023 0.18004 -0.00093 0.18333 -0.00371 C 0.18872 -0.0088 0.19531 -0.0132 0.20139 -0.01667 C 0.20799 -0.02084 0.21563 -0.02361 0.22222 -0.02778 C 0.22899 -0.03241 0.23733 -0.03519 0.24306 -0.04259 C 0.24445 -0.04445 0.24549 -0.04676 0.24722 -0.04815 C 0.24965 -0.05047 0.25261 -0.05209 0.25556 -0.05371 C 0.25816 -0.05533 0.26389 -0.05741 0.26389 -0.05741 C 0.27118 -0.05695 0.27934 -0.05996 0.28611 -0.05556 C 0.28854 -0.05417 0.28559 -0.04815 0.28472 -0.04445 C 0.28212 -0.03426 0.2724 -0.02732 0.26528 -0.02408 C 0.26198 -0.02477 0.25799 -0.02338 0.25556 -0.02593 C 0.25313 -0.02847 0.25365 -0.03334 0.25278 -0.03704 C 0.25226 -0.03889 0.25139 -0.04259 0.25139 -0.04259 C 0.25174 -0.05996 0.25191 -0.07732 0.25278 -0.09445 C 0.25295 -0.10116 0.25556 -0.10625 0.25556 -0.11297 " pathEditMode="relative" ptsTypes="ffffffffffffffffffffA">
                                      <p:cBhvr>
                                        <p:cTn id="14" dur="35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81475" y="57234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6775"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072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4.07407E-6 C -0.01111 -0.0007 -0.0224 -0.00046 -0.03333 -0.00185 C -0.03629 -0.00232 -0.04167 -0.00556 -0.04167 -0.00556 C -0.02431 -0.01157 -0.00695 -0.01458 0.01111 -0.01667 C 0.01458 -0.01968 0.01875 -0.02107 0.02222 -0.02407 C 0.02778 -0.02917 0.02864 -0.03195 0.03611 -0.03519 C 0.04358 -0.04282 0.0526 -0.04907 0.05972 -0.05741 C 0.0625 -0.06111 0.0658 -0.06435 0.06805 -0.06852 C 0.06892 -0.07037 0.06962 -0.07269 0.07083 -0.07407 C 0.07656 -0.08195 0.08246 -0.08935 0.0875 -0.09815 C 0.09323 -0.10857 0.09496 -0.12083 0.1 -0.13148 C 0.10208 -0.14282 0.10382 -0.15579 0.10694 -0.16667 C 0.11024 -0.1787 0.11476 -0.18935 0.11667 -0.20185 C 0.11875 -0.23472 0.11805 -0.21551 0.11805 -0.25926 " pathEditMode="relative" ptsTypes="ffff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8.67362E-19 L 0.07361 0.00185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3.7037E-7 L 0.16458 0.06713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5.55556E-6 3.7037E-6 L -0.06945 0.11805 " pathEditMode="relative" ptsTypes="AA">
                                      <p:cBhvr>
                                        <p:cTn id="12" dur="4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66667E-6 4.07407E-6 C 0.01997 -0.00278 0.03889 -0.01042 0.05694 -0.02222 C 0.05781 -0.02408 0.05851 -0.02639 0.05972 -0.02778 C 0.06076 -0.0294 0.06285 -0.02963 0.06389 -0.03148 C 0.06563 -0.03542 0.0651 -0.04051 0.06667 -0.04445 C 0.07049 -0.05486 0.07378 -0.06574 0.07778 -0.07593 C 0.08003 -0.08241 0.08021 -0.08843 0.08333 -0.09445 C 0.08212 -0.10255 0.08177 -0.11065 0.08056 -0.11852 C 0.07899 -0.12778 0.07587 -0.13426 0.07361 -0.14259 C 0.07153 -0.15 0.07118 -0.15463 0.06806 -0.16111 C 0.06563 -0.17685 0.06163 -0.19005 0.05556 -0.20371 C 0.05243 -0.21968 0.04653 -0.23889 0.03611 -0.24815 C 0.03194 -0.26991 0.02951 -0.29167 0.025 -0.31296 C 0.02188 -0.32685 0.02014 -0.33982 0.0125 -0.35 C 0.01042 -0.35787 0.00747 -0.36574 0.00417 -0.37222 C 0.00747 -0.38357 0.01042 -0.38658 0.01806 -0.39259 C 0.02083 -0.39491 0.02639 -0.4 0.02639 -0.4 C 0.0309 -0.40926 0.03438 -0.40625 0.04167 -0.40926 C 0.0441 -0.39931 0.04375 -0.38287 0.03611 -0.37593 C 0.03229 -0.37269 0.02361 -0.36852 0.02361 -0.36852 C 0.01076 -0.37199 0.01372 -0.37616 0.00556 -0.38704 C 0.00469 -0.39167 0.00208 -0.3956 0.00139 -0.4 C -0.00069 -0.4132 -0.00278 -0.43565 -0.00278 -0.45 " pathEditMode="relative" ptsTypes="fffffff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21023"/>
            <a:ext cx="7770812" cy="1148977"/>
          </a:xfrm>
        </p:spPr>
        <p:txBody>
          <a:bodyPr>
            <a:normAutofit fontScale="90000"/>
          </a:bodyPr>
          <a:lstStyle/>
          <a:p>
            <a:r>
              <a:rPr lang="en-US" dirty="0"/>
              <a:t>I</a:t>
            </a:r>
            <a:r>
              <a:rPr lang="en-US" dirty="0" smtClean="0"/>
              <a:t>ndividual </a:t>
            </a:r>
            <a:r>
              <a:rPr lang="en-US" dirty="0"/>
              <a:t>E</a:t>
            </a:r>
            <a:r>
              <a:rPr lang="en-US" dirty="0" smtClean="0"/>
              <a:t>lements </a:t>
            </a:r>
            <a:r>
              <a:rPr lang="en-US" dirty="0"/>
              <a:t>of </a:t>
            </a:r>
            <a:r>
              <a:rPr lang="en-US" dirty="0" smtClean="0"/>
              <a:t>Sliding </a:t>
            </a:r>
            <a:r>
              <a:rPr lang="en-US" dirty="0"/>
              <a:t>T</a:t>
            </a:r>
            <a:r>
              <a:rPr lang="en-US" dirty="0" smtClean="0"/>
              <a:t>hat </a:t>
            </a:r>
            <a:r>
              <a:rPr lang="en-US" dirty="0"/>
              <a:t>R</a:t>
            </a:r>
            <a:r>
              <a:rPr lang="en-US" dirty="0" smtClean="0"/>
              <a:t>emain Universal</a:t>
            </a:r>
            <a:endParaRPr lang="en-US" dirty="0"/>
          </a:p>
        </p:txBody>
      </p:sp>
      <p:sp>
        <p:nvSpPr>
          <p:cNvPr id="3" name="Content Placeholder 2"/>
          <p:cNvSpPr>
            <a:spLocks noGrp="1"/>
          </p:cNvSpPr>
          <p:nvPr>
            <p:ph idx="1"/>
          </p:nvPr>
        </p:nvSpPr>
        <p:spPr>
          <a:xfrm>
            <a:off x="685800" y="1450041"/>
            <a:ext cx="7770813" cy="4257022"/>
          </a:xfrm>
        </p:spPr>
        <p:txBody>
          <a:bodyPr>
            <a:noAutofit/>
          </a:bodyPr>
          <a:lstStyle/>
          <a:p>
            <a:pPr marL="0" indent="0">
              <a:buNone/>
            </a:pPr>
            <a:r>
              <a:rPr lang="en-US" sz="1200" b="1" dirty="0">
                <a:solidFill>
                  <a:srgbClr val="FFFF00"/>
                </a:solidFill>
              </a:rPr>
              <a:t>1. Time the slide for when the ball carrier's head is </a:t>
            </a:r>
            <a:r>
              <a:rPr lang="en-US" sz="1200" b="1" dirty="0" smtClean="0">
                <a:solidFill>
                  <a:srgbClr val="FFFF00"/>
                </a:solidFill>
              </a:rPr>
              <a:t>turned.</a:t>
            </a:r>
            <a:r>
              <a:rPr lang="en-US" sz="1200" b="1" dirty="0">
                <a:solidFill>
                  <a:srgbClr val="FFFF00"/>
                </a:solidFill>
              </a:rPr>
              <a:t> </a:t>
            </a:r>
            <a:r>
              <a:rPr lang="en-US" sz="1200" b="1" dirty="0" smtClean="0">
                <a:solidFill>
                  <a:srgbClr val="FFFF00"/>
                </a:solidFill>
              </a:rPr>
              <a:t>Some </a:t>
            </a:r>
            <a:r>
              <a:rPr lang="en-US" sz="1200" b="1" dirty="0">
                <a:solidFill>
                  <a:srgbClr val="FFFF00"/>
                </a:solidFill>
              </a:rPr>
              <a:t>long poles have itchy trigger fingers and will jump the line on a slide. This gives the ball carrier an opportunity to anticipate the slide and either step around it or feed his teammate left uncovered by the slide. As a guide, pick out a decal on the rear quarter panel of the opposing team's helmet - when you see it, you're in the ball carrier's blind spot. That's your go point. This is most pertinent when making adjacent slides up top or near goal line extended, and when sliding to execute a double team.</a:t>
            </a:r>
          </a:p>
          <a:p>
            <a:pPr marL="0" indent="0">
              <a:buNone/>
            </a:pPr>
            <a:r>
              <a:rPr lang="en-US" sz="1200" b="1" dirty="0">
                <a:solidFill>
                  <a:srgbClr val="FFFF00"/>
                </a:solidFill>
              </a:rPr>
              <a:t> 2. If you know he's a feeder, fake </a:t>
            </a:r>
            <a:r>
              <a:rPr lang="en-US" sz="1200" b="1" dirty="0" smtClean="0">
                <a:solidFill>
                  <a:srgbClr val="FFFF00"/>
                </a:solidFill>
              </a:rPr>
              <a:t>it.</a:t>
            </a:r>
            <a:r>
              <a:rPr lang="en-US" sz="1200" b="1" dirty="0">
                <a:solidFill>
                  <a:srgbClr val="FFFF00"/>
                </a:solidFill>
              </a:rPr>
              <a:t> </a:t>
            </a:r>
            <a:r>
              <a:rPr lang="en-US" sz="1200" b="1" dirty="0" smtClean="0">
                <a:solidFill>
                  <a:srgbClr val="FFFF00"/>
                </a:solidFill>
              </a:rPr>
              <a:t>In </a:t>
            </a:r>
            <a:r>
              <a:rPr lang="en-US" sz="1200" b="1" dirty="0">
                <a:solidFill>
                  <a:srgbClr val="FFFF00"/>
                </a:solidFill>
              </a:rPr>
              <a:t>this bit of trickery, you want the ball carrier to see you coming. Sell the slide by taking a few steps in his direction, but then pull up. Feeders by definition are more cerebral and have less escapable speed. Make him hesitate, and he should be ripe for a hard check from the on-ball defender</a:t>
            </a:r>
            <a:r>
              <a:rPr lang="en-US" sz="1200" b="1" dirty="0" smtClean="0">
                <a:solidFill>
                  <a:srgbClr val="FFFF00"/>
                </a:solidFill>
              </a:rPr>
              <a:t>.</a:t>
            </a:r>
          </a:p>
          <a:p>
            <a:pPr marL="0" indent="0">
              <a:buNone/>
            </a:pPr>
            <a:r>
              <a:rPr lang="en-US" sz="1200" b="1" dirty="0" smtClean="0">
                <a:solidFill>
                  <a:srgbClr val="FFFF00"/>
                </a:solidFill>
              </a:rPr>
              <a:t> </a:t>
            </a:r>
            <a:r>
              <a:rPr lang="en-US" sz="1200" b="1" dirty="0">
                <a:solidFill>
                  <a:srgbClr val="FFFF00"/>
                </a:solidFill>
              </a:rPr>
              <a:t>3. Slide to the head of his </a:t>
            </a:r>
            <a:r>
              <a:rPr lang="en-US" sz="1200" b="1" dirty="0" smtClean="0">
                <a:solidFill>
                  <a:srgbClr val="FFFF00"/>
                </a:solidFill>
              </a:rPr>
              <a:t>stick.</a:t>
            </a:r>
            <a:r>
              <a:rPr lang="en-US" sz="1200" b="1" dirty="0">
                <a:solidFill>
                  <a:srgbClr val="FFFF00"/>
                </a:solidFill>
              </a:rPr>
              <a:t> </a:t>
            </a:r>
            <a:r>
              <a:rPr lang="en-US" sz="1200" b="1" dirty="0" smtClean="0">
                <a:solidFill>
                  <a:srgbClr val="FFFF00"/>
                </a:solidFill>
              </a:rPr>
              <a:t>Many </a:t>
            </a:r>
            <a:r>
              <a:rPr lang="en-US" sz="1200" b="1" dirty="0">
                <a:solidFill>
                  <a:srgbClr val="FFFF00"/>
                </a:solidFill>
              </a:rPr>
              <a:t>defensemen make the mistake of sliding to the ball carrier's body. An advantageous shooter can simply use that as a </a:t>
            </a:r>
            <a:r>
              <a:rPr lang="en-US" sz="1200" b="1" dirty="0" smtClean="0">
                <a:solidFill>
                  <a:srgbClr val="FFFF00"/>
                </a:solidFill>
              </a:rPr>
              <a:t>screen. Instead</a:t>
            </a:r>
            <a:r>
              <a:rPr lang="en-US" sz="1200" b="1" dirty="0">
                <a:solidFill>
                  <a:srgbClr val="FFFF00"/>
                </a:solidFill>
              </a:rPr>
              <a:t>, know the ball carrier's strong hand, and shade to that </a:t>
            </a:r>
            <a:r>
              <a:rPr lang="en-US" sz="1200" b="1" dirty="0" smtClean="0">
                <a:solidFill>
                  <a:srgbClr val="FFFF00"/>
                </a:solidFill>
              </a:rPr>
              <a:t>side. If </a:t>
            </a:r>
            <a:r>
              <a:rPr lang="en-US" sz="1200" b="1" dirty="0">
                <a:solidFill>
                  <a:srgbClr val="FFFF00"/>
                </a:solidFill>
              </a:rPr>
              <a:t>not</a:t>
            </a:r>
            <a:r>
              <a:rPr lang="en-US" sz="1200" b="1" dirty="0" smtClean="0">
                <a:solidFill>
                  <a:srgbClr val="FFFF00"/>
                </a:solidFill>
              </a:rPr>
              <a:t>, the attacker is </a:t>
            </a:r>
            <a:r>
              <a:rPr lang="en-US" sz="1200" b="1" dirty="0">
                <a:solidFill>
                  <a:srgbClr val="FFFF00"/>
                </a:solidFill>
              </a:rPr>
              <a:t>going to take that extra step to shoot around your body."</a:t>
            </a:r>
          </a:p>
          <a:p>
            <a:pPr marL="0" indent="0">
              <a:buNone/>
            </a:pPr>
            <a:r>
              <a:rPr lang="en-US" sz="1200" b="1" dirty="0">
                <a:solidFill>
                  <a:srgbClr val="FFFF00"/>
                </a:solidFill>
              </a:rPr>
              <a:t> 4. Don't slide to where the ball carrier is; slide to where he's going to </a:t>
            </a:r>
            <a:r>
              <a:rPr lang="en-US" sz="1200" b="1" dirty="0" smtClean="0">
                <a:solidFill>
                  <a:srgbClr val="FFFF00"/>
                </a:solidFill>
              </a:rPr>
              <a:t>be.</a:t>
            </a:r>
            <a:r>
              <a:rPr lang="en-US" sz="1200" b="1" dirty="0">
                <a:solidFill>
                  <a:srgbClr val="FFFF00"/>
                </a:solidFill>
              </a:rPr>
              <a:t> </a:t>
            </a:r>
            <a:r>
              <a:rPr lang="en-US" sz="1200" b="1" dirty="0" smtClean="0">
                <a:solidFill>
                  <a:srgbClr val="FFFF00"/>
                </a:solidFill>
              </a:rPr>
              <a:t>Always </a:t>
            </a:r>
            <a:r>
              <a:rPr lang="en-US" sz="1200" b="1" dirty="0">
                <a:solidFill>
                  <a:srgbClr val="FFFF00"/>
                </a:solidFill>
              </a:rPr>
              <a:t>slide on a "smart </a:t>
            </a:r>
            <a:r>
              <a:rPr lang="en-US" sz="1200" b="1" dirty="0" smtClean="0">
                <a:solidFill>
                  <a:srgbClr val="FFFF00"/>
                </a:solidFill>
              </a:rPr>
              <a:t>angle” </a:t>
            </a:r>
            <a:r>
              <a:rPr lang="en-US" sz="1200" b="1" dirty="0">
                <a:solidFill>
                  <a:srgbClr val="FFFF00"/>
                </a:solidFill>
              </a:rPr>
              <a:t>rather than on a flat angle. Anticipate his movement. Even if you don't make contact, you can alter the ball carrier's intended course</a:t>
            </a:r>
            <a:r>
              <a:rPr lang="en-US" sz="1200" b="1" dirty="0" smtClean="0">
                <a:solidFill>
                  <a:srgbClr val="FFFF00"/>
                </a:solidFill>
              </a:rPr>
              <a:t>.</a:t>
            </a:r>
          </a:p>
          <a:p>
            <a:pPr marL="0" indent="0">
              <a:buNone/>
            </a:pPr>
            <a:r>
              <a:rPr lang="en-US" sz="1200" b="1" dirty="0" smtClean="0">
                <a:solidFill>
                  <a:srgbClr val="FFFF00"/>
                </a:solidFill>
              </a:rPr>
              <a:t>5</a:t>
            </a:r>
            <a:r>
              <a:rPr lang="en-US" sz="1200" b="1" dirty="0">
                <a:solidFill>
                  <a:srgbClr val="FFFF00"/>
                </a:solidFill>
              </a:rPr>
              <a:t>. Never slide to check; slide to stop the ball. And yes, this sometimes means putting your body in the line of fire. Man up, cowboy!</a:t>
            </a:r>
          </a:p>
        </p:txBody>
      </p:sp>
    </p:spTree>
    <p:extLst>
      <p:ext uri="{BB962C8B-B14F-4D97-AF65-F5344CB8AC3E}">
        <p14:creationId xmlns:p14="http://schemas.microsoft.com/office/powerpoint/2010/main" val="20641555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768850" y="56758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6775"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441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7.77778E-6 C 0.00156 -0.00879 0.00452 -0.01504 0.00833 -0.02222 C 0.0007 -0.02986 -0.00521 -0.03194 -0.01389 -0.03703 C -0.0158 -0.03819 -0.02274 -0.0456 -0.02361 -0.04629 C -0.02847 -0.05092 -0.03489 -0.05208 -0.03889 -0.0574 C -0.04705 -0.06828 -0.04167 -0.06226 -0.05139 -0.07036 C -0.05712 -0.07523 -0.06371 -0.0824 -0.06805 -0.08888 C -0.0717 -0.09421 -0.07778 -0.10555 -0.07778 -0.10555 C -0.07969 -0.11296 -0.08298 -0.11851 -0.08472 -0.12592 C -0.08958 -0.14536 -0.09323 -0.16712 -0.1 -0.18518 C -0.10191 -0.19722 -0.10538 -0.20856 -0.10694 -0.22036 C -0.10764 -0.22476 -0.10798 -0.22916 -0.10833 -0.23333 C -0.10989 -0.24606 -0.10972 -0.24814 -0.10972 -0.24259 " pathEditMode="relative" ptsTypes="fff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3733 0.0044 L -0.05521 0.0044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11111E-6 1.11111E-6 L -0.18976 0.08518 " pathEditMode="relative" rAng="0" ptsTypes="AA">
                                      <p:cBhvr>
                                        <p:cTn id="10" dur="2000" fill="hold"/>
                                        <p:tgtEl>
                                          <p:spTgt spid="14"/>
                                        </p:tgtEl>
                                        <p:attrNameLst>
                                          <p:attrName>ppt_x</p:attrName>
                                          <p:attrName>ppt_y</p:attrName>
                                        </p:attrNameLst>
                                      </p:cBhvr>
                                      <p:rCtr x="-9497" y="4259"/>
                                    </p:animMotion>
                                  </p:childTnLst>
                                </p:cTn>
                              </p:par>
                              <p:par>
                                <p:cTn id="11" presetID="0" presetClass="path" presetSubtype="0" accel="50000" decel="50000" fill="hold" grpId="0" nodeType="withEffect">
                                  <p:stCondLst>
                                    <p:cond delay="0"/>
                                  </p:stCondLst>
                                  <p:childTnLst>
                                    <p:animMotion origin="layout" path="M 1.66667E-6 1.85185E-6 L 0.07465 0.13148 " pathEditMode="relative" ptsTypes="AA">
                                      <p:cBhvr>
                                        <p:cTn id="12" dur="4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7.77778E-6 -1.85185E-6 C 0.00087 -0.00833 0.00331 -0.01597 0.00417 -0.02407 C 0.00504 -0.03519 0.00469 -0.04653 0.00556 -0.05741 C 0.00574 -0.06065 0.00643 -0.06366 0.00695 -0.06667 C 0.00869 -0.11782 0.00956 -0.12755 0.00695 -0.18889 C 0.00643 -0.20023 -0.00017 -0.21343 -0.00277 -0.22407 C -0.00399 -0.23403 -0.00485 -0.24421 -0.00694 -0.2537 C -0.00781 -0.25764 -0.00972 -0.26481 -0.00972 -0.26481 C -0.01215 -0.29213 -0.02013 -0.31644 -0.02499 -0.34259 C -0.02725 -0.3544 -0.02985 -0.36921 -0.03749 -0.37593 C -0.04044 -0.38773 -0.04548 -0.38356 -0.05138 -0.37778 C -0.05937 -0.37037 -0.06232 -0.36042 -0.06527 -0.34815 C -0.06492 -0.34259 -0.06579 -0.33657 -0.06388 -0.33148 C -0.06336 -0.32986 -0.06128 -0.33287 -0.05972 -0.33333 C -0.05833 -0.33403 -0.0519 -0.33588 -0.04999 -0.33704 C -0.03576 -0.34769 -0.04704 -0.34213 -0.03749 -0.3463 C -0.03663 -0.34815 -0.03593 -0.35046 -0.03472 -0.35185 C -0.03315 -0.35417 -0.03072 -0.35509 -0.02916 -0.35741 C -0.0269 -0.36111 -0.02673 -0.3662 -0.02499 -0.37037 C -0.02586 -0.39074 -0.02343 -0.42569 -0.0361 -0.44259 " pathEditMode="relative" ptsTypes="ffff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49750" y="261274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6500" y="355754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502150"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737350" y="33630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272463" y="355754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550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7.40741E-7 C -0.00903 -0.00486 -0.0184 -0.0088 -0.02778 -0.01111 C -0.05364 -0.00949 -0.06007 -0.01296 -0.07778 0.00741 C -0.08923 0.02037 -0.07205 0.00393 -0.09028 0.02037 C -0.09305 0.02268 -0.09861 0.02778 -0.09861 0.02778 C -0.10486 0.04004 -0.12083 0.05324 -0.13194 0.05555 C -0.13524 0.05602 -0.13854 0.05648 -0.14167 0.05741 C -0.14548 0.05833 -0.15278 0.06111 -0.15278 0.06111 C -0.15521 0.06041 -0.15781 0.06065 -0.15972 0.05926 C -0.16805 0.05301 -0.15608 0.05139 -0.16805 0.05555 C -0.18333 0.06898 -0.21788 0.0537 -0.2375 0.0537 " pathEditMode="relative" ptsTypes="ffffffffff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22222E-6 L 0.10139 -0.04097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4.44444E-6 L 0.10833 0.0412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77778E-7 -7.40741E-7 L -0.05434 0.13449 " pathEditMode="relative" ptsTypes="AA">
                                      <p:cBhvr>
                                        <p:cTn id="12" dur="4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4.44444E-6 3.7037E-6 C -0.05416 0.00231 -0.04531 0.00301 -0.1125 3.7037E-6 C -0.13472 -0.00116 -0.15694 -0.00949 -0.17916 -0.01112 C -0.18837 -0.01366 -0.19774 -0.01505 -0.20694 -0.01667 C -0.22187 -0.02338 -0.23802 -0.0213 -0.25278 -0.02778 C -0.25694 -0.02246 -0.25989 -0.01922 -0.26528 -0.01667 C -0.26371 -0.00787 -0.26146 -0.00348 -0.25555 0.00185 C -0.25503 0.00301 -0.25121 0.01226 -0.24861 0.01111 C -0.2467 0.00995 -0.24687 0.00601 -0.24583 0.0037 C -0.24844 -0.03982 -0.2467 -0.00579 -0.24861 -0.06852 C -0.24913 -0.08172 -0.2493 -0.09468 -0.25 -0.10741 C -0.25017 -0.10949 -0.25139 -0.11297 -0.25139 -0.11297 " pathEditMode="relative" ptsTypes="fffffffffffA">
                                      <p:cBhvr>
                                        <p:cTn id="14" dur="35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a:t>
            </a:r>
            <a:r>
              <a:rPr lang="en-US" dirty="0"/>
              <a:t>4</a:t>
            </a:r>
            <a:r>
              <a:rPr lang="en-US" dirty="0" smtClean="0"/>
              <a:t>-1</a:t>
            </a:r>
            <a:endParaRPr lang="en-US" dirty="0"/>
          </a:p>
        </p:txBody>
      </p:sp>
      <p:sp>
        <p:nvSpPr>
          <p:cNvPr id="4" name="TextBox 3"/>
          <p:cNvSpPr txBox="1"/>
          <p:nvPr/>
        </p:nvSpPr>
        <p:spPr>
          <a:xfrm>
            <a:off x="4254500" y="10541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3886200" y="2808406"/>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952875" y="160020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37000" y="2643980"/>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84575" y="346813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124450" y="3468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159250" y="10541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729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833 0.03055 C -0.0151 0.04375 -0.01094 0.03958 -0.01944 0.04537 C -0.02291 0.05185 -0.02639 0.05254 -0.03055 0.05833 C -0.02413 0.06111 -0.01736 0.06111 -0.01111 0.06574 C -0.00833 0.06782 -0.00278 0.07314 -0.00278 0.07314 C -0.00017 0.08356 -0.00364 0.07476 0.00278 0.08055 C 0.00747 0.08472 0.01129 0.0912 0.01667 0.09537 C 0.01788 0.09629 0.01945 0.09629 0.02084 0.09722 C 0.02222 0.09814 0.02361 0.09953 0.025 0.10092 C 0.02587 0.10277 0.02656 0.10486 0.02778 0.10648 C 0.02882 0.10787 0.03073 0.10833 0.03195 0.11018 C 0.03889 0.1206 0.04341 0.1405 0.05417 0.14537 C 0.05556 0.14722 0.05677 0.1493 0.05834 0.15092 C 0.06094 0.15347 0.06667 0.15833 0.06667 0.15833 C 0.07188 0.16898 0.07518 0.17708 0.08334 0.18425 C 0.08681 0.19143 0.09288 0.19328 0.09584 0.20092 " pathEditMode="relative" ptsTypes="fffffff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8.67362E-19 C -0.00903 -0.00255 -0.01736 -0.00533 -0.025 -0.01296 C -0.02847 -0.01644 -0.0309 -0.02199 -0.03472 -0.02408 C -0.03976 -0.02708 -0.0474 -0.02732 -0.05278 -0.02963 C -0.05 -0.04537 -0.04167 -0.05787 -0.03472 -0.07037 C -0.02969 -0.08009 -0.03247 -0.08125 -0.02361 -0.08704 C -0.02187 -0.09421 -0.01806 -0.09745 -0.01528 -0.1037 C -0.01233 -0.11088 -0.0125 -0.11412 -0.0125 -0.10926 " pathEditMode="relative" ptsTypes="fffffff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9.16667E-6 4.07407E-6 L 0.07777 -0.04676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1.48148E-6 L 0.1092 0.03982 " pathEditMode="relative" ptsTypes="AA">
                                      <p:cBhvr>
                                        <p:cTn id="12" dur="4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55556E-7 -4.07407E-6 C 0.00034 0.00972 5.55556E-7 0.01968 0.00138 0.02963 C 0.00191 0.03403 0.01111 0.07037 0.01388 0.07778 C 0.01736 0.08727 0.02274 0.09583 0.02638 0.10555 C 0.03003 0.11528 0.03281 0.12569 0.0375 0.13518 C 0.04062 0.15185 0.04548 0.16968 0.05138 0.18518 C 0.05225 0.19305 0.05277 0.20116 0.05416 0.20926 C 0.05468 0.21296 0.0559 0.21667 0.05694 0.22037 C 0.05729 0.22222 0.05833 0.22593 0.05833 0.22593 C 0.05138 0.22801 0.04861 0.22986 0.04027 0.22593 C 0.03854 0.225 0.03871 0.22176 0.0375 0.22037 C 0.03628 0.21898 0.03472 0.21898 0.03333 0.21852 C 0.02882 0.2125 0.025 0.20926 0.01944 0.20555 C 0.0243 0.20093 0.03611 0.1963 0.03611 0.1963 C 0.04322 0.20093 0.04357 0.20301 0.04583 0.21296 C 0.04652 0.21667 0.04861 0.22407 0.04861 0.22407 C 0.04809 0.22893 0.04809 0.23403 0.04722 0.23889 C 0.04427 0.25255 0.02638 0.25162 0.01805 0.25555 C 0.00034 0.25486 -0.01719 0.25162 -0.03473 0.2537 C -0.03681 0.2537 -0.03351 0.25903 -0.03195 0.26111 C -0.03125 0.26204 -0.03334 0.25602 -0.03334 0.25741 " pathEditMode="relative" ptsTypes="ffffffffffffffffffffA">
                                      <p:cBhvr>
                                        <p:cTn id="14" dur="4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222625" y="170866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97275" y="364851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908550" y="364851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3759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089150" y="15240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842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3.33333E-6 L 0.00695 0.53704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7.22222E-6 -3.7037E-6 L 0.05417 0.1463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22222E-6 -3.7037E-6 L -0.02222 0.03912 " pathEditMode="relative" ptsTypes="AA">
                                      <p:cBhvr>
                                        <p:cTn id="10" dur="2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11111E-6 3.7037E-6 L -0.13872 0.13333 " pathEditMode="relative" rAng="0" ptsTypes="AA">
                                      <p:cBhvr>
                                        <p:cTn id="12" dur="2000" fill="hold"/>
                                        <p:tgtEl>
                                          <p:spTgt spid="12"/>
                                        </p:tgtEl>
                                        <p:attrNameLst>
                                          <p:attrName>ppt_x</p:attrName>
                                          <p:attrName>ppt_y</p:attrName>
                                        </p:attrNameLst>
                                      </p:cBhvr>
                                      <p:rCtr x="-6944" y="6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28900" y="45824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94200" y="383782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266950" y="53037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0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5.18519E-6 L 0.45555 0.03149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7.77778E-6 L 0.17361 0.13149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88889E-6 1.85185E-6 L 0.18594 -0.13172 " pathEditMode="relative" ptsTypes="AA">
                                      <p:cBhvr>
                                        <p:cTn id="10"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4305300" y="384365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583565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2250" y="543183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151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3.33333E-6 L 0.02639 -0.57037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22222E-6 L 0.1 -0.16482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33333E-7 -1.11111E-6 L -0.12448 -0.12407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88889E-6 1.85185E-6 L -0.06667 1.85185E-6 " pathEditMode="relative" ptsTypes="AA">
                                      <p:cBhvr>
                                        <p:cTn id="12"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9675" y="38331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768850"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588000" y="163195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75640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151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6.2963E-6 L -0.51666 -0.0074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E-6 -3.33333E-6 L -0.09306 -0.16111 " pathEditMode="relative" ptsTypes="AA">
                                      <p:cBhvr>
                                        <p:cTn id="8" dur="2000" fill="hold"/>
                                        <p:tgtEl>
                                          <p:spTgt spid="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3.33333E-6 4.44444E-6 L -0.1 0.16134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127375" y="175946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97275" y="3648512"/>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908550" y="364851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699000" y="26264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089150" y="15240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521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4.81481E-6 C 0.01614 0.01065 0.0151 0.00926 0.03889 0.01111 C 0.04114 0.01157 0.0434 0.01204 0.04583 0.01296 C 0.04861 0.01389 0.05416 0.01667 0.05416 0.01667 C 0.06528 0.03912 0.05729 0.01898 0.06111 0.06296 C 0.06111 0.06296 0.06441 0.08125 0.06528 0.08518 C 0.06684 0.09421 0.06753 0.1037 0.07361 0.10926 C 0.075 0.12037 0.07916 0.13819 0.08889 0.14259 C 0.1 0.14745 0.09462 0.14097 0.09861 0.1463 " pathEditMode="relative" ptsTypes="ff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0052 3.7037E-6 C 0.01111 -0.00787 0.0125 -0.01389 0.0217 -0.02639 C 0.02535 -0.03843 0.02864 -0.03982 0.03455 -0.04653 C 0.03733 -0.05047 0.04305 -0.05834 0.04305 -0.05787 C 0.0401 -0.0757 0.0342 -0.07153 0.02743 -0.07871 C 0.02378 -0.08218 0.02031 -0.08542 0.01753 -0.09005 C 0.01424 -0.09561 0.01267 -0.10486 0.00903 -0.10741 C 0.00208 -0.11343 0.00156 -0.11227 -0.00382 -0.12223 C -0.01511 -0.14306 -0.00781 -0.13658 -0.01649 -0.14236 C -0.01806 -0.14537 -0.01979 -0.14769 -0.02083 -0.15093 C -0.02396 -0.16042 -0.02014 -0.16204 -0.025 -0.15695 " pathEditMode="relative" rAng="0" ptsTypes="ffffffffffA">
                                      <p:cBhvr>
                                        <p:cTn id="8" dur="2000" fill="hold"/>
                                        <p:tgtEl>
                                          <p:spTgt spid="12"/>
                                        </p:tgtEl>
                                        <p:attrNameLst>
                                          <p:attrName>ppt_x</p:attrName>
                                          <p:attrName>ppt_y</p:attrName>
                                        </p:attrNameLst>
                                      </p:cBhvr>
                                      <p:rCtr x="851" y="-8102"/>
                                    </p:animMotion>
                                  </p:childTnLst>
                                </p:cTn>
                              </p:par>
                              <p:par>
                                <p:cTn id="9" presetID="0" presetClass="path" presetSubtype="0" accel="50000" decel="50000" fill="hold" grpId="0" nodeType="withEffect">
                                  <p:stCondLst>
                                    <p:cond delay="0"/>
                                  </p:stCondLst>
                                  <p:childTnLst>
                                    <p:animMotion origin="layout" path="M 3.33333E-6 -1.48148E-6 L -0.1283 -1.48148E-6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4.44444E-6 2.96296E-6 L 0.02448 0.16227 " pathEditMode="relative" ptsTypes="AA">
                                      <p:cBhvr>
                                        <p:cTn id="12" dur="35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55556E-7 7.40741E-7 C -0.00451 0.0088 -0.00399 0.02084 -0.00833 0.02963 C -0.01198 0.03681 -0.01059 0.03287 -0.0125 0.04074 C -0.01233 0.0456 -0.01285 0.07477 -0.00833 0.08519 C -0.00747 0.08727 -0.00556 0.08866 -0.00417 0.09074 C 0.00729 0.10903 0.0191 0.12547 0.03611 0.13519 C 0.05382 0.1588 0.02569 0.12246 0.04583 0.14445 C 0.05573 0.1551 0.06406 0.16806 0.075 0.17778 C 0.07795 0.18357 0.08194 0.18797 0.08472 0.19445 C 0.08559 0.19676 0.08594 0.19977 0.0875 0.20185 C 0.09062 0.20602 0.09583 0.20787 0.09861 0.21297 C 0.10052 0.21644 0.10295 0.22246 0.10694 0.22408 C 0.11042 0.22523 0.11424 0.22523 0.11805 0.22593 C 0.13542 0.22315 0.12812 0.22662 0.13611 0.21111 C 0.13524 0.19445 0.1401 0.17755 0.12778 0.17222 C 0.125 0.17269 0.12205 0.17315 0.11944 0.17408 C 0.11649 0.175 0.11111 0.17778 0.11111 0.17778 C 0.10451 0.19051 0.10364 0.21111 0.11389 0.22037 C 0.11719 0.21875 0.11944 0.21829 0.12222 0.21482 C 0.12326 0.2132 0.12361 0.21065 0.125 0.20926 C 0.12743 0.20625 0.13333 0.20185 0.13333 0.20185 C 0.1342 0.2 0.13472 0.19769 0.13611 0.1963 C 0.13715 0.19491 0.13924 0.1956 0.14028 0.19445 C 0.14114 0.19306 0.1408 0.19051 0.14167 0.18889 C 0.14271 0.18658 0.14427 0.18472 0.14583 0.18334 C 0.14844 0.18056 0.15417 0.17593 0.15417 0.17593 C 0.1559 0.16852 0.15764 0.16528 0.1625 0.16111 C 0.16285 0.15926 0.16285 0.15672 0.16389 0.15556 C 0.16476 0.15417 0.16667 0.15463 0.16805 0.15371 C 0.16962 0.15209 0.17049 0.14954 0.17222 0.14815 C 0.17864 0.14236 0.17465 0.15047 0.17778 0.1426 " pathEditMode="relative" ptsTypes="ffffffffffffffffffffffffffffffA">
                                      <p:cBhvr>
                                        <p:cTn id="14" dur="4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628900" y="45824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94200" y="3837822"/>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266950" y="530379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544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4.07407E-6 C -0.00052 -0.00625 -0.00087 -0.0125 -0.00139 -0.01852 C -0.00174 -0.0213 -0.00399 -0.02385 -0.00278 -0.02616 C -0.00139 -0.02963 0.00347 -0.02917 0.00694 -0.02917 C 0.01649 -0.03033 0.02639 -0.03033 0.03611 -0.03079 C 0.04184 -0.03403 0.04722 -0.03774 0.05278 -0.04144 C 0.05712 -0.04908 0.0625 -0.05718 0.06667 -0.06459 C 0.07083 -0.07246 0.07517 -0.08287 0.08194 -0.0875 C 0.08542 -0.09561 0.08594 -0.09838 0.09444 -0.1044 C 0.09583 -0.10556 0.09861 -0.10741 0.09861 -0.10741 " pathEditMode="relative" rAng="0" ptsTypes="fffffffffA">
                                      <p:cBhvr>
                                        <p:cTn id="6" dur="2000" fill="hold"/>
                                        <p:tgtEl>
                                          <p:spTgt spid="9"/>
                                        </p:tgtEl>
                                        <p:attrNameLst>
                                          <p:attrName>ppt_x</p:attrName>
                                          <p:attrName>ppt_y</p:attrName>
                                        </p:attrNameLst>
                                      </p:cBhvr>
                                      <p:rCtr x="4722" y="-5370"/>
                                    </p:animMotion>
                                  </p:childTnLst>
                                </p:cTn>
                              </p:par>
                              <p:par>
                                <p:cTn id="7" presetID="0" presetClass="path" presetSubtype="0" accel="50000" decel="50000" fill="hold" grpId="0" nodeType="withEffect">
                                  <p:stCondLst>
                                    <p:cond delay="0"/>
                                  </p:stCondLst>
                                  <p:childTnLst>
                                    <p:animMotion origin="layout" path="M -2.22222E-6 -4.07407E-6 L -0.1 0.02963 " pathEditMode="relative" rAng="0" ptsTypes="AA">
                                      <p:cBhvr>
                                        <p:cTn id="8" dur="2000" fill="hold"/>
                                        <p:tgtEl>
                                          <p:spTgt spid="13"/>
                                        </p:tgtEl>
                                        <p:attrNameLst>
                                          <p:attrName>ppt_x</p:attrName>
                                          <p:attrName>ppt_y</p:attrName>
                                        </p:attrNameLst>
                                      </p:cBhvr>
                                      <p:rCtr x="-5000" y="1481"/>
                                    </p:animMotion>
                                  </p:childTnLst>
                                </p:cTn>
                              </p:par>
                              <p:par>
                                <p:cTn id="9" presetID="0" presetClass="path" presetSubtype="0" accel="50000" decel="50000" fill="hold" grpId="0" nodeType="withEffect">
                                  <p:stCondLst>
                                    <p:cond delay="0"/>
                                  </p:stCondLst>
                                  <p:childTnLst>
                                    <p:animMotion origin="layout" path="M -1.11111E-6 -3.33333E-6 L -1.11111E-6 0.15324 " pathEditMode="relative" ptsTypes="AA">
                                      <p:cBhvr>
                                        <p:cTn id="10" dur="2000" fill="hold"/>
                                        <p:tgtEl>
                                          <p:spTgt spid="14"/>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5E-6 1.48148E-6 L 0.10834 1.48148E-6 " pathEditMode="relative" ptsTypes="AA">
                                      <p:cBhvr>
                                        <p:cTn id="12" dur="35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88889E-6 -5.55556E-6 C 0.00278 -0.00139 0.00556 -0.00255 0.00833 -0.00371 C 0.00972 -0.0044 0.0125 -0.00556 0.0125 -0.00556 C 0.01962 -0.01528 0.03003 -0.01737 0.03889 -0.02408 C 0.04514 -0.02917 0.05417 -0.03542 0.05972 -0.0426 C 0.06997 -0.05649 0.05816 -0.04514 0.06806 -0.05371 C 0.07309 -0.06413 0.08056 -0.06968 0.0875 -0.07778 C 0.09705 -0.08936 0.10434 -0.10163 0.11528 -0.11112 C 0.11875 -0.11829 0.1224 -0.12315 0.12778 -0.12778 C 0.13264 -0.13797 0.13941 -0.14723 0.14583 -0.15556 C 0.14931 -0.16968 0.1441 -0.15301 0.15139 -0.16482 C 0.15226 -0.16644 0.15191 -0.16876 0.15278 -0.17038 C 0.15677 -0.1801 0.16146 -0.18797 0.16806 -0.19445 C 0.17014 -0.20348 0.1724 -0.20163 0.17917 -0.20371 C 0.18194 -0.20325 0.18559 -0.20487 0.1875 -0.20186 C 0.1901 -0.19792 0.18819 -0.17501 0.1875 -0.17223 C 0.18715 -0.1713 0.17865 -0.16922 0.17639 -0.16852 C 0.16146 -0.17038 0.15208 -0.17176 0.14167 -0.18704 C 0.1276 -0.20788 0.13872 -0.197 0.12917 -0.20556 C 0.1224 -0.21899 0.12222 -0.22917 0.12222 -0.24445 " pathEditMode="relative" ptsTypes="fffffffffffffffffffA">
                                      <p:cBhvr>
                                        <p:cTn id="14" dur="4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4305300" y="384365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583565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06950" y="27298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2250" y="543183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506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1.85185E-6 C -0.00052 -0.00371 -0.00052 -0.00764 -0.00139 -0.01112 C -0.00573 -0.02824 -0.02621 -0.02709 -0.03611 -0.02963 C -0.04705 -0.03704 -0.05087 -0.05 -0.05694 -0.06297 C -0.06302 -0.0757 -0.06666 -0.08334 -0.06944 -0.09815 C -0.071 -0.13658 -0.06684 -0.1463 -0.07222 -0.13149 " pathEditMode="relative" ptsTypes="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88889E-6 1.48148E-6 L 0.11111 0.01481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55556E-7 3.7037E-6 L -0.00139 0.15949 " pathEditMode="relative" ptsTypes="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1.94444E-6 -1.48148E-6 L -0.1257 -1.48148E-6 " pathEditMode="relative" ptsTypes="AA">
                                      <p:cBhvr>
                                        <p:cTn id="12" dur="35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33333E-6 -3.7037E-6 C -0.01024 -0.00069 -0.02048 -0.00092 -0.03055 -0.00185 C -0.03958 -0.00277 -0.04722 -0.01296 -0.05555 -0.01666 C -0.06041 -0.02152 -0.06631 -0.025 -0.07083 -0.02963 C -0.07343 -0.0324 -0.07534 -0.03634 -0.07777 -0.03888 C -0.08038 -0.04189 -0.0842 -0.04282 -0.08611 -0.04629 C -0.0875 -0.04884 -0.08871 -0.05185 -0.09027 -0.0537 C -0.09288 -0.05671 -0.096 -0.05833 -0.09861 -0.06111 C -0.11302 -0.07662 -0.12604 -0.09375 -0.1375 -0.11296 C -0.14531 -0.14398 -0.13506 -0.10578 -0.14444 -0.13333 C -0.14566 -0.13703 -0.14583 -0.1412 -0.14722 -0.14444 C -0.15052 -0.15208 -0.16041 -0.16342 -0.1625 -0.17222 C -0.16302 -0.17407 -0.16319 -0.17615 -0.16388 -0.17777 C -0.16892 -0.18773 -0.1776 -0.18819 -0.18194 -0.2 C -0.18541 -0.20902 -0.18975 -0.22245 -0.19583 -0.22777 C -0.19722 -0.22731 -0.1993 -0.22754 -0.2 -0.22592 C -0.20173 -0.22291 -0.20277 -0.21481 -0.20277 -0.21481 C -0.20191 -0.20416 -0.20364 -0.19606 -0.19583 -0.19259 C -0.18715 -0.19351 -0.17691 -0.18981 -0.16944 -0.19629 C -0.15572 -0.20879 -0.15816 -0.24097 -0.14166 -0.24814 C -0.13888 -0.25393 -0.13559 -0.25833 -0.13194 -0.26296 " pathEditMode="relative" ptsTypes="fffff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307834"/>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51400" y="2664936"/>
            <a:ext cx="5842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060700" y="2194004"/>
            <a:ext cx="4572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17900" y="3461266"/>
            <a:ext cx="4953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861832"/>
            <a:ext cx="4953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51400" y="3492500"/>
            <a:ext cx="4953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127500" y="3034268"/>
            <a:ext cx="5842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165350" y="1472168"/>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309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2.59259E-6 L -0.13751 0.31111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2.22222E-6 3.33333E-6 L -0.17795 -0.02894 " pathEditMode="relative" rAng="0" ptsTypes="AA">
                                      <p:cBhvr>
                                        <p:cTn id="8" dur="2000" fill="hold"/>
                                        <p:tgtEl>
                                          <p:spTgt spid="12"/>
                                        </p:tgtEl>
                                        <p:attrNameLst>
                                          <p:attrName>ppt_x</p:attrName>
                                          <p:attrName>ppt_y</p:attrName>
                                        </p:attrNameLst>
                                      </p:cBhvr>
                                      <p:rCtr x="-8906" y="-1458"/>
                                    </p:animMotion>
                                  </p:childTnLst>
                                </p:cTn>
                              </p:par>
                              <p:par>
                                <p:cTn id="9" presetID="0" presetClass="path" presetSubtype="0" accel="50000" decel="50000" fill="hold" grpId="0" nodeType="withEffect">
                                  <p:stCondLst>
                                    <p:cond delay="0"/>
                                  </p:stCondLst>
                                  <p:childTnLst>
                                    <p:animMotion origin="layout" path="M 3.33333E-6 7.40741E-7 L 0.07205 0.06852 " pathEditMode="relative" rAng="0" ptsTypes="AA">
                                      <p:cBhvr>
                                        <p:cTn id="10" dur="2000" fill="hold"/>
                                        <p:tgtEl>
                                          <p:spTgt spid="11"/>
                                        </p:tgtEl>
                                        <p:attrNameLst>
                                          <p:attrName>ppt_x</p:attrName>
                                          <p:attrName>ppt_y</p:attrName>
                                        </p:attrNameLst>
                                      </p:cBhvr>
                                      <p:rCtr x="3594" y="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2-2-2</a:t>
            </a:r>
            <a:endParaRPr lang="en-US" dirty="0"/>
          </a:p>
        </p:txBody>
      </p:sp>
      <p:sp>
        <p:nvSpPr>
          <p:cNvPr id="4" name="TextBox 3"/>
          <p:cNvSpPr txBox="1"/>
          <p:nvPr/>
        </p:nvSpPr>
        <p:spPr>
          <a:xfrm>
            <a:off x="2273300"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4305300" y="3463846"/>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400800" y="15240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3730625" y="268966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051300" y="328346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49675" y="3833178"/>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768850"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588000" y="163195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75640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425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73472E-18 6.66667E-6 C -0.00972 0.0014 -0.01718 0.00417 -0.02638 0.00741 C -0.0302 0.00857 -0.0375 0.01112 -0.0375 0.01112 C -0.04375 0.02339 -0.03906 0.01204 -0.04166 0.0389 C -0.04288 0.04931 -0.04583 0.06066 -0.04861 0.07038 C -0.04982 0.07385 -0.04947 0.07871 -0.05138 0.08149 C -0.05451 0.08542 -0.05659 0.09052 -0.05972 0.09445 C -0.06232 0.09723 -0.06805 0.10186 -0.06805 0.10186 C -0.0717 0.11575 -0.06649 0.09908 -0.07361 0.11112 C -0.07829 0.11853 -0.07795 0.1345 -0.08472 0.14075 C -0.09375 0.14862 -0.09548 0.14491 -0.09166 0.15001 " pathEditMode="relative" ptsTypes="ffffffffffA">
                                      <p:cBhvr>
                                        <p:cTn id="6" dur="2000" fill="hold"/>
                                        <p:tgtEl>
                                          <p:spTgt spid="8"/>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6 3.7037E-6 C -0.00971 -0.00324 -0.0019 0.00069 -0.00971 -0.00741 C -0.01249 -0.01019 -0.01805 -0.01482 -0.01805 -0.01482 C -0.02325 -0.02524 -0.03003 -0.03033 -0.03749 -0.03704 C -0.03888 -0.03843 -0.04027 -0.03959 -0.04166 -0.04074 C -0.04305 -0.04213 -0.04582 -0.04445 -0.04582 -0.04445 C -0.04444 -0.04514 -0.04305 -0.04561 -0.04166 -0.0463 C -0.04027 -0.04746 -0.03905 -0.04931 -0.03749 -0.05 C -0.02273 -0.05903 -0.03454 -0.04908 -0.02499 -0.05741 C -0.01961 -0.06852 -0.0151 -0.07639 -0.00832 -0.08519 C -0.00728 -0.08681 -0.00537 -0.0875 -0.00416 -0.08889 C 0.0014 -0.09653 0.00591 -0.10579 0.0139 -0.10926 C 0.02119 -0.12408 0.01147 -0.10625 0.02084 -0.11852 C 0.02188 -0.12014 0.02223 -0.12269 0.02362 -0.12408 C 0.02605 -0.12709 0.03195 -0.13149 0.03195 -0.13149 C 0.03282 -0.13334 0.03473 -0.13704 0.03473 -0.13704 " pathEditMode="relative" ptsTypes="fffffffffffffff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8.88889E-6 4.07407E-6 L 0.11336 4.07407E-6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5E-6 5.92593E-6 L 5E-6 0.18751 " pathEditMode="relative" ptsTypes="AA">
                                      <p:cBhvr>
                                        <p:cTn id="12" dur="35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22222E-6 2.59259E-6 C 0.00174 0.00926 0.00399 0.01806 0.00556 0.02778 C 0.00486 0.04121 0.00695 0.05602 0.00278 0.06852 C 0.0007 0.07454 -0.00399 0.07871 -0.00555 0.08519 C -0.01042 0.10417 -0.02118 0.12662 -0.03333 0.13889 C -0.03437 0.14121 -0.03472 0.14422 -0.03611 0.1463 C -0.03854 0.14931 -0.04444 0.15371 -0.04444 0.15371 C -0.04548 0.15185 -0.04583 0.14884 -0.04722 0.14815 C -0.05139 0.14584 -0.06649 0.16806 -0.06667 0.16852 C -0.07726 0.18241 -0.06267 0.16366 -0.07917 0.18148 C -0.08767 0.19051 -0.08333 0.19144 -0.09583 0.2 C -0.09774 0.20116 -0.09983 0.20185 -0.10139 0.20371 C -0.10451 0.20695 -0.1066 0.21181 -0.10972 0.21482 C -0.1158 0.22014 -0.12187 0.22431 -0.12778 0.22963 C -0.13073 0.23519 -0.13559 0.23935 -0.14028 0.24259 C -0.14305 0.24422 -0.14583 0.24491 -0.14861 0.2463 C -0.15 0.24676 -0.15278 0.24815 -0.15278 0.24815 C -0.16267 0.24144 -0.16528 0.23634 -0.17222 0.22408 C -0.17673 0.21621 -0.17917 0.20672 -0.18611 0.20371 C -0.18802 0.2 -0.19062 0.19676 -0.19167 0.19259 C -0.19219 0.19074 -0.19219 0.18843 -0.19305 0.18704 C -0.19774 0.1794 -0.19722 0.18195 -0.19722 0.18519 " pathEditMode="relative" ptsTypes="fffffffffffffffffffffA">
                                      <p:cBhvr>
                                        <p:cTn id="14" dur="4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1928694"/>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08305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930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6.2963E-6 L -0.24445 0.24445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1.85185E-6 L -0.1625 -1.85185E-6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66667E-6 3.33333E-6 L -0.00277 0.1037 " pathEditMode="relative" ptsTypes="AA">
                                      <p:cBhvr>
                                        <p:cTn id="10"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264810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336800" y="3126780"/>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1797050" y="3311446"/>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12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1.11111E-6 L 0.07639 0.30185 " pathEditMode="relative" rAng="0" ptsTypes="AA">
                                      <p:cBhvr>
                                        <p:cTn id="6" dur="2000" fill="hold"/>
                                        <p:tgtEl>
                                          <p:spTgt spid="16"/>
                                        </p:tgtEl>
                                        <p:attrNameLst>
                                          <p:attrName>ppt_x</p:attrName>
                                          <p:attrName>ppt_y</p:attrName>
                                        </p:attrNameLst>
                                      </p:cBhvr>
                                      <p:rCtr x="3819" y="15093"/>
                                    </p:animMotion>
                                  </p:childTnLst>
                                </p:cTn>
                              </p:par>
                              <p:par>
                                <p:cTn id="7" presetID="0" presetClass="path" presetSubtype="0" accel="50000" decel="50000" fill="hold" grpId="0" nodeType="withEffect">
                                  <p:stCondLst>
                                    <p:cond delay="0"/>
                                  </p:stCondLst>
                                  <p:childTnLst>
                                    <p:animMotion origin="layout" path="M 6.11111E-6 -4.81481E-6 L -0.14166 0.11297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94444E-6 -7.40741E-7 L 0.14601 -0.03194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3.33333E-6 4.07407E-6 L -0.04583 4.07407E-6 " pathEditMode="relative" ptsTypes="AA">
                                      <p:cBhvr>
                                        <p:cTn id="12"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768850" y="312316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216400" y="27538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280670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45135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489200" y="53350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6292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E-6 -4.44444E-6 L 0.42917 0.02963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6.66667E-6 4.81481E-6 L 0.16527 0.11852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22222E-6 -2.96296E-6 L 0.15816 -0.11875 " pathEditMode="relative" ptsTypes="AA">
                                      <p:cBhvr>
                                        <p:cTn id="1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352925" y="324088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260850" y="282074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734050" y="478722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8600" y="55509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992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2.59259E-6 L 0.16389 -0.34259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96296E-6 L 0.1625 -0.03079 " pathEditMode="relative" ptsTypes="AA">
                                      <p:cBhvr>
                                        <p:cTn id="8" dur="2000" fill="hold"/>
                                        <p:tgtEl>
                                          <p:spTgt spid="1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6.66667E-6 4.07407E-6 L -0.10279 -0.1426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460875" y="3258066"/>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256917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6578600" y="2938502"/>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196263" y="32268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1504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72222E-6 3.7037E-6 L -0.41945 -0.26852 " pathEditMode="relative" ptsTypes="AA">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5E-6 3.7037E-6 L 0.01858 -0.10556 " pathEditMode="relative" ptsTypes="AA">
                                      <p:cBhvr>
                                        <p:cTn id="10" dur="2000" fill="hold"/>
                                        <p:tgtEl>
                                          <p:spTgt spid="1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46945E-18 6.66667E-6 L -0.17778 -0.02036 " pathEditMode="relative" ptsTypes="AA">
                                      <p:cBhvr>
                                        <p:cTn id="14"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435475" y="336307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6934200" y="323096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483100" y="187892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953000" y="300541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84492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52950" y="299374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083050" y="141605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921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6.11111E-6 -7.40741E-7 C 0.01077 0.00278 0.01737 0.00487 0.02639 0.01297 C 0.01494 0.02801 -0.00086 0.0345 -0.01388 0.0463 C -0.01702 0.05232 -0.02256 0.05625 -0.02499 0.06297 C -0.02604 0.06528 -0.02673 0.06806 -0.02777 0.07038 C -0.03177 0.07755 -0.03229 0.07362 -0.03472 0.08149 C -0.03802 0.09098 -0.04166 0.10741 -0.05138 0.10741 " pathEditMode="relative" ptsTypes="ffffffA">
                                      <p:cBhvr>
                                        <p:cTn id="6" dur="2000" fill="hold"/>
                                        <p:tgtEl>
                                          <p:spTgt spid="4"/>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6.66667E-6 -7.77778E-6 C 0.00417 -0.00371 0.00834 -0.00741 0.01251 -0.01112 C 0.01389 -0.01251 0.01528 -0.01366 0.01667 -0.01482 C 0.01806 -0.01621 0.02084 -0.01852 0.02084 -0.01852 C 0.02171 -0.02038 0.0224 -0.02269 0.02362 -0.02408 C 0.02466 -0.0257 0.02726 -0.0257 0.02778 -0.02778 C 0.02935 -0.03704 0.02587 -0.03959 0.02223 -0.04445 C 0.01823 -0.06019 0.00973 -0.06876 0.00973 -0.08704 " pathEditMode="relative" ptsTypes="fffffff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5E-6 7.40741E-7 C 0.00209 -0.01158 0.00435 -0.00833 0.00973 -0.01667 C 0.0132 -0.02269 0.01615 -0.03195 0.01806 -0.03889 C 0.01372 -0.05602 0.00174 -0.06875 -0.00556 -0.08333 C -0.00764 -0.0875 -0.01215 -0.10255 -0.01528 -0.09815 " pathEditMode="relative" ptsTypes="ffffA">
                                      <p:cBhvr>
                                        <p:cTn id="10" dur="2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22222E-6 2.59259E-6 L -0.10989 2.59259E-6 " pathEditMode="relative" ptsTypes="AA">
                                      <p:cBhvr>
                                        <p:cTn id="12" dur="3500" fill="hold"/>
                                        <p:tgtEl>
                                          <p:spTgt spid="14"/>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2.5E-6 -1.48148E-6 L -2.5E-6 0.12083 " pathEditMode="relative" ptsTypes="AA">
                                      <p:cBhvr>
                                        <p:cTn id="14" dur="4000" fill="hold"/>
                                        <p:tgtEl>
                                          <p:spTgt spid="1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6.66667E-6 -7.03704E-6 C -0.01579 0.00138 -0.0177 -0.00047 -0.02777 0.0111 C -0.03298 0.01689 -0.03333 0.01921 -0.03749 0.02777 C -0.03854 0.02962 -0.04027 0.03333 -0.04027 0.03333 C -0.03975 0.06342 -0.04374 0.09606 -0.03055 0.12222 C -0.0302 0.12453 -0.03003 0.12708 -0.02916 0.12962 C -0.02864 0.13147 -0.02708 0.13286 -0.02638 0.13518 C -0.02256 0.14907 -0.02117 0.16504 -0.01805 0.17962 C -0.01718 0.18448 -0.01649 0.18958 -0.01527 0.19444 C -0.0144 0.19814 -0.01249 0.20555 -0.01249 0.20555 C -0.01492 0.21041 -0.02065 0.21458 -0.01944 0.22036 C -0.01874 0.22453 -0.01388 0.21527 -0.01111 0.21296 C -0.00972 0.21157 -0.00694 0.20925 -0.00694 0.20925 C -0.00295 0.20115 0.00278 0.19282 0.00973 0.19073 C 0.01476 0.18032 0.00955 0.18842 0.01667 0.18333 C 0.01945 0.18101 0.02501 0.17592 0.02501 0.17592 C 0.02952 0.16666 0.02639 0.17152 0.03612 0.16296 C 0.03751 0.16157 0.04028 0.15925 0.04028 0.15925 C 0.04341 0.15254 0.04133 0.1537 0.04584 0.1537 " pathEditMode="relative" ptsTypes="ffffffffffffffffffA">
                                      <p:cBhvr>
                                        <p:cTn id="16" dur="4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378325" y="3374746"/>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275744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4838700" y="300541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336800"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908425" y="3729156"/>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13300" y="374407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67200" y="3126780"/>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1797050" y="3311446"/>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762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4.81481E-6 C 0.00903 -0.00162 0.01354 -0.00416 0.02222 -0.00185 C 0.02569 0.00278 0.02621 0.00417 0.03055 0.00741 C 0.03403 0.00996 0.03871 0.01088 0.04166 0.01482 C 0.04305 0.01667 0.0441 0.01898 0.04583 0.02037 C 0.04861 0.02246 0.0526 0.02176 0.05555 0.02408 C 0.06128 0.02824 0.07205 0.04005 0.07778 0.0426 C 0.08715 0.04676 0.09687 0.04838 0.10694 0.05 C 0.11458 0.05324 0.10955 0.05186 0.12222 0.05186 " pathEditMode="relative" ptsTypes="ffffffff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5.55556E-7 4.07407E-6 C 0.00174 -0.00926 0.00486 -0.01551 0.00903 -0.02176 C 0.00104 -0.02269 -0.00694 -0.02246 -0.01476 -0.02362 C -0.01927 -0.02477 -0.02743 -0.03797 -0.0316 -0.03982 C -0.03767 -0.04306 -0.04219 -0.04723 -0.04844 -0.04885 C -0.04965 -0.05024 -0.05069 -0.05162 -0.05191 -0.05232 C -0.05295 -0.05348 -0.05503 -0.05394 -0.05503 -0.05394 " pathEditMode="relative" rAng="0" ptsTypes="ffffffA">
                                      <p:cBhvr>
                                        <p:cTn id="8" dur="2000" fill="hold"/>
                                        <p:tgtEl>
                                          <p:spTgt spid="13"/>
                                        </p:tgtEl>
                                        <p:attrNameLst>
                                          <p:attrName>ppt_x</p:attrName>
                                          <p:attrName>ppt_y</p:attrName>
                                        </p:attrNameLst>
                                      </p:cBhvr>
                                      <p:rCtr x="-2309" y="-2708"/>
                                    </p:animMotion>
                                  </p:childTnLst>
                                </p:cTn>
                              </p:par>
                              <p:par>
                                <p:cTn id="9" presetID="0" presetClass="path" presetSubtype="0" accel="50000" decel="50000" fill="hold" grpId="0" nodeType="withEffect">
                                  <p:stCondLst>
                                    <p:cond delay="0"/>
                                  </p:stCondLst>
                                  <p:childTnLst>
                                    <p:animMotion origin="layout" path="M -0.0092 -0.00023 L -0.10451 -0.00209 " pathEditMode="relative" rAng="0" ptsTypes="AA">
                                      <p:cBhvr>
                                        <p:cTn id="10" dur="2000" fill="hold"/>
                                        <p:tgtEl>
                                          <p:spTgt spid="14"/>
                                        </p:tgtEl>
                                        <p:attrNameLst>
                                          <p:attrName>ppt_x</p:attrName>
                                          <p:attrName>ppt_y</p:attrName>
                                        </p:attrNameLst>
                                      </p:cBhvr>
                                      <p:rCtr x="-4774" y="-93"/>
                                    </p:animMotion>
                                  </p:childTnLst>
                                </p:cTn>
                              </p:par>
                              <p:par>
                                <p:cTn id="11" presetID="0" presetClass="path" presetSubtype="0" accel="50000" decel="50000" fill="hold" grpId="0" nodeType="withEffect">
                                  <p:stCondLst>
                                    <p:cond delay="0"/>
                                  </p:stCondLst>
                                  <p:childTnLst>
                                    <p:animMotion origin="layout" path="M -3.33333E-6 -5.55556E-6 L -3.33333E-6 0.08958 " pathEditMode="relative" ptsTypes="AA">
                                      <p:cBhvr>
                                        <p:cTn id="12" dur="35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3.05556E-6 -4.44444E-6 L 0.08628 0.03542 " pathEditMode="relative" ptsTypes="AA">
                                      <p:cBhvr>
                                        <p:cTn id="14" dur="3500" fill="hold"/>
                                        <p:tgtEl>
                                          <p:spTgt spid="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5.55556E-7 -4.07407E-6 C 0.00642 0.01273 0.00278 0.00857 0.00972 0.01482 C 0.01059 0.01667 0.01094 0.01898 0.0125 0.02037 C 0.0132 0.02083 0.02726 0.0287 0.02917 0.02963 C 0.03976 0.02894 0.05035 0.0287 0.06111 0.02778 C 0.07292 0.02639 0.08368 0.01551 0.09583 0.01482 C 0.11007 0.01366 0.12448 0.01343 0.13889 0.01296 C 0.16823 0.01412 0.18333 0.0088 0.20417 0.02963 C 0.21077 0.00255 0.20139 -0.01597 0.20139 -0.03889 " pathEditMode="relative" ptsTypes="ffffffffA">
                                      <p:cBhvr>
                                        <p:cTn id="16" dur="4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530725" y="3190080"/>
            <a:ext cx="45719"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295775" y="2636082"/>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2552700" y="45963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29895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378325" y="2973348"/>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2368550" y="53350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977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22222E-6 C 0.00052 -0.00533 0.0026 -0.025 0.00416 -0.02593 C 0.00781 -0.02847 0.0125 -0.02732 0.01666 -0.02778 C 0.01944 -0.02917 0.02239 -0.0294 0.025 -0.03148 C 0.02986 -0.03611 0.03871 -0.04445 0.04444 -0.0463 C 0.04878 -0.04792 0.05156 -0.04815 0.05555 -0.05185 C 0.05711 -0.05347 0.05833 -0.05556 0.05972 -0.05741 C 0.06076 -0.05926 0.06111 -0.06158 0.0625 -0.06296 C 0.06597 -0.0669 0.07586 -0.07084 0.08055 -0.07222 C 0.08489 -0.07616 0.08854 -0.08148 0.09305 -0.08519 C 0.0993 -0.09097 0.10729 -0.09259 0.11389 -0.09815 C 0.11475 -0.1 0.11666 -0.10371 0.11666 -0.10371 " pathEditMode="relative" ptsTypes="fffffffffffA">
                                      <p:cBhvr>
                                        <p:cTn id="6" dur="2000" fill="hold"/>
                                        <p:tgtEl>
                                          <p:spTgt spid="9"/>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4.81481E-6 L -0.08038 0.02222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11022E-16 4.07407E-6 L -0.02917 0.13287 " pathEditMode="relative" rAng="0" ptsTypes="AA">
                                      <p:cBhvr>
                                        <p:cTn id="10" dur="2000" fill="hold"/>
                                        <p:tgtEl>
                                          <p:spTgt spid="11"/>
                                        </p:tgtEl>
                                        <p:attrNameLst>
                                          <p:attrName>ppt_x</p:attrName>
                                          <p:attrName>ppt_y</p:attrName>
                                        </p:attrNameLst>
                                      </p:cBhvr>
                                      <p:rCtr x="-1458" y="6644"/>
                                    </p:animMotion>
                                  </p:childTnLst>
                                </p:cTn>
                              </p:par>
                              <p:par>
                                <p:cTn id="11" presetID="0" presetClass="path" presetSubtype="0" accel="50000" decel="50000" fill="hold" grpId="0" nodeType="withEffect">
                                  <p:stCondLst>
                                    <p:cond delay="0"/>
                                  </p:stCondLst>
                                  <p:childTnLst>
                                    <p:animMotion origin="layout" path="M -4.72222E-6 -7.40741E-7 L 0.08872 0.05394 " pathEditMode="relative" rAng="0" ptsTypes="AA">
                                      <p:cBhvr>
                                        <p:cTn id="12" dur="3500" fill="hold"/>
                                        <p:tgtEl>
                                          <p:spTgt spid="10"/>
                                        </p:tgtEl>
                                        <p:attrNameLst>
                                          <p:attrName>ppt_x</p:attrName>
                                          <p:attrName>ppt_y</p:attrName>
                                        </p:attrNameLst>
                                      </p:cBhvr>
                                      <p:rCtr x="4427" y="2685"/>
                                    </p:animMotion>
                                  </p:childTnLst>
                                </p:cTn>
                              </p:par>
                              <p:par>
                                <p:cTn id="13" presetID="0" presetClass="path" presetSubtype="0" accel="50000" decel="50000" fill="hold" grpId="0" nodeType="withEffect">
                                  <p:stCondLst>
                                    <p:cond delay="0"/>
                                  </p:stCondLst>
                                  <p:childTnLst>
                                    <p:animMotion origin="layout" path="M 5.55556E-6 2.59259E-6 C 0.00608 -0.00278 0.0106 -0.00671 0.01667 -0.00926 C 0.02188 -0.01459 0.0257 -0.0206 0.03195 -0.02408 C 0.03751 -0.02732 0.0448 -0.02709 0.05001 -0.03148 C 0.0606 -0.04121 0.07101 -0.04838 0.08334 -0.05371 C 0.08751 -0.0581 0.09202 -0.06181 0.09584 -0.06667 C 0.09862 -0.07037 0.10105 -0.07454 0.10417 -0.07778 C 0.11633 -0.09121 0.1165 -0.08681 0.12501 -0.1 C 0.13126 -0.10996 0.13612 -0.12107 0.14167 -0.13148 C 0.14411 -0.13634 0.15105 -0.14746 0.15279 -0.15371 C 0.15556 -0.16505 0.15886 -0.17338 0.1639 -0.18334 C 0.16963 -0.19514 0.17952 -0.20417 0.1889 -0.21111 C 0.19046 -0.2125 0.19706 -0.21435 0.19862 -0.21482 C 0.2014 -0.21597 0.20695 -0.21852 0.20695 -0.21852 C 0.20296 -0.23449 0.19931 -0.2507 0.19584 -0.26667 C 0.19428 -0.27361 0.19167 -0.27986 0.19167 -0.28704 " pathEditMode="relative" ptsTypes="fffffffffffffffA">
                                      <p:cBhvr>
                                        <p:cTn id="14" dur="4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378325" y="334268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356100" y="2820748"/>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5124450" y="2993746"/>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783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051550" y="4797188"/>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591050" y="3447692"/>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578600" y="55509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215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2.59259E-6 C -0.00608 -0.00533 -0.01268 -0.00834 -0.01806 -0.01482 C -0.02674 -0.02524 -0.03386 -0.03727 -0.04028 -0.05 C -0.0415 -0.0595 -0.04306 -0.07084 -0.04584 -0.07963 C -0.04792 -0.08612 -0.05139 -0.09121 -0.05278 -0.09815 C -0.05486 -0.10741 -0.05573 -0.12061 -0.06111 -0.12778 C -0.06511 -0.13311 -0.07101 -0.13357 -0.075 -0.13889 " pathEditMode="relative" ptsTypes="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8.33333E-6 2.59259E-6 L 0.11805 0.02777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4.44444E-6 -8.51852E-6 L 0.00278 0.13518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7.22222E-6 3.7037E-6 L -0.06215 0.02431 " pathEditMode="relative" ptsTypes="AA">
                                      <p:cBhvr>
                                        <p:cTn id="12" dur="4000" fill="hold"/>
                                        <p:tgtEl>
                                          <p:spTgt spid="1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11111E-6 -5.92593E-6 C -0.00191 -0.00764 -0.00486 -0.01065 -0.00973 -0.01482 C -0.01354 -0.02963 -0.00799 -0.01251 -0.01528 -0.02223 C -0.01702 -0.02454 -0.02813 -0.04584 -0.02917 -0.05001 C -0.03282 -0.06436 -0.03455 -0.07778 -0.04028 -0.09075 C -0.04202 -0.09468 -0.0441 -0.09815 -0.04584 -0.10186 C -0.04688 -0.10371 -0.04723 -0.10649 -0.04861 -0.10741 C -0.05452 -0.11135 -0.05938 -0.1169 -0.06528 -0.12038 C -0.07726 -0.12755 -0.09289 -0.13149 -0.10556 -0.13334 C -0.12066 -0.13565 -0.1415 -0.13751 -0.15556 -0.14445 C -0.16059 -0.147 -0.16545 -0.15209 -0.16945 -0.15556 C -0.17084 -0.15695 -0.17361 -0.15926 -0.17361 -0.15926 C -0.17622 -0.16436 -0.18316 -0.17501 -0.18473 -0.18149 C -0.18577 -0.18519 -0.18664 -0.18889 -0.1875 -0.1926 C -0.18802 -0.19445 -0.18889 -0.19815 -0.18889 -0.19815 C -0.19115 -0.18982 -0.19028 -0.18658 -0.18473 -0.18149 C -0.17743 -0.19144 -0.17414 -0.18936 -0.1625 -0.19075 C -0.16372 -0.21112 -0.1625 -0.21482 -0.16806 -0.22963 C -0.16997 -0.24213 -0.17396 -0.25278 -0.17639 -0.26482 C -0.17726 -0.26876 -0.17674 -0.27385 -0.17917 -0.27593 C -0.18334 -0.27963 -0.18733 -0.28056 -0.19167 -0.28334 " pathEditMode="relative" ptsTypes="ffffffffffffffffffffA">
                                      <p:cBhvr>
                                        <p:cTn id="14"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406900" y="3098800"/>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762500" y="2664936"/>
            <a:ext cx="5080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924300" y="2664936"/>
            <a:ext cx="4318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2082800" y="3199884"/>
            <a:ext cx="53340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762500" y="3557548"/>
            <a:ext cx="508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356100" y="3372882"/>
            <a:ext cx="5334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57250" y="3569216"/>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123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1.11111E-6 L 0.40694 0.41296 " pathEditMode="relative" rAng="0" ptsTypes="AA">
                                      <p:cBhvr>
                                        <p:cTn id="6" dur="2000" fill="hold"/>
                                        <p:tgtEl>
                                          <p:spTgt spid="16"/>
                                        </p:tgtEl>
                                        <p:attrNameLst>
                                          <p:attrName>ppt_x</p:attrName>
                                          <p:attrName>ppt_y</p:attrName>
                                        </p:attrNameLst>
                                      </p:cBhvr>
                                      <p:rCtr x="20347" y="20648"/>
                                    </p:animMotion>
                                  </p:childTnLst>
                                </p:cTn>
                              </p:par>
                              <p:par>
                                <p:cTn id="7" presetID="0" presetClass="path" presetSubtype="0" accel="50000" decel="50000" fill="hold" grpId="0" nodeType="withEffect">
                                  <p:stCondLst>
                                    <p:cond delay="0"/>
                                  </p:stCondLst>
                                  <p:childTnLst>
                                    <p:animMotion origin="layout" path="M 2.22222E-6 -3.33333E-6 L 0.17361 0.05926 " pathEditMode="relative" ptsTypes="AA">
                                      <p:cBhvr>
                                        <p:cTn id="8" dur="2000" fill="hold"/>
                                        <p:tgtEl>
                                          <p:spTgt spid="12"/>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1.73472E-18 8.51852E-6 L 0.00417 0.25741 " pathEditMode="relative" ptsTypes="AA">
                                      <p:cBhvr>
                                        <p:cTn id="1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1-3-2</a:t>
            </a:r>
            <a:endParaRPr lang="en-US" dirty="0"/>
          </a:p>
        </p:txBody>
      </p:sp>
      <p:sp>
        <p:nvSpPr>
          <p:cNvPr id="4" name="TextBox 3"/>
          <p:cNvSpPr txBox="1"/>
          <p:nvPr/>
        </p:nvSpPr>
        <p:spPr>
          <a:xfrm>
            <a:off x="4175125" y="1524000"/>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4530725" y="3411498"/>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6223000" y="5150366"/>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1981200" y="3158014"/>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7670800" y="317841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2451100" y="49657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175125" y="27538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6565900" y="2973348"/>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775075" y="3005414"/>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3844925" y="383317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953000" y="38278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768850" y="330783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196263" y="32268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098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33333E-6 -0.00718 C -0.01614 -0.00741 -0.0427 -0.00949 -0.06093 -0.00787 C -0.06961 -0.00509 -0.07777 -0.00602 -0.08715 -0.00648 C -0.09461 -0.00556 -0.09375 -0.00417 -0.10121 -0.00509 C -0.10243 -0.00857 -0.10121 -0.01019 -0.10659 -0.01111 C -0.11302 -0.01042 -0.11736 -0.00857 -0.12291 -0.00718 C -0.12743 -0.00602 -0.12951 -0.00695 -0.13385 -0.00509 C -0.14097 -0.00209 -0.14687 0.00092 -0.15451 0.00324 C -0.16059 0.00486 -0.1677 0.00578 -0.17413 0.00671 C -0.17621 0.00671 -0.18055 0.00741 -0.18055 0.00741 " pathEditMode="relative" rAng="0" ptsTypes="fffffffffA">
                                      <p:cBhvr>
                                        <p:cTn id="6" dur="2000" fill="hold"/>
                                        <p:tgtEl>
                                          <p:spTgt spid="8"/>
                                        </p:tgtEl>
                                        <p:attrNameLst>
                                          <p:attrName>ppt_x</p:attrName>
                                          <p:attrName>ppt_y</p:attrName>
                                        </p:attrNameLst>
                                      </p:cBhvr>
                                      <p:rCtr x="-9028" y="532"/>
                                    </p:animMotion>
                                  </p:childTnLst>
                                </p:cTn>
                              </p:par>
                              <p:par>
                                <p:cTn id="7" presetID="0" presetClass="path" presetSubtype="0" accel="50000" decel="50000" fill="hold" grpId="0" nodeType="withEffect">
                                  <p:stCondLst>
                                    <p:cond delay="0"/>
                                  </p:stCondLst>
                                  <p:childTnLst>
                                    <p:animMotion origin="layout" path="M 0.00729 -3.7037E-6 C 0.00347 -0.00185 -0.0033 -3.7037E-6 -0.00451 -0.00463 C -0.00521 -0.00694 -0.00521 -0.00995 -0.00642 -0.01134 C -0.00781 -0.01296 -0.01059 -0.01273 -0.01233 -0.01365 C -0.01441 -0.01504 -0.01615 -0.01666 -0.01806 -0.01805 C -0.01771 -0.02037 -0.01771 -0.02338 -0.01615 -0.02476 C -0.01302 -0.0287 -0.00451 -0.03379 -0.00451 -0.03356 C 0.00087 -0.04351 0.01146 -0.05069 0.02101 -0.05416 C 0.02535 -0.06203 0.02986 -0.06713 0.03663 -0.07222 C 0.04687 -0.09004 0.03316 -0.06851 0.04653 -0.08333 C 0.06163 -0.10115 0.03698 -0.0787 0.05625 -0.09699 C 0.05885 -0.09976 0.06805 -0.10231 0.06805 -0.10578 " pathEditMode="relative" rAng="0" ptsTypes="fffffffffffA">
                                      <p:cBhvr>
                                        <p:cTn id="8" dur="2000" fill="hold"/>
                                        <p:tgtEl>
                                          <p:spTgt spid="14"/>
                                        </p:tgtEl>
                                        <p:attrNameLst>
                                          <p:attrName>ppt_x</p:attrName>
                                          <p:attrName>ppt_y</p:attrName>
                                        </p:attrNameLst>
                                      </p:cBhvr>
                                      <p:rCtr x="1771" y="-5301"/>
                                    </p:animMotion>
                                  </p:childTnLst>
                                </p:cTn>
                              </p:par>
                              <p:par>
                                <p:cTn id="9" presetID="0" presetClass="path" presetSubtype="0" accel="50000" decel="50000" fill="hold" grpId="0" nodeType="withEffect">
                                  <p:stCondLst>
                                    <p:cond delay="0"/>
                                  </p:stCondLst>
                                  <p:childTnLst>
                                    <p:animMotion origin="layout" path="M 0.00486 -0.00023 L 0.13403 -0.00092 " pathEditMode="relative" rAng="0" ptsTypes="AA">
                                      <p:cBhvr>
                                        <p:cTn id="10" dur="2000" fill="hold"/>
                                        <p:tgtEl>
                                          <p:spTgt spid="13"/>
                                        </p:tgtEl>
                                        <p:attrNameLst>
                                          <p:attrName>ppt_x</p:attrName>
                                          <p:attrName>ppt_y</p:attrName>
                                        </p:attrNameLst>
                                      </p:cBhvr>
                                      <p:rCtr x="6458" y="-46"/>
                                    </p:animMotion>
                                  </p:childTnLst>
                                </p:cTn>
                              </p:par>
                              <p:par>
                                <p:cTn id="11" presetID="0" presetClass="path" presetSubtype="0" accel="50000" decel="50000" fill="hold" grpId="0" nodeType="withEffect">
                                  <p:stCondLst>
                                    <p:cond delay="0"/>
                                  </p:stCondLst>
                                  <p:childTnLst>
                                    <p:animMotion origin="layout" path="M 2.22222E-6 -3.7037E-7 L 2.22222E-6 0.10578 " pathEditMode="relative" ptsTypes="AA">
                                      <p:cBhvr>
                                        <p:cTn id="12" dur="2000" fill="hold"/>
                                        <p:tgtEl>
                                          <p:spTgt spid="1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5.55556E-7 6.2963E-6 L -0.0316 0.06274 " pathEditMode="relative" ptsTypes="AA">
                                      <p:cBhvr>
                                        <p:cTn id="14" dur="2000" fill="hold"/>
                                        <p:tgtEl>
                                          <p:spTgt spid="10"/>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1.11111E-6 3.7037E-7 C -0.01354 0.00208 -0.02569 0.0081 -0.03889 0.01111 C -0.06458 0.01666 -0.0908 0.01713 -0.11667 0.01851 C -0.13802 0.02129 -0.15937 0.02476 -0.18056 0.02777 C -0.19288 0.0331 -0.20677 0.03125 -0.21944 0.03518 C -0.22292 0.03611 -0.22604 0.03703 -0.22917 0.03889 C -0.23385 0.0412 -0.24306 0.04629 -0.24306 0.04629 C -0.24444 0.04814 -0.24566 0.05023 -0.24722 0.05185 C -0.24861 0.05277 -0.25035 0.05231 -0.25139 0.0537 C -0.25278 0.05509 -0.25312 0.05764 -0.25417 0.05926 C -0.26458 0.07291 -0.25608 0.05717 -0.2625 0.07037 C -0.25972 0.07592 -0.25625 0.07847 -0.25139 0.08148 C -0.24878 0.08287 -0.24306 0.08518 -0.24306 0.08518 C -0.2408 0.08449 -0.23802 0.08518 -0.23611 0.08333 C -0.23472 0.08148 -0.23472 0.07824 -0.23472 0.07592 C -0.23472 0.04838 -0.23229 0.01944 -0.24167 -0.00556 " pathEditMode="relative" ptsTypes="fffffffffffffffA">
                                      <p:cBhvr>
                                        <p:cTn id="16"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924300" y="367716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178300" y="5675868"/>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4889500" y="3742214"/>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73600" y="328346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527550"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409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66667E-6 -2.59259E-6 L 0.40972 -0.42222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3.33333E-6 -3.7037E-6 L 0.23472 -0.07222 " pathEditMode="relative" rAng="0" ptsTypes="AA">
                                      <p:cBhvr>
                                        <p:cTn id="8" dur="2000" fill="hold"/>
                                        <p:tgtEl>
                                          <p:spTgt spid="14"/>
                                        </p:tgtEl>
                                        <p:attrNameLst>
                                          <p:attrName>ppt_x</p:attrName>
                                          <p:attrName>ppt_y</p:attrName>
                                        </p:attrNameLst>
                                      </p:cBhvr>
                                      <p:rCtr x="11736" y="-3611"/>
                                    </p:animMotion>
                                  </p:childTnLst>
                                </p:cTn>
                              </p:par>
                              <p:par>
                                <p:cTn id="9" presetID="0" presetClass="path" presetSubtype="0" accel="50000" decel="50000" fill="hold" grpId="0" nodeType="withEffect">
                                  <p:stCondLst>
                                    <p:cond delay="0"/>
                                  </p:stCondLst>
                                  <p:childTnLst>
                                    <p:animMotion origin="layout" path="M 1.73472E-18 -3.7037E-6 C 0.00208 -0.01967 0.00833 -0.03171 0.01667 -0.04629 C 0.02309 -0.05787 0.01858 -0.05254 0.02361 -0.06296 C 0.02587 -0.06782 0.03212 -0.07685 0.03333 -0.08148 C 0.03524 -0.08958 0.03576 -0.09329 0.03889 -0.1 C 0.04132 -0.10579 0.04549 -0.11041 0.04722 -0.11666 C 0.04965 -0.12662 0.05069 -0.13426 0.05555 -0.14259 C 0.05694 -0.15903 0.05972 -0.1794 0.05417 -0.19444 C 0.05017 -0.20486 0.04392 -0.21504 0.03889 -0.22407 C 0.03524 -0.23819 0.0401 -0.22083 0.03472 -0.23518 C 0.03142 -0.24398 0.03194 -0.25278 0.02778 -0.26111 C 0.02483 -0.28472 0.03003 -0.28009 0.02222 -0.28518 " pathEditMode="relative" ptsTypes="fffffffffffA">
                                      <p:cBhvr>
                                        <p:cTn id="10" dur="2000" fill="hold"/>
                                        <p:tgtEl>
                                          <p:spTgt spid="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924300" y="367716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718300" y="328346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73600" y="328346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272463" y="34925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5101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22222E-6 L -0.18889 -0.30371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3.7037E-6 L 0.08056 -0.11297 " pathEditMode="relative" rAng="0" ptsTypes="AA">
                                      <p:cBhvr>
                                        <p:cTn id="8" dur="2000" fill="hold"/>
                                        <p:tgtEl>
                                          <p:spTgt spid="10"/>
                                        </p:tgtEl>
                                        <p:attrNameLst>
                                          <p:attrName>ppt_x</p:attrName>
                                          <p:attrName>ppt_y</p:attrName>
                                        </p:attrNameLst>
                                      </p:cBhvr>
                                      <p:rCtr x="4028" y="-5648"/>
                                    </p:animMotion>
                                  </p:childTnLst>
                                </p:cTn>
                              </p:par>
                              <p:par>
                                <p:cTn id="9" presetID="0" presetClass="path" presetSubtype="0" accel="50000" decel="50000" fill="hold" grpId="0" nodeType="withEffect">
                                  <p:stCondLst>
                                    <p:cond delay="0"/>
                                  </p:stCondLst>
                                  <p:childTnLst>
                                    <p:animMotion origin="layout" path="M -0.04357 0.01967 L -0.19027 0.0537 " pathEditMode="relative" rAng="0" ptsTypes="AA">
                                      <p:cBhvr>
                                        <p:cTn id="10" dur="2000" fill="hold"/>
                                        <p:tgtEl>
                                          <p:spTgt spid="14"/>
                                        </p:tgtEl>
                                        <p:attrNameLst>
                                          <p:attrName>ppt_x</p:attrName>
                                          <p:attrName>ppt_y</p:attrName>
                                        </p:attrNameLst>
                                      </p:cBhvr>
                                      <p:rCtr x="-7344"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5524500" y="1689100"/>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924300" y="367716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207000" y="3722132"/>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35500" y="3065502"/>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6629400" y="14732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02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78 0.00324 C -0.01407 -0.00093 -0.02518 -0.00602 -0.03612 -0.01111 C -0.03455 0.00139 -0.03108 0.01389 -0.02987 0.02708 C -0.02865 0.03981 -0.02865 0.05278 -0.02726 0.06551 C -0.02657 0.07222 -0.02466 0.07824 -0.02344 0.08472 C -0.02483 0.09259 -0.02448 0.12685 -0.02084 0.13518 C -0.01997 0.13704 -0.01823 0.1368 -0.01702 0.1375 C -0.01389 0.15509 -0.01181 0.16481 -0.01181 0.18333 " pathEditMode="relative" rAng="0" ptsTypes="fffffffA">
                                      <p:cBhvr>
                                        <p:cTn id="6" dur="2000" fill="hold"/>
                                        <p:tgtEl>
                                          <p:spTgt spid="5"/>
                                        </p:tgtEl>
                                        <p:attrNameLst>
                                          <p:attrName>ppt_x</p:attrName>
                                          <p:attrName>ppt_y</p:attrName>
                                        </p:attrNameLst>
                                      </p:cBhvr>
                                      <p:rCtr x="-1667" y="8287"/>
                                    </p:animMotion>
                                  </p:childTnLst>
                                </p:cTn>
                              </p:par>
                              <p:par>
                                <p:cTn id="7" presetID="0" presetClass="path" presetSubtype="0" accel="50000" decel="50000" fill="hold" grpId="0" nodeType="withEffect">
                                  <p:stCondLst>
                                    <p:cond delay="0"/>
                                  </p:stCondLst>
                                  <p:childTnLst>
                                    <p:animMotion origin="layout" path="M 3.33333E-6 -1.48148E-6 L 0.06527 -0.07593 " pathEditMode="relative" ptsTypes="AA">
                                      <p:cBhvr>
                                        <p:cTn id="8" dur="2000" fill="hold"/>
                                        <p:tgtEl>
                                          <p:spTgt spid="14"/>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4.44444E-6 6.2963E-6 L 0.07083 6.2963E-6 " pathEditMode="relative" ptsTypes="AA">
                                      <p:cBhvr>
                                        <p:cTn id="10" dur="2000" fill="hold"/>
                                        <p:tgtEl>
                                          <p:spTgt spid="13"/>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521 -0.00903 L 0.0382 -0.00208 " pathEditMode="relative" rAng="0" ptsTypes="AA">
                                      <p:cBhvr>
                                        <p:cTn id="12" dur="2000" fill="hold"/>
                                        <p:tgtEl>
                                          <p:spTgt spid="12"/>
                                        </p:tgtEl>
                                        <p:attrNameLst>
                                          <p:attrName>ppt_x</p:attrName>
                                          <p:attrName>ppt_y</p:attrName>
                                        </p:attrNameLst>
                                      </p:cBhvr>
                                      <p:rCtr x="2170" y="347"/>
                                    </p:animMotion>
                                  </p:childTnLst>
                                </p:cTn>
                              </p:par>
                              <p:par>
                                <p:cTn id="13" presetID="0" presetClass="path" presetSubtype="0" accel="50000" decel="50000" fill="hold" grpId="0" nodeType="withEffect">
                                  <p:stCondLst>
                                    <p:cond delay="0"/>
                                  </p:stCondLst>
                                  <p:childTnLst>
                                    <p:animMotion origin="layout" path="M 1.66667E-6 1.85185E-6 L 1.66667E-6 0.1331 " pathEditMode="relative" ptsTypes="AA">
                                      <p:cBhvr>
                                        <p:cTn id="14" dur="4200" fill="hold"/>
                                        <p:tgtEl>
                                          <p:spTgt spid="11"/>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5.55556E-6 -2.59259E-6 C 0.00192 0.07431 -0.00208 0.03472 0.00695 0.07037 C 0.00469 0.08426 0.00573 0.10116 0.00278 0.11482 C 0.00174 0.11898 -0.00138 0.12176 -0.00277 0.12593 C -0.00503 0.13171 -0.0059 0.13866 -0.00833 0.14445 C -0.01249 0.15394 -0.0184 0.16343 -0.02361 0.17222 C -0.02812 0.19005 -0.04183 0.20463 -0.05416 0.21296 C -0.06041 0.22523 -0.06874 0.23032 -0.07916 0.23519 C -0.09097 0.23287 -0.10052 0.22917 -0.11249 0.22778 C -0.11388 0.22639 -0.1151 0.22431 -0.11666 0.22407 C -0.14895 0.21782 -0.14236 0.23657 -0.14027 0.19259 C -0.13611 0.19306 -0.13177 0.19259 -0.12777 0.19445 C -0.12604 0.19514 -0.12517 0.19815 -0.12361 0.2 C -0.11961 0.2044 -0.11562 0.20903 -0.11111 0.21296 C -0.11024 0.21482 -0.1085 0.2162 -0.10833 0.21852 C -0.10694 0.23704 -0.11927 0.23611 -0.12916 0.23889 C -0.13992 0.23588 -0.13298 0.23958 -0.14027 0.23148 C -0.14531 0.2257 -0.14895 0.22685 -0.15277 0.21667 C -0.15729 0.20463 -0.1585 0.19051 -0.16388 0.17963 C -0.16545 0.16829 -0.16718 0.15116 -0.17361 0.14259 " pathEditMode="relative" ptsTypes="fffffffffffffffffffA">
                                      <p:cBhvr>
                                        <p:cTn id="16" dur="35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924300" y="3677166"/>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356100" y="37422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6718300" y="3283466"/>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673600" y="3283466"/>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8272463" y="3492500"/>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0902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222 0.0118 C -0.02812 0.01088 -0.04149 0.00995 -0.04722 0.00625 C -0.05451 0.00139 -0.06076 -0.00301 -0.06805 -0.00671 C -0.07274 -0.00926 -0.07795 -0.01065 -0.08194 -0.01412 C -0.08472 -0.01667 -0.09027 -0.02153 -0.09027 -0.02153 C -0.09305 -0.01921 -0.09687 -0.01783 -0.09861 -0.01412 C -0.09965 -0.01227 -0.10017 -0.01019 -0.10138 -0.00857 C -0.1026 -0.00741 -0.10416 -0.00741 -0.10555 -0.00671 C -0.10937 -0.00185 -0.11493 0.00046 -0.11805 0.00625 C -0.12326 0.01505 -0.12013 0.0125 -0.12638 0.01551 C -0.1401 0.02893 -0.1243 0.01481 -0.1375 0.02292 C -0.14357 0.02639 -0.14965 0.03171 -0.15555 0.03588 C -0.16562 0.04236 -0.15312 0.03657 -0.16527 0.04329 C -0.16805 0.04467 -0.17361 0.04699 -0.17361 0.04699 C -0.17465 0.04259 -0.17413 0.03704 -0.17638 0.03403 C -0.17777 0.03217 -0.1802 0.03518 -0.18194 0.03588 C -0.18958 0.03773 -0.2059 0.03796 -0.21111 0.04514 " pathEditMode="relative" ptsTypes="ffffffffffffffffA">
                                      <p:cBhvr>
                                        <p:cTn id="6" dur="2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59259E-6 L 0.13055 -0.03426 " pathEditMode="relative" ptsTypes="AA">
                                      <p:cBhvr>
                                        <p:cTn id="8" dur="2000" fill="hold"/>
                                        <p:tgtEl>
                                          <p:spTgt spid="13"/>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2.77778E-6 7.77778E-6 L 0.05417 7.77778E-6 " pathEditMode="relative" ptsTypes="AA">
                                      <p:cBhvr>
                                        <p:cTn id="10" dur="2000" fill="hold"/>
                                        <p:tgtEl>
                                          <p:spTgt spid="1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2.77778E-6 -1.48148E-6 L -2.77778E-6 0.12523 " pathEditMode="relative" rAng="0" ptsTypes="AA">
                                      <p:cBhvr>
                                        <p:cTn id="12" dur="2000" fill="hold"/>
                                        <p:tgtEl>
                                          <p:spTgt spid="11"/>
                                        </p:tgtEl>
                                        <p:attrNameLst>
                                          <p:attrName>ppt_x</p:attrName>
                                          <p:attrName>ppt_y</p:attrName>
                                        </p:attrNameLst>
                                      </p:cBhvr>
                                      <p:rCtr x="0" y="6250"/>
                                    </p:animMotion>
                                  </p:childTnLst>
                                </p:cTn>
                              </p:par>
                              <p:par>
                                <p:cTn id="13" presetID="0" presetClass="path" presetSubtype="0" accel="50000" decel="50000" fill="hold" grpId="0" nodeType="withEffect">
                                  <p:stCondLst>
                                    <p:cond delay="0"/>
                                  </p:stCondLst>
                                  <p:childTnLst>
                                    <p:animMotion origin="layout" path="M -2.22222E-6 -3.33333E-6 L -0.12778 0.01875 " pathEditMode="relative" rAng="0" ptsTypes="AA">
                                      <p:cBhvr>
                                        <p:cTn id="14" dur="4000" fill="hold"/>
                                        <p:tgtEl>
                                          <p:spTgt spid="10"/>
                                        </p:tgtEl>
                                        <p:attrNameLst>
                                          <p:attrName>ppt_x</p:attrName>
                                          <p:attrName>ppt_y</p:attrName>
                                        </p:attrNameLst>
                                      </p:cBhvr>
                                      <p:rCtr x="-6389" y="926"/>
                                    </p:animMotion>
                                  </p:childTnLst>
                                </p:cTn>
                              </p:par>
                              <p:par>
                                <p:cTn id="15" presetID="0" presetClass="path" presetSubtype="0" accel="50000" decel="50000" fill="hold" grpId="0" nodeType="withEffect">
                                  <p:stCondLst>
                                    <p:cond delay="0"/>
                                  </p:stCondLst>
                                  <p:childTnLst>
                                    <p:animMotion origin="layout" path="M 2.22222E-6 -7.40741E-6 C -0.00208 0.01272 -0.00052 0.02175 -0.00972 0.02592 C -0.01163 0.03333 -0.01406 0.03448 -0.01944 0.03703 C -0.02396 0.04583 -0.02066 0.04166 -0.03055 0.04629 C -0.03333 0.04745 -0.03889 0.04999 -0.03889 0.04999 C -0.05399 0.04328 -0.06996 0.03888 -0.08472 0.03147 C -0.09791 0.02476 -0.11007 0.0155 -0.12361 0.0111 C -0.13229 0.00323 -0.13993 -0.00116 -0.15 -0.00371 C -0.16597 -0.00255 -0.17916 -0.00047 -0.19444 0.00184 C -0.20503 0.00532 -0.2158 0.00555 -0.22639 0.0074 C -0.22778 0.00856 -0.22916 0.01018 -0.23055 0.0111 C -0.23333 0.01249 -0.23889 0.01481 -0.23889 0.01481 C -0.24045 0.02476 -0.24149 0.02916 -0.23472 0.03518 C -0.22014 0.03217 -0.22344 0.03286 -0.21389 0.02036 C -0.21041 0.00624 -0.21528 0.0236 -0.20972 0.00925 C -0.20694 0.00161 -0.20642 -0.0088 -0.20555 -0.01667 C -0.20521 -0.03473 -0.20503 -0.05255 -0.20416 -0.07038 C -0.20416 -0.07246 -0.20312 -0.07408 -0.20278 -0.07593 C -0.20069 -0.09075 -0.20399 -0.08566 -0.2 -0.09075 " pathEditMode="relative" ptsTypes="ffffffffffffffffffA">
                                      <p:cBhvr>
                                        <p:cTn id="16" dur="35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933077"/>
          </a:xfrm>
        </p:spPr>
        <p:txBody>
          <a:bodyPr/>
          <a:lstStyle/>
          <a:p>
            <a:r>
              <a:rPr lang="en-US" dirty="0" smtClean="0"/>
              <a:t>200 vs. 2-3-1</a:t>
            </a:r>
            <a:endParaRPr lang="en-US" dirty="0"/>
          </a:p>
        </p:txBody>
      </p:sp>
      <p:sp>
        <p:nvSpPr>
          <p:cNvPr id="4" name="TextBox 3"/>
          <p:cNvSpPr txBox="1"/>
          <p:nvPr/>
        </p:nvSpPr>
        <p:spPr>
          <a:xfrm>
            <a:off x="2260600" y="1688068"/>
            <a:ext cx="355600" cy="369332"/>
          </a:xfrm>
          <a:prstGeom prst="rect">
            <a:avLst/>
          </a:prstGeom>
          <a:noFill/>
        </p:spPr>
        <p:txBody>
          <a:bodyPr wrap="square" rtlCol="0">
            <a:spAutoFit/>
          </a:bodyPr>
          <a:lstStyle/>
          <a:p>
            <a:r>
              <a:rPr lang="en-US" dirty="0" smtClean="0"/>
              <a:t>M</a:t>
            </a:r>
            <a:endParaRPr lang="en-US" dirty="0"/>
          </a:p>
        </p:txBody>
      </p:sp>
      <p:sp>
        <p:nvSpPr>
          <p:cNvPr id="5" name="TextBox 4"/>
          <p:cNvSpPr txBox="1"/>
          <p:nvPr/>
        </p:nvSpPr>
        <p:spPr>
          <a:xfrm>
            <a:off x="6273800" y="1689100"/>
            <a:ext cx="355600" cy="369332"/>
          </a:xfrm>
          <a:prstGeom prst="rect">
            <a:avLst/>
          </a:prstGeom>
          <a:noFill/>
        </p:spPr>
        <p:txBody>
          <a:bodyPr wrap="square" rtlCol="0">
            <a:spAutoFit/>
          </a:bodyPr>
          <a:lstStyle/>
          <a:p>
            <a:r>
              <a:rPr lang="en-US" dirty="0" smtClean="0"/>
              <a:t>M</a:t>
            </a:r>
            <a:endParaRPr lang="en-US" dirty="0"/>
          </a:p>
        </p:txBody>
      </p:sp>
      <p:sp>
        <p:nvSpPr>
          <p:cNvPr id="6" name="TextBox 5"/>
          <p:cNvSpPr txBox="1"/>
          <p:nvPr/>
        </p:nvSpPr>
        <p:spPr>
          <a:xfrm>
            <a:off x="4533900" y="6045200"/>
            <a:ext cx="355600" cy="369332"/>
          </a:xfrm>
          <a:prstGeom prst="rect">
            <a:avLst/>
          </a:prstGeom>
          <a:noFill/>
        </p:spPr>
        <p:txBody>
          <a:bodyPr wrap="square" rtlCol="0">
            <a:spAutoFit/>
          </a:bodyPr>
          <a:lstStyle/>
          <a:p>
            <a:r>
              <a:rPr lang="en-US" dirty="0" smtClean="0"/>
              <a:t>A</a:t>
            </a:r>
            <a:endParaRPr lang="en-US" dirty="0"/>
          </a:p>
        </p:txBody>
      </p:sp>
      <p:sp>
        <p:nvSpPr>
          <p:cNvPr id="7" name="TextBox 6"/>
          <p:cNvSpPr txBox="1"/>
          <p:nvPr/>
        </p:nvSpPr>
        <p:spPr>
          <a:xfrm>
            <a:off x="7886700" y="3468132"/>
            <a:ext cx="355600" cy="369332"/>
          </a:xfrm>
          <a:prstGeom prst="rect">
            <a:avLst/>
          </a:prstGeom>
          <a:noFill/>
        </p:spPr>
        <p:txBody>
          <a:bodyPr wrap="square" rtlCol="0">
            <a:spAutoFit/>
          </a:bodyPr>
          <a:lstStyle/>
          <a:p>
            <a:r>
              <a:rPr lang="en-US" dirty="0" smtClean="0"/>
              <a:t>A</a:t>
            </a:r>
            <a:endParaRPr lang="en-US" dirty="0"/>
          </a:p>
        </p:txBody>
      </p:sp>
      <p:sp>
        <p:nvSpPr>
          <p:cNvPr id="8" name="TextBox 7"/>
          <p:cNvSpPr txBox="1"/>
          <p:nvPr/>
        </p:nvSpPr>
        <p:spPr>
          <a:xfrm>
            <a:off x="4356100" y="3154402"/>
            <a:ext cx="355600" cy="369332"/>
          </a:xfrm>
          <a:prstGeom prst="rect">
            <a:avLst/>
          </a:prstGeom>
          <a:noFill/>
        </p:spPr>
        <p:txBody>
          <a:bodyPr wrap="square" rtlCol="0">
            <a:spAutoFit/>
          </a:bodyPr>
          <a:lstStyle/>
          <a:p>
            <a:r>
              <a:rPr lang="en-US" dirty="0" smtClean="0"/>
              <a:t>M</a:t>
            </a:r>
            <a:endParaRPr lang="en-US" dirty="0"/>
          </a:p>
        </p:txBody>
      </p:sp>
      <p:sp>
        <p:nvSpPr>
          <p:cNvPr id="9" name="TextBox 8"/>
          <p:cNvSpPr txBox="1"/>
          <p:nvPr/>
        </p:nvSpPr>
        <p:spPr>
          <a:xfrm>
            <a:off x="1155700" y="3492500"/>
            <a:ext cx="3556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4889500" y="2664936"/>
            <a:ext cx="469900" cy="369332"/>
          </a:xfrm>
          <a:prstGeom prst="rect">
            <a:avLst/>
          </a:prstGeom>
          <a:noFill/>
        </p:spPr>
        <p:txBody>
          <a:bodyPr wrap="square" rtlCol="0">
            <a:spAutoFit/>
          </a:bodyPr>
          <a:lstStyle/>
          <a:p>
            <a:r>
              <a:rPr lang="en-US" dirty="0" smtClean="0"/>
              <a:t>LS</a:t>
            </a:r>
            <a:endParaRPr lang="en-US" dirty="0"/>
          </a:p>
        </p:txBody>
      </p:sp>
      <p:sp>
        <p:nvSpPr>
          <p:cNvPr id="11" name="TextBox 10"/>
          <p:cNvSpPr txBox="1"/>
          <p:nvPr/>
        </p:nvSpPr>
        <p:spPr>
          <a:xfrm>
            <a:off x="3873500" y="2702004"/>
            <a:ext cx="609600" cy="369332"/>
          </a:xfrm>
          <a:prstGeom prst="rect">
            <a:avLst/>
          </a:prstGeom>
          <a:noFill/>
        </p:spPr>
        <p:txBody>
          <a:bodyPr wrap="square" rtlCol="0">
            <a:spAutoFit/>
          </a:bodyPr>
          <a:lstStyle/>
          <a:p>
            <a:r>
              <a:rPr lang="en-US" dirty="0" smtClean="0"/>
              <a:t>SS</a:t>
            </a:r>
            <a:endParaRPr lang="en-US" dirty="0"/>
          </a:p>
        </p:txBody>
      </p:sp>
      <p:sp>
        <p:nvSpPr>
          <p:cNvPr id="12" name="TextBox 11"/>
          <p:cNvSpPr txBox="1"/>
          <p:nvPr/>
        </p:nvSpPr>
        <p:spPr>
          <a:xfrm>
            <a:off x="3571875" y="3713560"/>
            <a:ext cx="603250" cy="369332"/>
          </a:xfrm>
          <a:prstGeom prst="rect">
            <a:avLst/>
          </a:prstGeom>
          <a:noFill/>
        </p:spPr>
        <p:txBody>
          <a:bodyPr wrap="square" rtlCol="0">
            <a:spAutoFit/>
          </a:bodyPr>
          <a:lstStyle/>
          <a:p>
            <a:r>
              <a:rPr lang="en-US" dirty="0" smtClean="0"/>
              <a:t>D1</a:t>
            </a:r>
            <a:endParaRPr lang="en-US" dirty="0"/>
          </a:p>
        </p:txBody>
      </p:sp>
      <p:sp>
        <p:nvSpPr>
          <p:cNvPr id="13" name="TextBox 12"/>
          <p:cNvSpPr txBox="1"/>
          <p:nvPr/>
        </p:nvSpPr>
        <p:spPr>
          <a:xfrm>
            <a:off x="4826000" y="5672614"/>
            <a:ext cx="533400" cy="369332"/>
          </a:xfrm>
          <a:prstGeom prst="rect">
            <a:avLst/>
          </a:prstGeom>
          <a:noFill/>
        </p:spPr>
        <p:txBody>
          <a:bodyPr wrap="square" rtlCol="0">
            <a:spAutoFit/>
          </a:bodyPr>
          <a:lstStyle/>
          <a:p>
            <a:r>
              <a:rPr lang="en-US" dirty="0" smtClean="0"/>
              <a:t>D2</a:t>
            </a:r>
            <a:endParaRPr lang="en-US" dirty="0"/>
          </a:p>
        </p:txBody>
      </p:sp>
      <p:sp>
        <p:nvSpPr>
          <p:cNvPr id="14" name="TextBox 13"/>
          <p:cNvSpPr txBox="1"/>
          <p:nvPr/>
        </p:nvSpPr>
        <p:spPr>
          <a:xfrm>
            <a:off x="5041900" y="3713560"/>
            <a:ext cx="635000" cy="369332"/>
          </a:xfrm>
          <a:prstGeom prst="rect">
            <a:avLst/>
          </a:prstGeom>
          <a:noFill/>
        </p:spPr>
        <p:txBody>
          <a:bodyPr wrap="square" rtlCol="0">
            <a:spAutoFit/>
          </a:bodyPr>
          <a:lstStyle/>
          <a:p>
            <a:r>
              <a:rPr lang="en-US" dirty="0" smtClean="0"/>
              <a:t>D3</a:t>
            </a:r>
            <a:endParaRPr lang="en-US" dirty="0"/>
          </a:p>
        </p:txBody>
      </p:sp>
      <p:sp>
        <p:nvSpPr>
          <p:cNvPr id="15" name="TextBox 14"/>
          <p:cNvSpPr txBox="1"/>
          <p:nvPr/>
        </p:nvSpPr>
        <p:spPr>
          <a:xfrm>
            <a:off x="4286250" y="3307834"/>
            <a:ext cx="571500" cy="369332"/>
          </a:xfrm>
          <a:prstGeom prst="rect">
            <a:avLst/>
          </a:prstGeom>
          <a:noFill/>
        </p:spPr>
        <p:txBody>
          <a:bodyPr wrap="square" rtlCol="0">
            <a:spAutoFit/>
          </a:bodyPr>
          <a:lstStyle/>
          <a:p>
            <a:r>
              <a:rPr lang="en-US" dirty="0" smtClean="0"/>
              <a:t>SS</a:t>
            </a:r>
            <a:endParaRPr lang="en-US" dirty="0"/>
          </a:p>
        </p:txBody>
      </p:sp>
      <p:sp>
        <p:nvSpPr>
          <p:cNvPr id="16" name="Oval 15"/>
          <p:cNvSpPr/>
          <p:nvPr/>
        </p:nvSpPr>
        <p:spPr>
          <a:xfrm>
            <a:off x="4673600" y="6414532"/>
            <a:ext cx="184150" cy="2159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152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4.07407E-6 C 0.00138 -0.0007 0.00295 -0.0007 0.00416 -0.00185 C 0.00711 -0.00509 0.00868 -0.01134 0.0125 -0.01296 C 0.01822 -0.01574 0.01527 -0.01389 0.02083 -0.01852 C 0.01302 -0.02546 0.01927 -0.02107 0.00555 -0.02407 C -0.00434 -0.02639 -0.01372 -0.02986 -0.02362 -0.03148 C -0.02987 -0.03426 -0.03421 -0.04005 -0.04028 -0.04259 C -0.04132 -0.04445 -0.04184 -0.04676 -0.04306 -0.04815 C -0.04428 -0.04954 -0.04636 -0.04884 -0.04723 -0.05 C -0.04827 -0.05139 -0.04775 -0.05417 -0.04862 -0.05556 C -0.05105 -0.05949 -0.05452 -0.06157 -0.05695 -0.06482 C -0.06077 -0.07755 -0.06632 -0.08611 -0.07223 -0.0963 C -0.07726 -0.10509 -0.07743 -0.11157 -0.08473 -0.11482 C -0.08959 -0.12431 -0.09358 -0.13357 -0.09584 -0.14445 C -0.09827 -0.15509 -0.09671 -0.16042 -0.10278 -0.16852 C -0.10539 -0.1787 -0.10868 -0.1882 -0.11112 -0.19815 C -0.11164 -0.2 -0.11216 -0.20185 -0.1125 -0.2037 C -0.11303 -0.20556 -0.11476 -0.21111 -0.11389 -0.20926 C -0.11059 -0.20278 -0.10973 -0.20278 -0.11389 -0.20556 " pathEditMode="relative" ptsTypes="ffffffffffffffffffA">
                                      <p:cBhvr>
                                        <p:cTn id="6" dur="2000" fill="hold"/>
                                        <p:tgtEl>
                                          <p:spTgt spid="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1.11111E-6 2.96296E-6 L -0.18559 0.07407 " pathEditMode="relative" rAng="0" ptsTypes="AA">
                                      <p:cBhvr>
                                        <p:cTn id="8" dur="2000" fill="hold"/>
                                        <p:tgtEl>
                                          <p:spTgt spid="14"/>
                                        </p:tgtEl>
                                        <p:attrNameLst>
                                          <p:attrName>ppt_x</p:attrName>
                                          <p:attrName>ppt_y</p:attrName>
                                        </p:attrNameLst>
                                      </p:cBhvr>
                                      <p:rCtr x="-9288" y="3704"/>
                                    </p:animMotion>
                                  </p:childTnLst>
                                </p:cTn>
                              </p:par>
                              <p:par>
                                <p:cTn id="9" presetID="0" presetClass="path" presetSubtype="0" accel="50000" decel="50000" fill="hold" grpId="0" nodeType="withEffect">
                                  <p:stCondLst>
                                    <p:cond delay="0"/>
                                  </p:stCondLst>
                                  <p:childTnLst>
                                    <p:animMotion origin="layout" path="M -6.66667E-6 -2.96296E-6 L 0.00138 0.14607 " pathEditMode="relative" ptsTypes="AA">
                                      <p:cBhvr>
                                        <p:cTn id="10" dur="2000" fill="hold"/>
                                        <p:tgtEl>
                                          <p:spTgt spid="10"/>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8.33333E-7 -3.7037E-6 L 0.07951 0.00024 " pathEditMode="relative" rAng="0" ptsTypes="AA">
                                      <p:cBhvr>
                                        <p:cTn id="12" dur="4000" fill="hold"/>
                                        <p:tgtEl>
                                          <p:spTgt spid="11"/>
                                        </p:tgtEl>
                                        <p:attrNameLst>
                                          <p:attrName>ppt_x</p:attrName>
                                          <p:attrName>ppt_y</p:attrName>
                                        </p:attrNameLst>
                                      </p:cBhvr>
                                      <p:rCtr x="3976" y="0"/>
                                    </p:animMotion>
                                  </p:childTnLst>
                                </p:cTn>
                              </p:par>
                              <p:par>
                                <p:cTn id="13" presetID="0" presetClass="path" presetSubtype="0" accel="50000" decel="50000" fill="hold" grpId="0" nodeType="withEffect">
                                  <p:stCondLst>
                                    <p:cond delay="0"/>
                                  </p:stCondLst>
                                  <p:childTnLst>
                                    <p:animMotion origin="layout" path="M -0.0375 0.00347 C -0.05121 -0.00116 -0.0592 -0.01343 -0.06944 -0.02431 C -0.075 -0.03033 -0.08177 -0.03588 -0.0875 -0.04098 C -0.08975 -0.04954 -0.09392 -0.04862 -0.09861 -0.05394 C -0.10017 -0.05579 -0.10138 -0.05788 -0.10277 -0.0595 C -0.10468 -0.06158 -0.10659 -0.0632 -0.10833 -0.06505 C -0.10937 -0.06899 -0.1125 -0.07223 -0.1125 -0.07616 C -0.11284 -0.08056 -0.1125 -0.10209 -0.10972 -0.11135 C -0.10902 -0.11413 -0.10781 -0.11621 -0.10694 -0.11875 C -0.1059 -0.12246 -0.1052 -0.12616 -0.10416 -0.12987 C -0.10381 -0.13172 -0.10277 -0.13542 -0.10277 -0.13542 C -0.10191 -0.15186 -0.10017 -0.16459 -0.09722 -0.17987 C -0.09687 -0.18797 -0.09756 -0.1963 -0.09583 -0.20394 C -0.09513 -0.20741 -0.09114 -0.20811 -0.09027 -0.21135 C -0.08732 -0.22639 -0.08958 -0.2426 -0.0875 -0.25764 C -0.08559 -0.27315 -0.07864 -0.28588 -0.075 -0.30024 C -0.07361 -0.30649 -0.07239 -0.31274 -0.07083 -0.31875 C -0.08125 -0.33727 -0.07673 -0.32848 -0.08472 -0.34468 C -0.08576 -0.34653 -0.08611 -0.34908 -0.0875 -0.35024 C -0.11197 -0.37084 -0.08923 -0.35116 -0.10416 -0.36505 C -0.10694 -0.36783 -0.11024 -0.36945 -0.1125 -0.37246 C -0.11527 -0.37616 -0.11718 -0.38195 -0.12083 -0.38357 C -0.12361 -0.38496 -0.12916 -0.38727 -0.12916 -0.38727 C -0.13194 -0.39838 -0.13559 -0.41065 -0.14166 -0.41875 " pathEditMode="relative" ptsTypes="fffffffffffffffffffffffA">
                                      <p:cBhvr>
                                        <p:cTn id="14" dur="3500" fill="hold"/>
                                        <p:tgtEl>
                                          <p:spTgt spid="13"/>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3.33333E-6 2.96296E-6 L -0.05417 -0.00648 " pathEditMode="relative" ptsTypes="AA">
                                      <p:cBhvr>
                                        <p:cTn id="16"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16629</TotalTime>
  <Words>1338</Words>
  <Application>Microsoft Macintosh PowerPoint</Application>
  <PresentationFormat>On-screen Show (4:3)</PresentationFormat>
  <Paragraphs>546</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Story</vt:lpstr>
      <vt:lpstr>200 The Base Defense</vt:lpstr>
      <vt:lpstr>Individual Elements of Sliding That Remain Universal</vt:lpstr>
      <vt:lpstr>200 vs. 2-3-1</vt:lpstr>
      <vt:lpstr>200 vs. 2-3-1</vt:lpstr>
      <vt:lpstr>200 vs. 2-3-1</vt:lpstr>
      <vt:lpstr>200 vs. 2-3-1</vt:lpstr>
      <vt:lpstr>200 vs. 2-3-1</vt:lpstr>
      <vt:lpstr>200 vs. 2-3-1</vt:lpstr>
      <vt:lpstr>200 vs. 2-3-1</vt:lpstr>
      <vt:lpstr>200 vs. 2-3-1</vt:lpstr>
      <vt:lpstr>200 vs. 2-3-1</vt:lpstr>
      <vt:lpstr>200 vs. 2-3-1</vt:lpstr>
      <vt:lpstr>200 vs. 1-4-1</vt:lpstr>
      <vt:lpstr>200 vs. 1-4-1</vt:lpstr>
      <vt:lpstr>200 vs. 1-4-1</vt:lpstr>
      <vt:lpstr>200 vs. 1-4-1</vt:lpstr>
      <vt:lpstr>200 vs. 1-4-1</vt:lpstr>
      <vt:lpstr>200 vs. 1-4-1</vt:lpstr>
      <vt:lpstr>200 vs. 1-4-1</vt:lpstr>
      <vt:lpstr>200 vs. 1-4-1</vt:lpstr>
      <vt:lpstr>200 vs. 1-4-1</vt:lpstr>
      <vt:lpstr>200 vs. 1-4-1</vt:lpstr>
      <vt:lpstr>200 vs. 2-2-2</vt:lpstr>
      <vt:lpstr>200 vs. 2-2-2</vt:lpstr>
      <vt:lpstr>200 vs. 2-2-2</vt:lpstr>
      <vt:lpstr>200 vs. 2-2-2</vt:lpstr>
      <vt:lpstr>200 vs. 2-2-2</vt:lpstr>
      <vt:lpstr>200 vs. 2-2-2</vt:lpstr>
      <vt:lpstr>200 vs. 2-2-2</vt:lpstr>
      <vt:lpstr>200 vs. 2-2-2</vt:lpstr>
      <vt:lpstr>200 vs. 1-3-2</vt:lpstr>
      <vt:lpstr>200 vs. 1-3-2</vt:lpstr>
      <vt:lpstr>200 vs. 1-3-2</vt:lpstr>
      <vt:lpstr>200 vs. 1-3-2</vt:lpstr>
      <vt:lpstr>200 vs. 1-3-2</vt:lpstr>
      <vt:lpstr>200 vs. 1-3-2</vt:lpstr>
      <vt:lpstr>200 vs. 1-3-2</vt:lpstr>
      <vt:lpstr>200 vs. 1-3-2</vt:lpstr>
      <vt:lpstr>200 vs. 1-3-2</vt:lpstr>
      <vt:lpstr>200 vs. 1-3-2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Phelan</dc:creator>
  <cp:lastModifiedBy>James Phelan</cp:lastModifiedBy>
  <cp:revision>35</cp:revision>
  <dcterms:created xsi:type="dcterms:W3CDTF">2013-12-04T07:41:55Z</dcterms:created>
  <dcterms:modified xsi:type="dcterms:W3CDTF">2014-03-21T07:44:59Z</dcterms:modified>
</cp:coreProperties>
</file>